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09" r:id="rId1"/>
  </p:sldMasterIdLst>
  <p:notesMasterIdLst>
    <p:notesMasterId r:id="rId24"/>
  </p:notesMasterIdLst>
  <p:sldIdLst>
    <p:sldId id="305" r:id="rId2"/>
    <p:sldId id="258" r:id="rId3"/>
    <p:sldId id="306" r:id="rId4"/>
    <p:sldId id="304" r:id="rId5"/>
    <p:sldId id="282" r:id="rId6"/>
    <p:sldId id="303" r:id="rId7"/>
    <p:sldId id="288" r:id="rId8"/>
    <p:sldId id="290" r:id="rId9"/>
    <p:sldId id="291" r:id="rId10"/>
    <p:sldId id="307" r:id="rId11"/>
    <p:sldId id="285" r:id="rId12"/>
    <p:sldId id="292" r:id="rId13"/>
    <p:sldId id="295" r:id="rId14"/>
    <p:sldId id="286" r:id="rId15"/>
    <p:sldId id="298" r:id="rId16"/>
    <p:sldId id="299" r:id="rId17"/>
    <p:sldId id="300" r:id="rId18"/>
    <p:sldId id="308" r:id="rId19"/>
    <p:sldId id="296" r:id="rId20"/>
    <p:sldId id="301" r:id="rId21"/>
    <p:sldId id="302" r:id="rId22"/>
    <p:sldId id="26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B326F9B-BA07-4EFB-958F-D77234007A99}">
          <p14:sldIdLst/>
        </p14:section>
        <p14:section name="Introduction" id="{B20440E2-1576-4F72-BCF3-A3584F10DF3B}">
          <p14:sldIdLst>
            <p14:sldId id="305"/>
            <p14:sldId id="258"/>
            <p14:sldId id="306"/>
            <p14:sldId id="304"/>
            <p14:sldId id="282"/>
            <p14:sldId id="303"/>
            <p14:sldId id="288"/>
            <p14:sldId id="290"/>
            <p14:sldId id="291"/>
            <p14:sldId id="307"/>
            <p14:sldId id="285"/>
            <p14:sldId id="292"/>
            <p14:sldId id="295"/>
            <p14:sldId id="286"/>
            <p14:sldId id="298"/>
            <p14:sldId id="299"/>
            <p14:sldId id="300"/>
            <p14:sldId id="308"/>
            <p14:sldId id="296"/>
            <p14:sldId id="301"/>
            <p14:sldId id="302"/>
            <p14:sldId id="269"/>
          </p14:sldIdLst>
        </p14:section>
      </p14:sectionLst>
    </p:ext>
    <p:ext uri="{EFAFB233-063F-42B5-8137-9DF3F51BA10A}">
      <p15:sldGuideLst xmlns:p15="http://schemas.microsoft.com/office/powerpoint/2012/main">
        <p15:guide id="1" orient="horz" pos="4224" userDrawn="1">
          <p15:clr>
            <a:srgbClr val="A4A3A4"/>
          </p15:clr>
        </p15:guide>
        <p15:guide id="2" pos="3727" userDrawn="1">
          <p15:clr>
            <a:srgbClr val="A4A3A4"/>
          </p15:clr>
        </p15:guide>
        <p15:guide id="3" pos="7333" userDrawn="1">
          <p15:clr>
            <a:srgbClr val="A4A3A4"/>
          </p15:clr>
        </p15:guide>
        <p15:guide id="4" pos="3999" userDrawn="1">
          <p15:clr>
            <a:srgbClr val="A4A3A4"/>
          </p15:clr>
        </p15:guide>
        <p15:guide id="5" orient="horz" pos="777" userDrawn="1">
          <p15:clr>
            <a:srgbClr val="A4A3A4"/>
          </p15:clr>
        </p15:guide>
        <p15:guide id="6" pos="7491" userDrawn="1">
          <p15:clr>
            <a:srgbClr val="A4A3A4"/>
          </p15:clr>
        </p15:guide>
        <p15:guide id="7" orient="horz" pos="3226" userDrawn="1">
          <p15:clr>
            <a:srgbClr val="A4A3A4"/>
          </p15:clr>
        </p15:guide>
        <p15:guide id="8" orient="horz" pos="731" userDrawn="1">
          <p15:clr>
            <a:srgbClr val="A4A3A4"/>
          </p15:clr>
        </p15:guide>
        <p15:guide id="9" pos="7106" userDrawn="1">
          <p15:clr>
            <a:srgbClr val="A4A3A4"/>
          </p15:clr>
        </p15:guide>
        <p15:guide id="10" orient="horz" pos="1797" userDrawn="1">
          <p15:clr>
            <a:srgbClr val="A4A3A4"/>
          </p15:clr>
        </p15:guide>
        <p15:guide id="12" orient="horz" pos="3634" userDrawn="1">
          <p15:clr>
            <a:srgbClr val="A4A3A4"/>
          </p15:clr>
        </p15:guide>
        <p15:guide id="13" pos="4815" userDrawn="1">
          <p15:clr>
            <a:srgbClr val="A4A3A4"/>
          </p15:clr>
        </p15:guide>
        <p15:guide id="14" pos="4021" userDrawn="1">
          <p15:clr>
            <a:srgbClr val="A4A3A4"/>
          </p15:clr>
        </p15:guide>
        <p15:guide id="15" pos="5745" userDrawn="1">
          <p15:clr>
            <a:srgbClr val="A4A3A4"/>
          </p15:clr>
        </p15:guide>
        <p15:guide id="16" pos="234" userDrawn="1">
          <p15:clr>
            <a:srgbClr val="A4A3A4"/>
          </p15:clr>
        </p15:guide>
        <p15:guide id="17" pos="6108" userDrawn="1">
          <p15:clr>
            <a:srgbClr val="A4A3A4"/>
          </p15:clr>
        </p15:guide>
        <p15:guide id="18" orient="horz" pos="34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1BB422-0D76-FBCE-F805-2220BAC10CCE}" name="Anu Shaikh" initials="AS" userId="S::Anu.Shaikh@bedford.gov.uk::4d2e390c-46bd-416f-87ea-593b2d74fc27" providerId="AD"/>
  <p188:author id="{D7963987-28A1-0E69-64CF-FA444CA93F54}" name="Vicky Head" initials="VH" userId="S::vicky.head@bedford.gov.uk::28301dc3-426f-40ba-8558-6dae5a80416f" providerId="AD"/>
  <p188:author id="{91B61F99-6877-E9AD-61E6-2B89CDFD5A18}" name="Catherine Haslam" initials="CH" userId="S::Catherine.Haslam@bedford.gov.uk::a0799db0-6fc1-4062-9a57-b09c141dcb09" providerId="AD"/>
  <p188:author id="{F84FB89B-EDFB-5E2F-F052-BDC87CEB6478}" name="Ian Brown" initials="IB" userId="S::Ian.Brown@bedford.gov.uk::9c184aee-ad41-477b-a928-1ddf8715ecdb" providerId="AD"/>
  <p188:author id="{7E6339B6-A959-BE4E-8319-89E40E7FB172}" name="Ciceley Scarborough" initials="CS" userId="S::Ciceley.Scarborough@Centralbedfordshire.gov.uk::f0559448-cd83-415c-9d02-77d6aacdeda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7CCDB0-AD6A-4D9C-A6DC-70CB0BDC61F7}" v="1" dt="2026-10-02T09:17:36.1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94" autoAdjust="0"/>
  </p:normalViewPr>
  <p:slideViewPr>
    <p:cSldViewPr snapToGrid="0" showGuides="1">
      <p:cViewPr varScale="1">
        <p:scale>
          <a:sx n="96" d="100"/>
          <a:sy n="96" d="100"/>
        </p:scale>
        <p:origin x="1032" y="84"/>
      </p:cViewPr>
      <p:guideLst>
        <p:guide orient="horz" pos="4224"/>
        <p:guide pos="3727"/>
        <p:guide pos="7333"/>
        <p:guide pos="3999"/>
        <p:guide orient="horz" pos="777"/>
        <p:guide pos="7491"/>
        <p:guide orient="horz" pos="3226"/>
        <p:guide orient="horz" pos="731"/>
        <p:guide pos="7106"/>
        <p:guide orient="horz" pos="1797"/>
        <p:guide orient="horz" pos="3634"/>
        <p:guide pos="4815"/>
        <p:guide pos="4021"/>
        <p:guide pos="5745"/>
        <p:guide pos="234"/>
        <p:guide pos="6108"/>
        <p:guide orient="horz" pos="34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ECCEF4-A533-4B55-B6E1-612A08CE639E}"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76382E-1848-415E-939D-D84B2469689D}" type="slidenum">
              <a:rPr lang="en-GB" smtClean="0"/>
              <a:t>‹#›</a:t>
            </a:fld>
            <a:endParaRPr lang="en-GB"/>
          </a:p>
        </p:txBody>
      </p:sp>
    </p:spTree>
    <p:extLst>
      <p:ext uri="{BB962C8B-B14F-4D97-AF65-F5344CB8AC3E}">
        <p14:creationId xmlns:p14="http://schemas.microsoft.com/office/powerpoint/2010/main" val="1139058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fingertips.phe.org.uk/search/deaths%20considered%20preventable#page/3/gid/1/pat/402/par/E06000055/ati/3/are/E02003620/iid/93480/age/163/sex/4/cat/-1/ctp/-1/yrr/5/cid/4/tbm/1/page-options/car-do-0"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476382E-1848-415E-939D-D84B2469689D}" type="slidenum">
              <a:rPr lang="en-GB" smtClean="0"/>
              <a:t>1</a:t>
            </a:fld>
            <a:endParaRPr lang="en-GB"/>
          </a:p>
        </p:txBody>
      </p:sp>
    </p:spTree>
    <p:extLst>
      <p:ext uri="{BB962C8B-B14F-4D97-AF65-F5344CB8AC3E}">
        <p14:creationId xmlns:p14="http://schemas.microsoft.com/office/powerpoint/2010/main" val="3881397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4D1784-E12D-4791-B802-66A8E3577A81}" type="slidenum">
              <a:rPr lang="en-GB" smtClean="0"/>
              <a:t>2</a:t>
            </a:fld>
            <a:endParaRPr lang="en-GB"/>
          </a:p>
        </p:txBody>
      </p:sp>
    </p:spTree>
    <p:extLst>
      <p:ext uri="{BB962C8B-B14F-4D97-AF65-F5344CB8AC3E}">
        <p14:creationId xmlns:p14="http://schemas.microsoft.com/office/powerpoint/2010/main" val="1753280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607E3-CD7D-83EB-CCFE-F06DD1502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C246A-D183-A61B-6B3F-B7ED0BDAA7F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1E55376-F3C0-4620-293C-B4EADA1B0D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a:hlinkClick r:id="rId3"/>
              </a:rPr>
              <a:t>https://fingertips.phe.org.uk/search/deaths%20considered%20preventable#page/3/gid/1/pat/402/par/E06000055/ati/3/are/E02003620/iid/93480/age/163/sex/4/cat/-1/ctp/-1/yrr/5/cid/4/tbm/1/page-options/car-do-0</a:t>
            </a:r>
            <a:endParaRPr lang="en-GB" sz="1200"/>
          </a:p>
          <a:p>
            <a:endParaRPr lang="en-GB"/>
          </a:p>
        </p:txBody>
      </p:sp>
      <p:sp>
        <p:nvSpPr>
          <p:cNvPr id="4" name="Slide Number Placeholder 3">
            <a:extLst>
              <a:ext uri="{FF2B5EF4-FFF2-40B4-BE49-F238E27FC236}">
                <a16:creationId xmlns:a16="http://schemas.microsoft.com/office/drawing/2014/main" id="{1C2F2BF9-0F54-0D9A-0565-141A7FEEF3D5}"/>
              </a:ext>
            </a:extLst>
          </p:cNvPr>
          <p:cNvSpPr>
            <a:spLocks noGrp="1"/>
          </p:cNvSpPr>
          <p:nvPr>
            <p:ph type="sldNum" sz="quarter" idx="5"/>
          </p:nvPr>
        </p:nvSpPr>
        <p:spPr/>
        <p:txBody>
          <a:bodyPr/>
          <a:lstStyle/>
          <a:p>
            <a:fld id="{F94D1784-E12D-4791-B802-66A8E3577A81}" type="slidenum">
              <a:rPr lang="en-GB" smtClean="0"/>
              <a:t>3</a:t>
            </a:fld>
            <a:endParaRPr lang="en-GB"/>
          </a:p>
        </p:txBody>
      </p:sp>
    </p:spTree>
    <p:extLst>
      <p:ext uri="{BB962C8B-B14F-4D97-AF65-F5344CB8AC3E}">
        <p14:creationId xmlns:p14="http://schemas.microsoft.com/office/powerpoint/2010/main" val="2987157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31D7C-DF03-BD14-EFEB-FB0BEF3A0B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A9F423-25C2-04C4-C12C-A0B8D85D7CB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664C5CE-84F6-A410-02F9-5174291D5A2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8529E46-94B3-E235-29E0-08621379F3D4}"/>
              </a:ext>
            </a:extLst>
          </p:cNvPr>
          <p:cNvSpPr>
            <a:spLocks noGrp="1"/>
          </p:cNvSpPr>
          <p:nvPr>
            <p:ph type="sldNum" sz="quarter" idx="5"/>
          </p:nvPr>
        </p:nvSpPr>
        <p:spPr/>
        <p:txBody>
          <a:bodyPr/>
          <a:lstStyle/>
          <a:p>
            <a:fld id="{F94D1784-E12D-4791-B802-66A8E3577A81}" type="slidenum">
              <a:rPr lang="en-GB" smtClean="0"/>
              <a:t>4</a:t>
            </a:fld>
            <a:endParaRPr lang="en-GB"/>
          </a:p>
        </p:txBody>
      </p:sp>
    </p:spTree>
    <p:extLst>
      <p:ext uri="{BB962C8B-B14F-4D97-AF65-F5344CB8AC3E}">
        <p14:creationId xmlns:p14="http://schemas.microsoft.com/office/powerpoint/2010/main" val="1757800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C9F35-9A86-1D5F-376F-82FDB77FE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14E2F7-BC3E-979C-4CBA-749580E0288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3AC467E-CF52-C535-F665-ED0088BE30CD}"/>
              </a:ext>
            </a:extLst>
          </p:cNvPr>
          <p:cNvSpPr>
            <a:spLocks noGrp="1"/>
          </p:cNvSpPr>
          <p:nvPr>
            <p:ph type="body" idx="1"/>
          </p:nvPr>
        </p:nvSpPr>
        <p:spPr/>
        <p:txBody>
          <a:bodyPr/>
          <a:lstStyle/>
          <a:p>
            <a:pPr>
              <a:buNone/>
            </a:pPr>
            <a:endParaRPr lang="en-GB" sz="1200" u="sng" kern="100" dirty="0">
              <a:solidFill>
                <a:srgbClr val="4A1A49"/>
              </a:solidFill>
              <a:effectLst/>
              <a:latin typeface="Arial" panose="020B0604020202020204" pitchFamily="34" charset="0"/>
              <a:ea typeface="Arial" panose="020B06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DDD7828-2514-3DA9-13B8-C6CA542407C3}"/>
              </a:ext>
            </a:extLst>
          </p:cNvPr>
          <p:cNvSpPr>
            <a:spLocks noGrp="1"/>
          </p:cNvSpPr>
          <p:nvPr>
            <p:ph type="sldNum" sz="quarter" idx="5"/>
          </p:nvPr>
        </p:nvSpPr>
        <p:spPr/>
        <p:txBody>
          <a:bodyPr/>
          <a:lstStyle/>
          <a:p>
            <a:fld id="{F94D1784-E12D-4791-B802-66A8E3577A81}" type="slidenum">
              <a:rPr lang="en-GB" smtClean="0"/>
              <a:t>5</a:t>
            </a:fld>
            <a:endParaRPr lang="en-GB"/>
          </a:p>
        </p:txBody>
      </p:sp>
    </p:spTree>
    <p:extLst>
      <p:ext uri="{BB962C8B-B14F-4D97-AF65-F5344CB8AC3E}">
        <p14:creationId xmlns:p14="http://schemas.microsoft.com/office/powerpoint/2010/main" val="30859424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EAF3C-BFB2-29A2-D9CB-EA13A59F7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D7A8C0-4B87-8195-8A01-2F9470665B0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AE39724-C0AB-061F-3B73-64EEEFAED71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C17867-C175-A7D3-FD51-6011BBABB3C1}"/>
              </a:ext>
            </a:extLst>
          </p:cNvPr>
          <p:cNvSpPr>
            <a:spLocks noGrp="1"/>
          </p:cNvSpPr>
          <p:nvPr>
            <p:ph type="sldNum" sz="quarter" idx="5"/>
          </p:nvPr>
        </p:nvSpPr>
        <p:spPr/>
        <p:txBody>
          <a:bodyPr/>
          <a:lstStyle/>
          <a:p>
            <a:fld id="{F94D1784-E12D-4791-B802-66A8E3577A81}" type="slidenum">
              <a:rPr lang="en-GB" smtClean="0"/>
              <a:t>6</a:t>
            </a:fld>
            <a:endParaRPr lang="en-GB"/>
          </a:p>
        </p:txBody>
      </p:sp>
    </p:spTree>
    <p:extLst>
      <p:ext uri="{BB962C8B-B14F-4D97-AF65-F5344CB8AC3E}">
        <p14:creationId xmlns:p14="http://schemas.microsoft.com/office/powerpoint/2010/main" val="2474422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E7D3B-2501-ED1A-3D30-C97293AEB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E5501-0ED2-27A1-84E2-A570F62D9E4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6B6D0B-315A-5A60-8CCE-2EA0F3DF6073}"/>
              </a:ext>
            </a:extLst>
          </p:cNvPr>
          <p:cNvSpPr>
            <a:spLocks noGrp="1"/>
          </p:cNvSpPr>
          <p:nvPr>
            <p:ph type="body" idx="1"/>
          </p:nvPr>
        </p:nvSpPr>
        <p:spPr/>
        <p:txBody>
          <a:bodyPr/>
          <a:lstStyle/>
          <a:p>
            <a:r>
              <a:rPr lang="en-GB" dirty="0"/>
              <a:t>Cot death reference – Cancer UK https://www.cancerresearchuk.org/about-cancer/causes-of-cancer/smoking-and-cancer/what-is-passive-smoking</a:t>
            </a:r>
          </a:p>
          <a:p>
            <a:r>
              <a:rPr lang="en-GB" dirty="0"/>
              <a:t>Second hand smoke exposure reference - https://tobaccoatlas.org/challenges/secondhand-smoke/ Original source: GBD 2019.</a:t>
            </a:r>
          </a:p>
          <a:p>
            <a:r>
              <a:rPr lang="en-GB" dirty="0"/>
              <a:t>Smoking prevalence indicator </a:t>
            </a:r>
            <a:r>
              <a:rPr lang="en-GB" sz="1200" b="0" i="0" kern="1200" dirty="0">
                <a:solidFill>
                  <a:schemeClr val="tx1"/>
                </a:solidFill>
                <a:effectLst/>
                <a:latin typeface="+mn-lt"/>
                <a:ea typeface="+mn-ea"/>
                <a:cs typeface="+mn-cs"/>
              </a:rPr>
              <a:t>Smoking Prevalence in adults (aged 18 and over) - current smokers (APS) ID 92443</a:t>
            </a:r>
            <a:endParaRPr lang="en-GB" dirty="0"/>
          </a:p>
        </p:txBody>
      </p:sp>
      <p:sp>
        <p:nvSpPr>
          <p:cNvPr id="4" name="Slide Number Placeholder 3">
            <a:extLst>
              <a:ext uri="{FF2B5EF4-FFF2-40B4-BE49-F238E27FC236}">
                <a16:creationId xmlns:a16="http://schemas.microsoft.com/office/drawing/2014/main" id="{15265092-7F4D-3859-C51D-6F67F8015F22}"/>
              </a:ext>
            </a:extLst>
          </p:cNvPr>
          <p:cNvSpPr>
            <a:spLocks noGrp="1"/>
          </p:cNvSpPr>
          <p:nvPr>
            <p:ph type="sldNum" sz="quarter" idx="5"/>
          </p:nvPr>
        </p:nvSpPr>
        <p:spPr/>
        <p:txBody>
          <a:bodyPr/>
          <a:lstStyle/>
          <a:p>
            <a:fld id="{F94D1784-E12D-4791-B802-66A8E3577A81}" type="slidenum">
              <a:rPr lang="en-GB" smtClean="0"/>
              <a:t>7</a:t>
            </a:fld>
            <a:endParaRPr lang="en-GB"/>
          </a:p>
        </p:txBody>
      </p:sp>
    </p:spTree>
    <p:extLst>
      <p:ext uri="{BB962C8B-B14F-4D97-AF65-F5344CB8AC3E}">
        <p14:creationId xmlns:p14="http://schemas.microsoft.com/office/powerpoint/2010/main" val="186454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175DF-CF98-7E0D-6C9A-490C0840D5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D55F64-B495-8F07-BFAD-96D14FA5BAB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79D4146-89D1-7BCD-8E50-AA2C8D6DB814}"/>
              </a:ext>
            </a:extLst>
          </p:cNvPr>
          <p:cNvSpPr>
            <a:spLocks noGrp="1"/>
          </p:cNvSpPr>
          <p:nvPr>
            <p:ph type="body" idx="1"/>
          </p:nvPr>
        </p:nvSpPr>
        <p:spPr/>
        <p:txBody>
          <a:bodyPr/>
          <a:lstStyle/>
          <a:p>
            <a:r>
              <a:rPr lang="en-GB" dirty="0"/>
              <a:t>Cot death reference – Cancer UK https://www.cancerresearchuk.org/about-cancer/causes-of-cancer/smoking-and-cancer/what-is-passive-smoking</a:t>
            </a:r>
          </a:p>
          <a:p>
            <a:r>
              <a:rPr lang="en-GB" dirty="0" err="1"/>
              <a:t>Secondhand</a:t>
            </a:r>
            <a:r>
              <a:rPr lang="en-GB" dirty="0"/>
              <a:t> smoke exposure reference - https://tobaccoatlas.org/challenges/secondhand-smoke/ Original source: GBD 2019.</a:t>
            </a:r>
          </a:p>
        </p:txBody>
      </p:sp>
      <p:sp>
        <p:nvSpPr>
          <p:cNvPr id="4" name="Slide Number Placeholder 3">
            <a:extLst>
              <a:ext uri="{FF2B5EF4-FFF2-40B4-BE49-F238E27FC236}">
                <a16:creationId xmlns:a16="http://schemas.microsoft.com/office/drawing/2014/main" id="{6DBEBF67-67A2-5720-8BB8-0D7155FB808E}"/>
              </a:ext>
            </a:extLst>
          </p:cNvPr>
          <p:cNvSpPr>
            <a:spLocks noGrp="1"/>
          </p:cNvSpPr>
          <p:nvPr>
            <p:ph type="sldNum" sz="quarter" idx="5"/>
          </p:nvPr>
        </p:nvSpPr>
        <p:spPr/>
        <p:txBody>
          <a:bodyPr/>
          <a:lstStyle/>
          <a:p>
            <a:fld id="{F94D1784-E12D-4791-B802-66A8E3577A81}" type="slidenum">
              <a:rPr lang="en-GB" smtClean="0"/>
              <a:t>8</a:t>
            </a:fld>
            <a:endParaRPr lang="en-GB"/>
          </a:p>
        </p:txBody>
      </p:sp>
    </p:spTree>
    <p:extLst>
      <p:ext uri="{BB962C8B-B14F-4D97-AF65-F5344CB8AC3E}">
        <p14:creationId xmlns:p14="http://schemas.microsoft.com/office/powerpoint/2010/main" val="1358346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2C4E0-3B5B-4DF8-FC67-78BE36E5F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414A8-A32C-ADE5-814D-587D2C9869D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AEF4C75-CD08-7AEF-C6FC-4340EA717C0D}"/>
              </a:ext>
            </a:extLst>
          </p:cNvPr>
          <p:cNvSpPr>
            <a:spLocks noGrp="1"/>
          </p:cNvSpPr>
          <p:nvPr>
            <p:ph type="body" idx="1"/>
          </p:nvPr>
        </p:nvSpPr>
        <p:spPr/>
        <p:txBody>
          <a:bodyPr/>
          <a:lstStyle/>
          <a:p>
            <a:r>
              <a:rPr lang="en-GB" dirty="0"/>
              <a:t>Carers poor health references from carers JSNA</a:t>
            </a:r>
          </a:p>
        </p:txBody>
      </p:sp>
      <p:sp>
        <p:nvSpPr>
          <p:cNvPr id="4" name="Slide Number Placeholder 3">
            <a:extLst>
              <a:ext uri="{FF2B5EF4-FFF2-40B4-BE49-F238E27FC236}">
                <a16:creationId xmlns:a16="http://schemas.microsoft.com/office/drawing/2014/main" id="{AA10942E-CE98-850B-6691-512EFF0C61C7}"/>
              </a:ext>
            </a:extLst>
          </p:cNvPr>
          <p:cNvSpPr>
            <a:spLocks noGrp="1"/>
          </p:cNvSpPr>
          <p:nvPr>
            <p:ph type="sldNum" sz="quarter" idx="5"/>
          </p:nvPr>
        </p:nvSpPr>
        <p:spPr/>
        <p:txBody>
          <a:bodyPr/>
          <a:lstStyle/>
          <a:p>
            <a:fld id="{F94D1784-E12D-4791-B802-66A8E3577A81}" type="slidenum">
              <a:rPr lang="en-GB" smtClean="0"/>
              <a:t>9</a:t>
            </a:fld>
            <a:endParaRPr lang="en-GB"/>
          </a:p>
        </p:txBody>
      </p:sp>
    </p:spTree>
    <p:extLst>
      <p:ext uri="{BB962C8B-B14F-4D97-AF65-F5344CB8AC3E}">
        <p14:creationId xmlns:p14="http://schemas.microsoft.com/office/powerpoint/2010/main" val="2576431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218AD-B4E1-EDA2-2DF0-BDD1CDA036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D7D12-916A-B6BA-13A7-F7C2948FFF3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F8794C-DB5A-56FD-748B-CBF8DAF5E09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B8686C9-B567-5068-DD6C-72AE11FEE0B4}"/>
              </a:ext>
            </a:extLst>
          </p:cNvPr>
          <p:cNvSpPr>
            <a:spLocks noGrp="1"/>
          </p:cNvSpPr>
          <p:nvPr>
            <p:ph type="sldNum" sz="quarter" idx="5"/>
          </p:nvPr>
        </p:nvSpPr>
        <p:spPr/>
        <p:txBody>
          <a:bodyPr/>
          <a:lstStyle/>
          <a:p>
            <a:fld id="{F94D1784-E12D-4791-B802-66A8E3577A81}" type="slidenum">
              <a:rPr lang="en-GB" smtClean="0"/>
              <a:t>10</a:t>
            </a:fld>
            <a:endParaRPr lang="en-GB"/>
          </a:p>
        </p:txBody>
      </p:sp>
    </p:spTree>
    <p:extLst>
      <p:ext uri="{BB962C8B-B14F-4D97-AF65-F5344CB8AC3E}">
        <p14:creationId xmlns:p14="http://schemas.microsoft.com/office/powerpoint/2010/main" val="3893583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Black mothers mortality data – MBRRACE-UK , Maternal mortality 20212-24 https://www.npeu.ox.ac.uk/mbrrace-uk/data-brief/maternal-mortality-2022-2024</a:t>
            </a:r>
          </a:p>
          <a:p>
            <a:r>
              <a:rPr lang="en-GB"/>
              <a:t>Black babies data – MMBRACE-UK perinatal mortality surveillance – UK perinatal deaths of babies born in 2023 https://timms.le.ac.uk/mbrrace-uk-perinatal-mortality/surveillance/</a:t>
            </a:r>
          </a:p>
        </p:txBody>
      </p:sp>
      <p:sp>
        <p:nvSpPr>
          <p:cNvPr id="4" name="Slide Number Placeholder 3"/>
          <p:cNvSpPr>
            <a:spLocks noGrp="1"/>
          </p:cNvSpPr>
          <p:nvPr>
            <p:ph type="sldNum" sz="quarter" idx="5"/>
          </p:nvPr>
        </p:nvSpPr>
        <p:spPr/>
        <p:txBody>
          <a:bodyPr/>
          <a:lstStyle/>
          <a:p>
            <a:fld id="{F94D1784-E12D-4791-B802-66A8E3577A81}" type="slidenum">
              <a:rPr lang="en-GB" smtClean="0"/>
              <a:t>11</a:t>
            </a:fld>
            <a:endParaRPr lang="en-GB"/>
          </a:p>
        </p:txBody>
      </p:sp>
    </p:spTree>
    <p:extLst>
      <p:ext uri="{BB962C8B-B14F-4D97-AF65-F5344CB8AC3E}">
        <p14:creationId xmlns:p14="http://schemas.microsoft.com/office/powerpoint/2010/main" val="1910310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5CB33-2BB0-70E8-27E8-AEC79F4C5F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C12CFB-AD27-EE01-52D9-EFD06658B6C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470C314-3619-4A6B-F6A7-758597878F7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58B5612-206D-19D1-CA43-74819A418FB9}"/>
              </a:ext>
            </a:extLst>
          </p:cNvPr>
          <p:cNvSpPr>
            <a:spLocks noGrp="1"/>
          </p:cNvSpPr>
          <p:nvPr>
            <p:ph type="sldNum" sz="quarter" idx="5"/>
          </p:nvPr>
        </p:nvSpPr>
        <p:spPr/>
        <p:txBody>
          <a:bodyPr/>
          <a:lstStyle/>
          <a:p>
            <a:fld id="{F94D1784-E12D-4791-B802-66A8E3577A81}" type="slidenum">
              <a:rPr lang="en-GB" smtClean="0"/>
              <a:t>12</a:t>
            </a:fld>
            <a:endParaRPr lang="en-GB"/>
          </a:p>
        </p:txBody>
      </p:sp>
    </p:spTree>
    <p:extLst>
      <p:ext uri="{BB962C8B-B14F-4D97-AF65-F5344CB8AC3E}">
        <p14:creationId xmlns:p14="http://schemas.microsoft.com/office/powerpoint/2010/main" val="3693292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47F89-9288-F9EA-242F-8A5678524E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2600BD-BA86-2139-8DFD-9FDDF6F894D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8FAFAE-0A84-C33D-B08D-6CE332894909}"/>
              </a:ext>
            </a:extLst>
          </p:cNvPr>
          <p:cNvSpPr>
            <a:spLocks noGrp="1"/>
          </p:cNvSpPr>
          <p:nvPr>
            <p:ph type="body" idx="1"/>
          </p:nvPr>
        </p:nvSpPr>
        <p:spPr/>
        <p:txBody>
          <a:bodyPr/>
          <a:lstStyle/>
          <a:p>
            <a:r>
              <a:rPr lang="en-GB" dirty="0"/>
              <a:t>https://www.nuffieldtrust.org.uk/news-item/what-is-the-scale-of-the-challenge-to-address-health-inequalities-affecting-children-and-young-people</a:t>
            </a:r>
          </a:p>
        </p:txBody>
      </p:sp>
      <p:sp>
        <p:nvSpPr>
          <p:cNvPr id="4" name="Slide Number Placeholder 3">
            <a:extLst>
              <a:ext uri="{FF2B5EF4-FFF2-40B4-BE49-F238E27FC236}">
                <a16:creationId xmlns:a16="http://schemas.microsoft.com/office/drawing/2014/main" id="{43321EBF-7C15-3DEF-1E93-071969209762}"/>
              </a:ext>
            </a:extLst>
          </p:cNvPr>
          <p:cNvSpPr>
            <a:spLocks noGrp="1"/>
          </p:cNvSpPr>
          <p:nvPr>
            <p:ph type="sldNum" sz="quarter" idx="5"/>
          </p:nvPr>
        </p:nvSpPr>
        <p:spPr/>
        <p:txBody>
          <a:bodyPr/>
          <a:lstStyle/>
          <a:p>
            <a:fld id="{F94D1784-E12D-4791-B802-66A8E3577A81}" type="slidenum">
              <a:rPr lang="en-GB" smtClean="0"/>
              <a:t>13</a:t>
            </a:fld>
            <a:endParaRPr lang="en-GB"/>
          </a:p>
        </p:txBody>
      </p:sp>
    </p:spTree>
    <p:extLst>
      <p:ext uri="{BB962C8B-B14F-4D97-AF65-F5344CB8AC3E}">
        <p14:creationId xmlns:p14="http://schemas.microsoft.com/office/powerpoint/2010/main" val="2052646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6AA8A-4F4F-DCF1-822D-FF0ACD4AE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B03EB-7C7A-C8D8-449E-2D12CE8E205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B06207F-5F86-A6D6-BB76-5926864C118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E7AC35C-0807-3BB5-1EAC-4432F02BA1BC}"/>
              </a:ext>
            </a:extLst>
          </p:cNvPr>
          <p:cNvSpPr>
            <a:spLocks noGrp="1"/>
          </p:cNvSpPr>
          <p:nvPr>
            <p:ph type="sldNum" sz="quarter" idx="5"/>
          </p:nvPr>
        </p:nvSpPr>
        <p:spPr/>
        <p:txBody>
          <a:bodyPr/>
          <a:lstStyle/>
          <a:p>
            <a:fld id="{F94D1784-E12D-4791-B802-66A8E3577A81}" type="slidenum">
              <a:rPr lang="en-GB" smtClean="0"/>
              <a:t>14</a:t>
            </a:fld>
            <a:endParaRPr lang="en-GB"/>
          </a:p>
        </p:txBody>
      </p:sp>
    </p:spTree>
    <p:extLst>
      <p:ext uri="{BB962C8B-B14F-4D97-AF65-F5344CB8AC3E}">
        <p14:creationId xmlns:p14="http://schemas.microsoft.com/office/powerpoint/2010/main" val="2386359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539EE-6769-FCD7-79DE-F64955F48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094DE-DB1B-83B1-EFD9-B8AE2F0ABC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11B42F4-97F2-0368-5BA3-0169A8D4682C}"/>
              </a:ext>
            </a:extLst>
          </p:cNvPr>
          <p:cNvSpPr>
            <a:spLocks noGrp="1"/>
          </p:cNvSpPr>
          <p:nvPr>
            <p:ph type="body" idx="1"/>
          </p:nvPr>
        </p:nvSpPr>
        <p:spPr/>
        <p:txBody>
          <a:bodyPr/>
          <a:lstStyle/>
          <a:p>
            <a:r>
              <a:rPr lang="en-GB" dirty="0"/>
              <a:t>Source for long term health condition as a reason for economic inactivity, OHID Dashboard https://app.powerbi.com/view?r=eyJrIjoiYjJjZjNlMzYtZDBiNS00MGQ3LWI5ZGItZDRhMjY1ZjQzNDVjIiwidCI6ImVlNGUxNDk5LTRhMzUtNGIyZS1hZDQ3LTVmM2NmOWRlODY2NiIsImMiOjh9</a:t>
            </a:r>
          </a:p>
        </p:txBody>
      </p:sp>
      <p:sp>
        <p:nvSpPr>
          <p:cNvPr id="4" name="Slide Number Placeholder 3">
            <a:extLst>
              <a:ext uri="{FF2B5EF4-FFF2-40B4-BE49-F238E27FC236}">
                <a16:creationId xmlns:a16="http://schemas.microsoft.com/office/drawing/2014/main" id="{5491AD6B-4A94-AF19-64A9-A66347CB950B}"/>
              </a:ext>
            </a:extLst>
          </p:cNvPr>
          <p:cNvSpPr>
            <a:spLocks noGrp="1"/>
          </p:cNvSpPr>
          <p:nvPr>
            <p:ph type="sldNum" sz="quarter" idx="5"/>
          </p:nvPr>
        </p:nvSpPr>
        <p:spPr/>
        <p:txBody>
          <a:bodyPr/>
          <a:lstStyle/>
          <a:p>
            <a:fld id="{F94D1784-E12D-4791-B802-66A8E3577A81}" type="slidenum">
              <a:rPr lang="en-GB" smtClean="0"/>
              <a:t>15</a:t>
            </a:fld>
            <a:endParaRPr lang="en-GB"/>
          </a:p>
        </p:txBody>
      </p:sp>
    </p:spTree>
    <p:extLst>
      <p:ext uri="{BB962C8B-B14F-4D97-AF65-F5344CB8AC3E}">
        <p14:creationId xmlns:p14="http://schemas.microsoft.com/office/powerpoint/2010/main" val="2449812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20773-B3DB-83B1-D135-C18064912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E8FDDC-CA2D-5834-A9AC-7531C6DE694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2C2C56-A6D2-D65F-8CCC-1F6457FFD4C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1BEF5DD-E726-1888-E98D-6601B2AB9039}"/>
              </a:ext>
            </a:extLst>
          </p:cNvPr>
          <p:cNvSpPr>
            <a:spLocks noGrp="1"/>
          </p:cNvSpPr>
          <p:nvPr>
            <p:ph type="sldNum" sz="quarter" idx="5"/>
          </p:nvPr>
        </p:nvSpPr>
        <p:spPr/>
        <p:txBody>
          <a:bodyPr/>
          <a:lstStyle/>
          <a:p>
            <a:fld id="{F94D1784-E12D-4791-B802-66A8E3577A81}" type="slidenum">
              <a:rPr lang="en-GB" smtClean="0"/>
              <a:t>16</a:t>
            </a:fld>
            <a:endParaRPr lang="en-GB"/>
          </a:p>
        </p:txBody>
      </p:sp>
    </p:spTree>
    <p:extLst>
      <p:ext uri="{BB962C8B-B14F-4D97-AF65-F5344CB8AC3E}">
        <p14:creationId xmlns:p14="http://schemas.microsoft.com/office/powerpoint/2010/main" val="3635106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939F6-3841-E75C-E7E5-A309A3AB10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C1D3E-5B80-3D46-2071-F4653CD48BB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F94D32-961D-6822-DE81-9A2C4EEF84A4}"/>
              </a:ext>
            </a:extLst>
          </p:cNvPr>
          <p:cNvSpPr>
            <a:spLocks noGrp="1"/>
          </p:cNvSpPr>
          <p:nvPr>
            <p:ph type="body" idx="1"/>
          </p:nvPr>
        </p:nvSpPr>
        <p:spPr/>
        <p:txBody>
          <a:bodyPr/>
          <a:lstStyle/>
          <a:p>
            <a:r>
              <a:rPr lang="en-GB" dirty="0"/>
              <a:t>Source for alcohol consumption - https://www.gov.uk/government/publications/delivering-better-oral-health-an-evidence-based-toolkit-for-prevention/chapter-12-alcohol#alcohol-consumption</a:t>
            </a:r>
          </a:p>
          <a:p>
            <a:r>
              <a:rPr lang="en-GB" dirty="0"/>
              <a:t>It cites 21% of adults in England. Based on the religious make-up Bedford compared to England, Bedford is likely to be lower  but not hugely so - I estimate 19.3%, therefore approaching 1/5 would seem a reasonable number. For CBC approximately 1 in 5 is fine based on ethnic mix similar to region.</a:t>
            </a:r>
          </a:p>
        </p:txBody>
      </p:sp>
      <p:sp>
        <p:nvSpPr>
          <p:cNvPr id="4" name="Slide Number Placeholder 3">
            <a:extLst>
              <a:ext uri="{FF2B5EF4-FFF2-40B4-BE49-F238E27FC236}">
                <a16:creationId xmlns:a16="http://schemas.microsoft.com/office/drawing/2014/main" id="{F9AB2419-5766-A224-6D6A-0EB5D665C57B}"/>
              </a:ext>
            </a:extLst>
          </p:cNvPr>
          <p:cNvSpPr>
            <a:spLocks noGrp="1"/>
          </p:cNvSpPr>
          <p:nvPr>
            <p:ph type="sldNum" sz="quarter" idx="5"/>
          </p:nvPr>
        </p:nvSpPr>
        <p:spPr/>
        <p:txBody>
          <a:bodyPr/>
          <a:lstStyle/>
          <a:p>
            <a:fld id="{F94D1784-E12D-4791-B802-66A8E3577A81}" type="slidenum">
              <a:rPr lang="en-GB" smtClean="0"/>
              <a:t>17</a:t>
            </a:fld>
            <a:endParaRPr lang="en-GB"/>
          </a:p>
        </p:txBody>
      </p:sp>
    </p:spTree>
    <p:extLst>
      <p:ext uri="{BB962C8B-B14F-4D97-AF65-F5344CB8AC3E}">
        <p14:creationId xmlns:p14="http://schemas.microsoft.com/office/powerpoint/2010/main" val="3060317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DE7DD-7BE0-61C6-AA93-A4FEDD41F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059B3-B152-28AA-4F39-650643634FD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1C7B2A2-C79D-6C71-B270-69FBAB92B89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844273-0CFF-78A0-AC0B-4DBFE180F683}"/>
              </a:ext>
            </a:extLst>
          </p:cNvPr>
          <p:cNvSpPr>
            <a:spLocks noGrp="1"/>
          </p:cNvSpPr>
          <p:nvPr>
            <p:ph type="sldNum" sz="quarter" idx="5"/>
          </p:nvPr>
        </p:nvSpPr>
        <p:spPr/>
        <p:txBody>
          <a:bodyPr/>
          <a:lstStyle/>
          <a:p>
            <a:fld id="{F94D1784-E12D-4791-B802-66A8E3577A81}" type="slidenum">
              <a:rPr lang="en-GB" smtClean="0"/>
              <a:t>18</a:t>
            </a:fld>
            <a:endParaRPr lang="en-GB"/>
          </a:p>
        </p:txBody>
      </p:sp>
    </p:spTree>
    <p:extLst>
      <p:ext uri="{BB962C8B-B14F-4D97-AF65-F5344CB8AC3E}">
        <p14:creationId xmlns:p14="http://schemas.microsoft.com/office/powerpoint/2010/main" val="566545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420D7-686E-D1DD-04A7-0321FC392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31FF1-344A-2D52-1B09-1D53B0BE0F1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CE24D73-84FC-9CAE-3373-C9622B4630A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9D3C64F-4BF1-89AF-AB68-576C1AE1D033}"/>
              </a:ext>
            </a:extLst>
          </p:cNvPr>
          <p:cNvSpPr>
            <a:spLocks noGrp="1"/>
          </p:cNvSpPr>
          <p:nvPr>
            <p:ph type="sldNum" sz="quarter" idx="5"/>
          </p:nvPr>
        </p:nvSpPr>
        <p:spPr/>
        <p:txBody>
          <a:bodyPr/>
          <a:lstStyle/>
          <a:p>
            <a:fld id="{F94D1784-E12D-4791-B802-66A8E3577A81}" type="slidenum">
              <a:rPr lang="en-GB" smtClean="0"/>
              <a:t>19</a:t>
            </a:fld>
            <a:endParaRPr lang="en-GB"/>
          </a:p>
        </p:txBody>
      </p:sp>
    </p:spTree>
    <p:extLst>
      <p:ext uri="{BB962C8B-B14F-4D97-AF65-F5344CB8AC3E}">
        <p14:creationId xmlns:p14="http://schemas.microsoft.com/office/powerpoint/2010/main" val="1741411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8E795-101D-D2E2-DEED-A8092FE9E0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CA56A-8B73-22FA-0407-0CE650BE62D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86640C-D1DF-7433-AECB-B0415E4E0DE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AEEF39A-9EB5-4808-D610-94947E973B53}"/>
              </a:ext>
            </a:extLst>
          </p:cNvPr>
          <p:cNvSpPr>
            <a:spLocks noGrp="1"/>
          </p:cNvSpPr>
          <p:nvPr>
            <p:ph type="sldNum" sz="quarter" idx="5"/>
          </p:nvPr>
        </p:nvSpPr>
        <p:spPr/>
        <p:txBody>
          <a:bodyPr/>
          <a:lstStyle/>
          <a:p>
            <a:fld id="{F94D1784-E12D-4791-B802-66A8E3577A81}" type="slidenum">
              <a:rPr lang="en-GB" smtClean="0"/>
              <a:t>20</a:t>
            </a:fld>
            <a:endParaRPr lang="en-GB"/>
          </a:p>
        </p:txBody>
      </p:sp>
    </p:spTree>
    <p:extLst>
      <p:ext uri="{BB962C8B-B14F-4D97-AF65-F5344CB8AC3E}">
        <p14:creationId xmlns:p14="http://schemas.microsoft.com/office/powerpoint/2010/main" val="562272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DE680-EBA5-F278-6025-16F6BDD28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8A843-52D0-1A65-5F62-F6538A7727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F35C1CD-C1AB-C22D-BE20-DD381D5AD44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07A89CC-6DD7-E426-33AA-C6DA929778F9}"/>
              </a:ext>
            </a:extLst>
          </p:cNvPr>
          <p:cNvSpPr>
            <a:spLocks noGrp="1"/>
          </p:cNvSpPr>
          <p:nvPr>
            <p:ph type="sldNum" sz="quarter" idx="5"/>
          </p:nvPr>
        </p:nvSpPr>
        <p:spPr/>
        <p:txBody>
          <a:bodyPr/>
          <a:lstStyle/>
          <a:p>
            <a:fld id="{F94D1784-E12D-4791-B802-66A8E3577A81}" type="slidenum">
              <a:rPr lang="en-GB" smtClean="0"/>
              <a:t>21</a:t>
            </a:fld>
            <a:endParaRPr lang="en-GB"/>
          </a:p>
        </p:txBody>
      </p:sp>
    </p:spTree>
    <p:extLst>
      <p:ext uri="{BB962C8B-B14F-4D97-AF65-F5344CB8AC3E}">
        <p14:creationId xmlns:p14="http://schemas.microsoft.com/office/powerpoint/2010/main" val="3670164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785B0-D6CD-EBFB-E6BE-39173B04C9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DF616-DAB8-ED45-D0E2-6E90A1B8086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923DBF2-F9DF-AE56-8E88-04DF14D4AB0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DD14079-CF0F-3282-E6B9-BAF8D7B5B693}"/>
              </a:ext>
            </a:extLst>
          </p:cNvPr>
          <p:cNvSpPr>
            <a:spLocks noGrp="1"/>
          </p:cNvSpPr>
          <p:nvPr>
            <p:ph type="sldNum" sz="quarter" idx="5"/>
          </p:nvPr>
        </p:nvSpPr>
        <p:spPr/>
        <p:txBody>
          <a:bodyPr/>
          <a:lstStyle/>
          <a:p>
            <a:fld id="{F94D1784-E12D-4791-B802-66A8E3577A81}" type="slidenum">
              <a:rPr lang="en-GB" smtClean="0"/>
              <a:t>22</a:t>
            </a:fld>
            <a:endParaRPr lang="en-GB"/>
          </a:p>
        </p:txBody>
      </p:sp>
    </p:spTree>
    <p:extLst>
      <p:ext uri="{BB962C8B-B14F-4D97-AF65-F5344CB8AC3E}">
        <p14:creationId xmlns:p14="http://schemas.microsoft.com/office/powerpoint/2010/main" val="7799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C2A09-8CC5-1790-6C56-C2C6C70838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E2AAB4-C654-0F49-62F0-B80D06CB3E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5A7AF1F-7C4E-EEF7-3C3B-259D59999635}"/>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5" name="Footer Placeholder 4">
            <a:extLst>
              <a:ext uri="{FF2B5EF4-FFF2-40B4-BE49-F238E27FC236}">
                <a16:creationId xmlns:a16="http://schemas.microsoft.com/office/drawing/2014/main" id="{4B9E818A-8FE8-24D5-745F-2B9E34D049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861F19-10CC-757B-7C79-2EF15C561E35}"/>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3166690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F9A07-2778-1B19-7007-530CB7AA703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B1708F-6298-1E07-85FD-A98DDF38D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A93881-CBBD-899E-150B-F00E4CD085A4}"/>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5" name="Footer Placeholder 4">
            <a:extLst>
              <a:ext uri="{FF2B5EF4-FFF2-40B4-BE49-F238E27FC236}">
                <a16:creationId xmlns:a16="http://schemas.microsoft.com/office/drawing/2014/main" id="{0B96A52F-196A-88F1-6CB3-7C385F52D6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88C411-404D-AE44-8A1F-3BE00075A5CC}"/>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225645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53619-7277-73A4-D241-72FE99BBAC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8D98749-79C5-751E-A93B-C1D23833CF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221D3A-08EC-3C13-A148-6AF143622663}"/>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5" name="Footer Placeholder 4">
            <a:extLst>
              <a:ext uri="{FF2B5EF4-FFF2-40B4-BE49-F238E27FC236}">
                <a16:creationId xmlns:a16="http://schemas.microsoft.com/office/drawing/2014/main" id="{4A3A6117-EDB4-2B5A-6AEB-E7890E6F7D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5D7F0C-6194-DED7-0903-5EB78DA6E080}"/>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3552528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F00D1-F6F8-09E3-05CB-25978D7ADE6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75847C-C945-DD63-FC31-0407D6E59A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0F5C428-01FF-7326-3E6D-B527CBC7F5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ABA800B-DFE1-715B-FAAD-1BF7051ABFD8}"/>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6" name="Footer Placeholder 5">
            <a:extLst>
              <a:ext uri="{FF2B5EF4-FFF2-40B4-BE49-F238E27FC236}">
                <a16:creationId xmlns:a16="http://schemas.microsoft.com/office/drawing/2014/main" id="{94B210C7-EE08-7A56-3E1E-26560F371B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712241-FB0B-113C-CE00-1BEAA3477159}"/>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1754274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9BB97-274A-12AC-4990-F1B32BC43D7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88B55F-CB34-1364-53F8-BE7439A0D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3E7DED-F8F2-9AF1-3B47-EBFF9186B6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879DF11-206B-6C81-9DE0-4981154680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CC668-FAEF-0EE8-4AEE-1632A7DB01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160C912-DBD6-7E1F-1AE5-84D7FE2A4FF3}"/>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8" name="Footer Placeholder 7">
            <a:extLst>
              <a:ext uri="{FF2B5EF4-FFF2-40B4-BE49-F238E27FC236}">
                <a16:creationId xmlns:a16="http://schemas.microsoft.com/office/drawing/2014/main" id="{0A8E9EA2-6EDC-BC72-2F79-C1974E17B64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70133FD-31CA-0621-4163-9CF4255DE18D}"/>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3995722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F2A9A-C6BE-43D6-FD47-E4D9D2A2FAD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9A36C7A-9E09-82BE-C5CF-2F8AC486D059}"/>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4" name="Footer Placeholder 3">
            <a:extLst>
              <a:ext uri="{FF2B5EF4-FFF2-40B4-BE49-F238E27FC236}">
                <a16:creationId xmlns:a16="http://schemas.microsoft.com/office/drawing/2014/main" id="{1F4E608C-2336-71CF-A6D8-EDC055283EF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5FFB834-B538-7CB2-1EE5-D57BB7FC880D}"/>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816664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1EF1F3-0A82-5938-9F70-F826A59C054E}"/>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3" name="Footer Placeholder 2">
            <a:extLst>
              <a:ext uri="{FF2B5EF4-FFF2-40B4-BE49-F238E27FC236}">
                <a16:creationId xmlns:a16="http://schemas.microsoft.com/office/drawing/2014/main" id="{27952481-F41D-E5A4-6C51-C443F659F72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F99CE0F-6B61-8AEF-F34A-AB09EBC74977}"/>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3742269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E85C0-61C6-6C9D-4F22-1DDD9C236D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209E59-F9DA-6283-06A7-82193802CE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A7D0603-A9D7-3C8C-E3E4-E5ED56E4D6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B90C6B-8690-1889-8047-409F63CBD173}"/>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6" name="Footer Placeholder 5">
            <a:extLst>
              <a:ext uri="{FF2B5EF4-FFF2-40B4-BE49-F238E27FC236}">
                <a16:creationId xmlns:a16="http://schemas.microsoft.com/office/drawing/2014/main" id="{85C4AAE9-3116-97EC-3D7B-CF3E192B79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82DFD3-8D95-5134-9CB7-E209980949BF}"/>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131793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44565-DFE3-E75A-D685-86DB52441B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82AAB91-1281-DC7F-28DE-7019756F69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8A7A4EE2-12CE-5179-03FB-4872ACE83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B2CA7A-DA53-6C6C-4533-956E657833E9}"/>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6" name="Footer Placeholder 5">
            <a:extLst>
              <a:ext uri="{FF2B5EF4-FFF2-40B4-BE49-F238E27FC236}">
                <a16:creationId xmlns:a16="http://schemas.microsoft.com/office/drawing/2014/main" id="{0FEC251B-4F97-B142-3545-564F3FBD14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9138F5-ABCD-09FD-59B0-E7F8DE01E5EC}"/>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673954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85AE1-6EF0-8961-CD10-4764CFB3E9B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77F5EF-C811-A7F2-D174-022EBDB7A8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E14EB3-2618-CF5F-0176-63E4876249BC}"/>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5" name="Footer Placeholder 4">
            <a:extLst>
              <a:ext uri="{FF2B5EF4-FFF2-40B4-BE49-F238E27FC236}">
                <a16:creationId xmlns:a16="http://schemas.microsoft.com/office/drawing/2014/main" id="{5A0C9D3A-5688-54E1-4ECF-ABBC1CF5FC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0CF955-87C6-544C-8A7E-A2DC68B94B5D}"/>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3347336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670A8F-F020-3127-4612-84E3BE3FEE8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B20ADE-ED25-F624-BC3E-D2A766011A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1BD0AF-CF7F-F71A-5AFE-1BC1CDADCA13}"/>
              </a:ext>
            </a:extLst>
          </p:cNvPr>
          <p:cNvSpPr>
            <a:spLocks noGrp="1"/>
          </p:cNvSpPr>
          <p:nvPr>
            <p:ph type="dt" sz="half" idx="10"/>
          </p:nvPr>
        </p:nvSpPr>
        <p:spPr/>
        <p:txBody>
          <a:bodyPr/>
          <a:lstStyle/>
          <a:p>
            <a:fld id="{2BF5FBF0-A710-4FE2-B1A5-3F391E491DB7}" type="datetimeFigureOut">
              <a:rPr lang="en-GB" smtClean="0"/>
              <a:t>02/10/2026</a:t>
            </a:fld>
            <a:endParaRPr lang="en-GB"/>
          </a:p>
        </p:txBody>
      </p:sp>
      <p:sp>
        <p:nvSpPr>
          <p:cNvPr id="5" name="Footer Placeholder 4">
            <a:extLst>
              <a:ext uri="{FF2B5EF4-FFF2-40B4-BE49-F238E27FC236}">
                <a16:creationId xmlns:a16="http://schemas.microsoft.com/office/drawing/2014/main" id="{8C231BA5-CD4D-57C7-ABE4-B9FBECB77D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0A5A44-DE8F-E47C-627F-8FFAD18BE06A}"/>
              </a:ext>
            </a:extLst>
          </p:cNvPr>
          <p:cNvSpPr>
            <a:spLocks noGrp="1"/>
          </p:cNvSpPr>
          <p:nvPr>
            <p:ph type="sldNum" sz="quarter" idx="12"/>
          </p:nvPr>
        </p:nvSpPr>
        <p:spPr/>
        <p:txBody>
          <a:bodyPr/>
          <a:lstStyle/>
          <a:p>
            <a:fld id="{062ADC24-2691-4143-9424-76F4D0D6820A}" type="slidenum">
              <a:rPr lang="en-GB" smtClean="0"/>
              <a:t>‹#›</a:t>
            </a:fld>
            <a:endParaRPr lang="en-GB"/>
          </a:p>
        </p:txBody>
      </p:sp>
    </p:spTree>
    <p:extLst>
      <p:ext uri="{BB962C8B-B14F-4D97-AF65-F5344CB8AC3E}">
        <p14:creationId xmlns:p14="http://schemas.microsoft.com/office/powerpoint/2010/main" val="3799404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96B18-B7FF-009D-F554-81F63425BF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5130556-323B-77D5-F2A5-56FC3FBD01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82566B-0666-510B-835B-6C50903561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5FBF0-A710-4FE2-B1A5-3F391E491DB7}" type="datetimeFigureOut">
              <a:rPr lang="en-GB" smtClean="0"/>
              <a:t>02/10/2026</a:t>
            </a:fld>
            <a:endParaRPr lang="en-GB"/>
          </a:p>
        </p:txBody>
      </p:sp>
      <p:sp>
        <p:nvSpPr>
          <p:cNvPr id="5" name="Footer Placeholder 4">
            <a:extLst>
              <a:ext uri="{FF2B5EF4-FFF2-40B4-BE49-F238E27FC236}">
                <a16:creationId xmlns:a16="http://schemas.microsoft.com/office/drawing/2014/main" id="{3234A6AF-68B3-B207-453F-FBEA15EFCF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48BCF51-B3B9-68DA-8163-F4AC718B98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2ADC24-2691-4143-9424-76F4D0D6820A}" type="slidenum">
              <a:rPr lang="en-GB" smtClean="0"/>
              <a:t>‹#›</a:t>
            </a:fld>
            <a:endParaRPr lang="en-GB"/>
          </a:p>
        </p:txBody>
      </p:sp>
    </p:spTree>
    <p:extLst>
      <p:ext uri="{BB962C8B-B14F-4D97-AF65-F5344CB8AC3E}">
        <p14:creationId xmlns:p14="http://schemas.microsoft.com/office/powerpoint/2010/main" val="181599306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www.dunstable.gov.uk/"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centralbedfordshire.jsna.uk/" TargetMode="External"/><Relationship Id="rId5" Type="http://schemas.openxmlformats.org/officeDocument/2006/relationships/hyperlink" Target="https://centralbedfordshire.jsna.uk/director-of-public-health-reports/" TargetMode="Externa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hyperlink" Target="https://centralbedfordshire.jsna.uk/jsna/population-place/inequalities"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6.sv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hyperlink" Target="https://vizhub.healthdata.org/gbd-compare/" TargetMode="External"/><Relationship Id="rId10" Type="http://schemas.openxmlformats.org/officeDocument/2006/relationships/image" Target="../media/image12.svg"/><Relationship Id="rId4" Type="http://schemas.openxmlformats.org/officeDocument/2006/relationships/image" Target="../media/image7.svg"/><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ww.dunstable.gov.uk/"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1.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4.svg"/><Relationship Id="rId7" Type="http://schemas.openxmlformats.org/officeDocument/2006/relationships/image" Target="../media/image26.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25.svg"/><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24.svg"/><Relationship Id="rId7" Type="http://schemas.openxmlformats.org/officeDocument/2006/relationships/image" Target="../media/image17.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4.svg"/><Relationship Id="rId7" Type="http://schemas.openxmlformats.org/officeDocument/2006/relationships/image" Target="../media/image27.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7.svg"/><Relationship Id="rId4" Type="http://schemas.openxmlformats.org/officeDocument/2006/relationships/image" Target="../media/image18.sv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32.svg"/><Relationship Id="rId7" Type="http://schemas.openxmlformats.org/officeDocument/2006/relationships/image" Target="../media/image17.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1.svg"/><Relationship Id="rId4" Type="http://schemas.openxmlformats.org/officeDocument/2006/relationships/image" Target="../media/image33.svg"/><Relationship Id="rId9" Type="http://schemas.openxmlformats.org/officeDocument/2006/relationships/image" Target="../media/image20.svg"/></Relationships>
</file>

<file path=ppt/slides/_rels/slide1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8.svg"/><Relationship Id="rId7" Type="http://schemas.openxmlformats.org/officeDocument/2006/relationships/image" Target="../media/image19.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35.svg"/><Relationship Id="rId10" Type="http://schemas.openxmlformats.org/officeDocument/2006/relationships/image" Target="../media/image22.svg"/><Relationship Id="rId4" Type="http://schemas.openxmlformats.org/officeDocument/2006/relationships/image" Target="../media/image34.svg"/><Relationship Id="rId9"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www.dunstable.gov.uk/"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37.svg"/><Relationship Id="rId7" Type="http://schemas.openxmlformats.org/officeDocument/2006/relationships/image" Target="../media/image21.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7.svg"/><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8.svg"/><Relationship Id="rId7" Type="http://schemas.openxmlformats.org/officeDocument/2006/relationships/image" Target="../media/image20.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7.svg"/><Relationship Id="rId4" Type="http://schemas.openxmlformats.org/officeDocument/2006/relationships/image" Target="../media/image38.svg"/><Relationship Id="rId9" Type="http://schemas.openxmlformats.org/officeDocument/2006/relationships/image" Target="../media/image22.svg"/></Relationships>
</file>

<file path=ppt/slides/_rels/slide1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8.svg"/><Relationship Id="rId7" Type="http://schemas.openxmlformats.org/officeDocument/2006/relationships/image" Target="../media/image21.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7.svg"/><Relationship Id="rId4" Type="http://schemas.openxmlformats.org/officeDocument/2006/relationships/image" Target="../media/image19.svg"/><Relationship Id="rId9" Type="http://schemas.openxmlformats.org/officeDocument/2006/relationships/image" Target="../media/image39.svg"/></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https://bedford.jsna.uk/director-of-public-health-reports/"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9.svg"/><Relationship Id="rId7" Type="http://schemas.openxmlformats.org/officeDocument/2006/relationships/image" Target="../media/image18.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42.svg"/><Relationship Id="rId4" Type="http://schemas.openxmlformats.org/officeDocument/2006/relationships/image" Target="../media/image41.svg"/></Relationships>
</file>

<file path=ppt/slides/_rels/slide20.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8.svg"/><Relationship Id="rId7" Type="http://schemas.openxmlformats.org/officeDocument/2006/relationships/image" Target="../media/image17.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19.svg"/><Relationship Id="rId9" Type="http://schemas.openxmlformats.org/officeDocument/2006/relationships/image" Target="../media/image21.svg"/></Relationships>
</file>

<file path=ppt/slides/_rels/slide21.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21.svg"/><Relationship Id="rId7" Type="http://schemas.openxmlformats.org/officeDocument/2006/relationships/image" Target="../media/image45.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8.jpg"/><Relationship Id="rId5" Type="http://schemas.openxmlformats.org/officeDocument/2006/relationships/image" Target="../media/image36.jpeg"/><Relationship Id="rId4" Type="http://schemas.openxmlformats.org/officeDocument/2006/relationships/image" Target="../media/image4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DB005D-77AC-C7F6-8383-5D5560730122}"/>
              </a:ext>
            </a:extLst>
          </p:cNvPr>
          <p:cNvSpPr txBox="1"/>
          <p:nvPr/>
        </p:nvSpPr>
        <p:spPr>
          <a:xfrm rot="10800000">
            <a:off x="8085986" y="0"/>
            <a:ext cx="3200400" cy="1605516"/>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pic>
        <p:nvPicPr>
          <p:cNvPr id="19" name="Picture 18">
            <a:extLst>
              <a:ext uri="{FF2B5EF4-FFF2-40B4-BE49-F238E27FC236}">
                <a16:creationId xmlns:a16="http://schemas.microsoft.com/office/drawing/2014/main" id="{A64702F2-FF9D-B10C-FAAF-0FB437A208A3}"/>
              </a:ext>
            </a:extLst>
          </p:cNvPr>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117" y="-10319"/>
            <a:ext cx="4317771" cy="6868319"/>
          </a:xfrm>
          <a:prstGeom prst="rect">
            <a:avLst/>
          </a:prstGeom>
        </p:spPr>
      </p:pic>
      <p:sp>
        <p:nvSpPr>
          <p:cNvPr id="20" name="TextBox 19">
            <a:extLst>
              <a:ext uri="{FF2B5EF4-FFF2-40B4-BE49-F238E27FC236}">
                <a16:creationId xmlns:a16="http://schemas.microsoft.com/office/drawing/2014/main" id="{1990EFFC-04CA-C08D-A1AB-F904A1FDB4CA}"/>
              </a:ext>
            </a:extLst>
          </p:cNvPr>
          <p:cNvSpPr txBox="1"/>
          <p:nvPr/>
        </p:nvSpPr>
        <p:spPr>
          <a:xfrm>
            <a:off x="7974991" y="5981862"/>
            <a:ext cx="3401869" cy="830997"/>
          </a:xfrm>
          <a:prstGeom prst="rect">
            <a:avLst/>
          </a:prstGeom>
          <a:noFill/>
        </p:spPr>
        <p:txBody>
          <a:bodyPr wrap="square" rtlCol="0">
            <a:spAutoFit/>
          </a:bodyPr>
          <a:lstStyle/>
          <a:p>
            <a:pPr algn="r"/>
            <a:r>
              <a:rPr lang="en-GB" sz="2800" dirty="0">
                <a:solidFill>
                  <a:schemeClr val="accent1"/>
                </a:solidFill>
                <a:latin typeface="Arial Nova" panose="020B0504020202020204" pitchFamily="34" charset="0"/>
              </a:rPr>
              <a:t>Vicky Head</a:t>
            </a:r>
          </a:p>
          <a:p>
            <a:pPr algn="r"/>
            <a:r>
              <a:rPr lang="en-GB" sz="2000" dirty="0">
                <a:solidFill>
                  <a:schemeClr val="accent1"/>
                </a:solidFill>
                <a:latin typeface="Arial Nova" panose="020B0504020202020204" pitchFamily="34" charset="0"/>
              </a:rPr>
              <a:t>Director of Public Health</a:t>
            </a:r>
          </a:p>
        </p:txBody>
      </p:sp>
      <p:grpSp>
        <p:nvGrpSpPr>
          <p:cNvPr id="5" name="Group 4">
            <a:extLst>
              <a:ext uri="{FF2B5EF4-FFF2-40B4-BE49-F238E27FC236}">
                <a16:creationId xmlns:a16="http://schemas.microsoft.com/office/drawing/2014/main" id="{CCAF7980-6862-EBB3-3060-ECB7A0665CFD}"/>
              </a:ext>
            </a:extLst>
          </p:cNvPr>
          <p:cNvGrpSpPr/>
          <p:nvPr/>
        </p:nvGrpSpPr>
        <p:grpSpPr>
          <a:xfrm>
            <a:off x="3554475" y="1903281"/>
            <a:ext cx="7832324" cy="1695236"/>
            <a:chOff x="2636782" y="2521041"/>
            <a:chExt cx="9116506" cy="1695236"/>
          </a:xfrm>
        </p:grpSpPr>
        <p:sp>
          <p:nvSpPr>
            <p:cNvPr id="15" name="TextBox 14">
              <a:extLst>
                <a:ext uri="{FF2B5EF4-FFF2-40B4-BE49-F238E27FC236}">
                  <a16:creationId xmlns:a16="http://schemas.microsoft.com/office/drawing/2014/main" id="{95A3E5F0-CA64-F299-1875-F9461281FAD2}"/>
                </a:ext>
              </a:extLst>
            </p:cNvPr>
            <p:cNvSpPr txBox="1"/>
            <p:nvPr/>
          </p:nvSpPr>
          <p:spPr>
            <a:xfrm>
              <a:off x="3522763" y="3693057"/>
              <a:ext cx="8230270" cy="523220"/>
            </a:xfrm>
            <a:prstGeom prst="rect">
              <a:avLst/>
            </a:prstGeom>
            <a:noFill/>
          </p:spPr>
          <p:txBody>
            <a:bodyPr wrap="square" rtlCol="0">
              <a:spAutoFit/>
            </a:bodyPr>
            <a:lstStyle/>
            <a:p>
              <a:pPr algn="r"/>
              <a:r>
                <a:rPr lang="en-GB" sz="2800" dirty="0">
                  <a:solidFill>
                    <a:schemeClr val="accent1"/>
                  </a:solidFill>
                  <a:latin typeface="Arial Nova" panose="020B0504020202020204" pitchFamily="34" charset="0"/>
                </a:rPr>
                <a:t>Director of Public Health Report 2025/26</a:t>
              </a:r>
            </a:p>
          </p:txBody>
        </p:sp>
        <p:sp>
          <p:nvSpPr>
            <p:cNvPr id="14" name="TextBox 13">
              <a:extLst>
                <a:ext uri="{FF2B5EF4-FFF2-40B4-BE49-F238E27FC236}">
                  <a16:creationId xmlns:a16="http://schemas.microsoft.com/office/drawing/2014/main" id="{C06F09D7-0522-E6A8-AA7E-571A5F97A91F}"/>
                </a:ext>
              </a:extLst>
            </p:cNvPr>
            <p:cNvSpPr txBox="1"/>
            <p:nvPr/>
          </p:nvSpPr>
          <p:spPr>
            <a:xfrm>
              <a:off x="2636782" y="2521041"/>
              <a:ext cx="9116506" cy="1200329"/>
            </a:xfrm>
            <a:prstGeom prst="rect">
              <a:avLst/>
            </a:prstGeom>
            <a:noFill/>
          </p:spPr>
          <p:txBody>
            <a:bodyPr wrap="square" rtlCol="0">
              <a:spAutoFit/>
            </a:bodyPr>
            <a:lstStyle/>
            <a:p>
              <a:pPr algn="r"/>
              <a:r>
                <a:rPr lang="en-GB" sz="3600" b="1" dirty="0">
                  <a:solidFill>
                    <a:schemeClr val="accent1"/>
                  </a:solidFill>
                  <a:latin typeface="Arial Nova" panose="020B0504020202020204" pitchFamily="34" charset="0"/>
                </a:rPr>
                <a:t>High impact areas for </a:t>
              </a:r>
              <a:br>
                <a:rPr lang="en-GB" sz="3600" b="1" dirty="0">
                  <a:solidFill>
                    <a:schemeClr val="accent1"/>
                  </a:solidFill>
                  <a:latin typeface="Arial Nova" panose="020B0504020202020204" pitchFamily="34" charset="0"/>
                </a:rPr>
              </a:br>
              <a:r>
                <a:rPr lang="en-GB" sz="3600" b="1" dirty="0">
                  <a:solidFill>
                    <a:schemeClr val="accent1"/>
                  </a:solidFill>
                  <a:latin typeface="Arial Nova" panose="020B0504020202020204" pitchFamily="34" charset="0"/>
                </a:rPr>
                <a:t>Population Health</a:t>
              </a:r>
            </a:p>
          </p:txBody>
        </p:sp>
      </p:grpSp>
      <p:pic>
        <p:nvPicPr>
          <p:cNvPr id="6" name="Picture 5">
            <a:extLst>
              <a:ext uri="{FF2B5EF4-FFF2-40B4-BE49-F238E27FC236}">
                <a16:creationId xmlns:a16="http://schemas.microsoft.com/office/drawing/2014/main" id="{6126E217-8A21-9764-870C-BA25C19921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4015" y="60648"/>
            <a:ext cx="1484219" cy="1484219"/>
          </a:xfrm>
          <a:prstGeom prst="rect">
            <a:avLst/>
          </a:prstGeom>
        </p:spPr>
      </p:pic>
      <p:pic>
        <p:nvPicPr>
          <p:cNvPr id="4102" name="Picture 6" descr="Dunstable events.">
            <a:extLst>
              <a:ext uri="{FF2B5EF4-FFF2-40B4-BE49-F238E27FC236}">
                <a16:creationId xmlns:a16="http://schemas.microsoft.com/office/drawing/2014/main" id="{9E006613-4BDB-1CD3-2C39-A578FC54952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934"/>
          <a:stretch>
            <a:fillRect/>
          </a:stretch>
        </p:blipFill>
        <p:spPr bwMode="auto">
          <a:xfrm>
            <a:off x="7792979" y="3671207"/>
            <a:ext cx="3496265" cy="21928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1407FCD-CDC3-B499-14E8-20586BD8A7FC}"/>
              </a:ext>
            </a:extLst>
          </p:cNvPr>
          <p:cNvSpPr txBox="1"/>
          <p:nvPr/>
        </p:nvSpPr>
        <p:spPr>
          <a:xfrm>
            <a:off x="8101849" y="5657621"/>
            <a:ext cx="3208427" cy="246221"/>
          </a:xfrm>
          <a:prstGeom prst="rect">
            <a:avLst/>
          </a:prstGeom>
          <a:noFill/>
        </p:spPr>
        <p:txBody>
          <a:bodyPr wrap="square" rtlCol="0">
            <a:spAutoFit/>
          </a:bodyPr>
          <a:lstStyle/>
          <a:p>
            <a:pPr algn="r"/>
            <a:r>
              <a:rPr lang="en-GB" sz="1000" dirty="0">
                <a:solidFill>
                  <a:schemeClr val="bg1"/>
                </a:solidFill>
                <a:effectLst>
                  <a:outerShdw blurRad="38100" dist="38100" dir="2700000" algn="tl">
                    <a:srgbClr val="000000">
                      <a:alpha val="43137"/>
                    </a:srgbClr>
                  </a:outerShdw>
                </a:effectLst>
              </a:rPr>
              <a:t>Image courtesy of </a:t>
            </a:r>
            <a:r>
              <a:rPr lang="en-GB" sz="1000" dirty="0">
                <a:solidFill>
                  <a:schemeClr val="bg1"/>
                </a:solidFill>
                <a:effectLst>
                  <a:outerShdw blurRad="38100" dist="38100" dir="2700000" algn="tl">
                    <a:srgbClr val="000000">
                      <a:alpha val="43137"/>
                    </a:srgbClr>
                  </a:outerShdw>
                </a:effectLst>
                <a:hlinkClick r:id="rId6">
                  <a:extLst>
                    <a:ext uri="{A12FA001-AC4F-418D-AE19-62706E023703}">
                      <ahyp:hlinkClr xmlns:ahyp="http://schemas.microsoft.com/office/drawing/2018/hyperlinkcolor" val="tx"/>
                    </a:ext>
                  </a:extLst>
                </a:hlinkClick>
              </a:rPr>
              <a:t>Dunstable Town Council</a:t>
            </a:r>
            <a:endParaRPr lang="en-GB" sz="1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2668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C0179C04-C27D-4CCF-0620-F713E3C81C82}"/>
              </a:ext>
            </a:extLst>
          </p:cNvPr>
          <p:cNvSpPr/>
          <p:nvPr/>
        </p:nvSpPr>
        <p:spPr>
          <a:xfrm>
            <a:off x="6096000" y="0"/>
            <a:ext cx="6096000" cy="6848571"/>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6C4C14DC-628A-9882-6C77-AD73BFCD7FE5}"/>
              </a:ext>
            </a:extLst>
          </p:cNvPr>
          <p:cNvSpPr txBox="1"/>
          <p:nvPr/>
        </p:nvSpPr>
        <p:spPr>
          <a:xfrm>
            <a:off x="6229350" y="467525"/>
            <a:ext cx="5585264" cy="830997"/>
          </a:xfrm>
          <a:prstGeom prst="rect">
            <a:avLst/>
          </a:prstGeom>
          <a:noFill/>
        </p:spPr>
        <p:txBody>
          <a:bodyPr wrap="square">
            <a:spAutoFit/>
          </a:bodyPr>
          <a:lstStyle/>
          <a:p>
            <a:r>
              <a:rPr lang="en-GB" sz="2400">
                <a:solidFill>
                  <a:schemeClr val="bg1"/>
                </a:solidFill>
                <a:latin typeface="Arial Nova" panose="020B0504020202020204" pitchFamily="34" charset="0"/>
              </a:rPr>
              <a:t>Introduction from </a:t>
            </a:r>
            <a:br>
              <a:rPr lang="en-GB" sz="2400">
                <a:solidFill>
                  <a:schemeClr val="bg1"/>
                </a:solidFill>
                <a:latin typeface="Arial Nova" panose="020B0504020202020204" pitchFamily="34" charset="0"/>
              </a:rPr>
            </a:br>
            <a:r>
              <a:rPr lang="en-GB" sz="2400">
                <a:solidFill>
                  <a:schemeClr val="bg1"/>
                </a:solidFill>
                <a:latin typeface="Arial Nova" panose="020B0504020202020204" pitchFamily="34" charset="0"/>
              </a:rPr>
              <a:t>Vicky Head</a:t>
            </a:r>
          </a:p>
        </p:txBody>
      </p:sp>
      <p:sp>
        <p:nvSpPr>
          <p:cNvPr id="3" name="TextBox 2">
            <a:extLst>
              <a:ext uri="{FF2B5EF4-FFF2-40B4-BE49-F238E27FC236}">
                <a16:creationId xmlns:a16="http://schemas.microsoft.com/office/drawing/2014/main" id="{5E152FFB-C6F7-1F44-D117-D500D46B4672}"/>
              </a:ext>
            </a:extLst>
          </p:cNvPr>
          <p:cNvSpPr txBox="1"/>
          <p:nvPr/>
        </p:nvSpPr>
        <p:spPr>
          <a:xfrm>
            <a:off x="320236" y="418556"/>
            <a:ext cx="2580735" cy="461665"/>
          </a:xfrm>
          <a:prstGeom prst="rect">
            <a:avLst/>
          </a:prstGeom>
          <a:noFill/>
        </p:spPr>
        <p:txBody>
          <a:bodyPr wrap="square">
            <a:spAutoFit/>
          </a:bodyPr>
          <a:lstStyle/>
          <a:p>
            <a:r>
              <a:rPr lang="en-GB" sz="2400">
                <a:solidFill>
                  <a:schemeClr val="accent1"/>
                </a:solidFill>
                <a:latin typeface="Arial Nova" panose="020B0504020202020204" pitchFamily="34" charset="0"/>
              </a:rPr>
              <a:t>Contents</a:t>
            </a:r>
          </a:p>
        </p:txBody>
      </p:sp>
      <p:sp>
        <p:nvSpPr>
          <p:cNvPr id="5" name="TextBox 4">
            <a:extLst>
              <a:ext uri="{FF2B5EF4-FFF2-40B4-BE49-F238E27FC236}">
                <a16:creationId xmlns:a16="http://schemas.microsoft.com/office/drawing/2014/main" id="{376C177C-4403-0C56-75D4-6ECD9C5EBF4C}"/>
              </a:ext>
            </a:extLst>
          </p:cNvPr>
          <p:cNvSpPr txBox="1"/>
          <p:nvPr/>
        </p:nvSpPr>
        <p:spPr>
          <a:xfrm>
            <a:off x="298652" y="1498043"/>
            <a:ext cx="4925101" cy="5161574"/>
          </a:xfrm>
          <a:prstGeom prst="rect">
            <a:avLst/>
          </a:prstGeom>
          <a:noFill/>
        </p:spPr>
        <p:txBody>
          <a:bodyPr wrap="square" rtlCol="0">
            <a:spAutoFit/>
          </a:bodyPr>
          <a:lstStyle/>
          <a:p>
            <a:endParaRPr lang="en-GB"/>
          </a:p>
        </p:txBody>
      </p:sp>
      <p:sp>
        <p:nvSpPr>
          <p:cNvPr id="6" name="TextBox 5">
            <a:extLst>
              <a:ext uri="{FF2B5EF4-FFF2-40B4-BE49-F238E27FC236}">
                <a16:creationId xmlns:a16="http://schemas.microsoft.com/office/drawing/2014/main" id="{49BD4650-53E5-440E-0927-C23E07CFCB0B}"/>
              </a:ext>
            </a:extLst>
          </p:cNvPr>
          <p:cNvSpPr txBox="1"/>
          <p:nvPr/>
        </p:nvSpPr>
        <p:spPr>
          <a:xfrm>
            <a:off x="320236" y="1456795"/>
            <a:ext cx="5567531" cy="5244070"/>
          </a:xfrm>
          <a:prstGeom prst="rect">
            <a:avLst/>
          </a:prstGeom>
          <a:noFill/>
        </p:spPr>
        <p:txBody>
          <a:bodyPr wrap="square" lIns="91440" tIns="45720" rIns="91440" bIns="45720" rtlCol="0" anchor="t">
            <a:noAutofit/>
          </a:bodyPr>
          <a:lstStyle/>
          <a:p>
            <a:pPr>
              <a:lnSpc>
                <a:spcPct val="150000"/>
              </a:lnSpc>
            </a:pPr>
            <a:r>
              <a:rPr lang="en-GB" sz="1400" dirty="0">
                <a:solidFill>
                  <a:schemeClr val="accent1"/>
                </a:solidFill>
                <a:latin typeface="Calibri" panose="020F0502020204030204" pitchFamily="34" charset="0"/>
                <a:ea typeface="Calibri" panose="020F0502020204030204" pitchFamily="34" charset="0"/>
                <a:cs typeface="Calibri" panose="020F0502020204030204" pitchFamily="34" charset="0"/>
              </a:rPr>
              <a:t>Introduction from Vicky Head			2</a:t>
            </a:r>
          </a:p>
          <a:p>
            <a:pPr>
              <a:lnSpc>
                <a:spcPct val="150000"/>
              </a:lnSpc>
            </a:pPr>
            <a:r>
              <a:rPr lang="en-GB" sz="1400" dirty="0">
                <a:solidFill>
                  <a:schemeClr val="accent1"/>
                </a:solidFill>
                <a:latin typeface="Calibri"/>
                <a:ea typeface="Calibri"/>
                <a:cs typeface="Calibri"/>
              </a:rPr>
              <a:t>Introduction	 and methodology explained		3</a:t>
            </a:r>
          </a:p>
          <a:p>
            <a:pPr>
              <a:lnSpc>
                <a:spcPct val="150000"/>
              </a:lnSpc>
            </a:pPr>
            <a:r>
              <a:rPr lang="en-GB" sz="1400" dirty="0">
                <a:solidFill>
                  <a:schemeClr val="accent1"/>
                </a:solidFill>
                <a:latin typeface="Calibri"/>
                <a:ea typeface="Calibri"/>
                <a:cs typeface="Calibri"/>
              </a:rPr>
              <a:t>Priorities for all ages				5</a:t>
            </a:r>
          </a:p>
          <a:p>
            <a:r>
              <a:rPr lang="en-GB" sz="1200" dirty="0">
                <a:latin typeface="Calibri"/>
                <a:ea typeface="Calibri"/>
                <a:cs typeface="Calibri"/>
              </a:rPr>
              <a:t>Making it easier to be active and maintain a healthy weight		6</a:t>
            </a:r>
          </a:p>
          <a:p>
            <a:r>
              <a:rPr lang="en-GB" sz="1200" dirty="0">
                <a:latin typeface="Calibri"/>
                <a:ea typeface="Calibri"/>
                <a:cs typeface="Calibri"/>
              </a:rPr>
              <a:t>Working towards a smoke-free environment			7</a:t>
            </a:r>
          </a:p>
          <a:p>
            <a:r>
              <a:rPr lang="en-GB" sz="1200" dirty="0">
                <a:latin typeface="Calibri"/>
                <a:ea typeface="Calibri"/>
                <a:cs typeface="Calibri"/>
              </a:rPr>
              <a:t>Promoting good mental health			8</a:t>
            </a:r>
          </a:p>
          <a:p>
            <a:r>
              <a:rPr lang="en-GB" sz="1200" dirty="0">
                <a:latin typeface="Calibri"/>
                <a:ea typeface="Calibri"/>
                <a:cs typeface="Calibri"/>
              </a:rPr>
              <a:t>Supporting those who care for others			9</a:t>
            </a:r>
          </a:p>
          <a:p>
            <a:pPr>
              <a:lnSpc>
                <a:spcPct val="150000"/>
              </a:lnSpc>
            </a:pPr>
            <a:r>
              <a:rPr lang="en-GB" sz="1400" dirty="0">
                <a:solidFill>
                  <a:schemeClr val="accent1"/>
                </a:solidFill>
                <a:latin typeface="Calibri"/>
                <a:ea typeface="Calibri"/>
                <a:cs typeface="Calibri"/>
              </a:rPr>
              <a:t>Priorities for children and young people		10</a:t>
            </a:r>
          </a:p>
          <a:p>
            <a:r>
              <a:rPr lang="en-GB" sz="1200" dirty="0">
                <a:latin typeface="Calibri"/>
                <a:ea typeface="Calibri"/>
                <a:cs typeface="Calibri"/>
              </a:rPr>
              <a:t>Early and continued access to maternity care		11</a:t>
            </a:r>
          </a:p>
          <a:p>
            <a:r>
              <a:rPr lang="en-GB" sz="1200" dirty="0">
                <a:latin typeface="Calibri"/>
                <a:ea typeface="Calibri"/>
                <a:cs typeface="Calibri"/>
              </a:rPr>
              <a:t>Protecting children and young people from infectious diseases	12</a:t>
            </a:r>
          </a:p>
          <a:p>
            <a:r>
              <a:rPr lang="en-GB" sz="1200" dirty="0">
                <a:latin typeface="Calibri"/>
                <a:ea typeface="Calibri"/>
                <a:cs typeface="Calibri"/>
              </a:rPr>
              <a:t>Reducing the impact of income deprivation on health and well-being	13</a:t>
            </a:r>
          </a:p>
          <a:p>
            <a:pPr>
              <a:lnSpc>
                <a:spcPct val="150000"/>
              </a:lnSpc>
            </a:pPr>
            <a:r>
              <a:rPr lang="en-GB" sz="1400" dirty="0">
                <a:solidFill>
                  <a:schemeClr val="accent1"/>
                </a:solidFill>
                <a:latin typeface="Calibri"/>
                <a:ea typeface="Calibri"/>
                <a:cs typeface="Calibri"/>
              </a:rPr>
              <a:t>Priorities for people of working age			14</a:t>
            </a:r>
          </a:p>
          <a:p>
            <a:r>
              <a:rPr lang="en-GB" sz="1200" dirty="0">
                <a:latin typeface="Calibri"/>
                <a:ea typeface="Calibri"/>
                <a:cs typeface="Calibri"/>
              </a:rPr>
              <a:t>Reducing the impact of poor health as a barrier to work		15</a:t>
            </a:r>
          </a:p>
          <a:p>
            <a:r>
              <a:rPr lang="en-GB" sz="1200" dirty="0">
                <a:latin typeface="Calibri"/>
                <a:ea typeface="Calibri"/>
                <a:cs typeface="Calibri"/>
                <a:sym typeface="Symbol" panose="05050102010706020507" pitchFamily="18" charset="2"/>
              </a:rPr>
              <a:t>Identify those at risk of long-term health conditions and increase early </a:t>
            </a:r>
          </a:p>
          <a:p>
            <a:r>
              <a:rPr lang="en-GB" sz="1200" dirty="0">
                <a:latin typeface="Calibri"/>
                <a:ea typeface="Calibri"/>
                <a:cs typeface="Calibri"/>
                <a:sym typeface="Symbol" panose="05050102010706020507" pitchFamily="18" charset="2"/>
              </a:rPr>
              <a:t>access to preventative care				</a:t>
            </a:r>
            <a:r>
              <a:rPr lang="en-GB" sz="1200" dirty="0">
                <a:latin typeface="Calibri"/>
                <a:ea typeface="Calibri"/>
                <a:cs typeface="Calibri"/>
              </a:rPr>
              <a:t>16</a:t>
            </a:r>
          </a:p>
          <a:p>
            <a:r>
              <a:rPr lang="en-GB" sz="1200" dirty="0">
                <a:latin typeface="Calibri"/>
                <a:ea typeface="Calibri"/>
                <a:cs typeface="Calibri"/>
              </a:rPr>
              <a:t>Help people change behaviours that impact on their health		17</a:t>
            </a:r>
          </a:p>
          <a:p>
            <a:pPr>
              <a:lnSpc>
                <a:spcPct val="150000"/>
              </a:lnSpc>
            </a:pPr>
            <a:r>
              <a:rPr lang="en-GB" sz="1400" dirty="0">
                <a:solidFill>
                  <a:schemeClr val="accent1"/>
                </a:solidFill>
                <a:latin typeface="Calibri"/>
                <a:ea typeface="Calibri"/>
                <a:cs typeface="Calibri"/>
              </a:rPr>
              <a:t>Priorities for older people			18</a:t>
            </a:r>
          </a:p>
          <a:p>
            <a:r>
              <a:rPr lang="en-GB" sz="1200" dirty="0">
                <a:latin typeface="Calibri"/>
                <a:ea typeface="Calibri"/>
                <a:cs typeface="Calibri"/>
              </a:rPr>
              <a:t>Supporting people with dementia to live better for longer		19</a:t>
            </a:r>
          </a:p>
          <a:p>
            <a:r>
              <a:rPr lang="en-GB" sz="1200" dirty="0">
                <a:latin typeface="Calibri"/>
                <a:ea typeface="Calibri"/>
                <a:cs typeface="Calibri"/>
                <a:sym typeface="Symbol" panose="05050102010706020507" pitchFamily="18" charset="2"/>
              </a:rPr>
              <a:t>Supporting independent living through identification, prevention and </a:t>
            </a:r>
            <a:br>
              <a:rPr lang="en-GB" sz="1200" dirty="0">
                <a:latin typeface="Calibri"/>
                <a:ea typeface="Calibri"/>
                <a:cs typeface="Calibri"/>
                <a:sym typeface="Symbol" panose="05050102010706020507" pitchFamily="18" charset="2"/>
              </a:rPr>
            </a:br>
            <a:r>
              <a:rPr lang="en-GB" sz="1200" dirty="0">
                <a:latin typeface="Calibri"/>
                <a:ea typeface="Calibri"/>
                <a:cs typeface="Calibri"/>
                <a:sym typeface="Symbol" panose="05050102010706020507" pitchFamily="18" charset="2"/>
              </a:rPr>
              <a:t>support for age-related conditions			</a:t>
            </a:r>
            <a:r>
              <a:rPr lang="en-GB" sz="1200" dirty="0">
                <a:latin typeface="Calibri"/>
                <a:ea typeface="Calibri"/>
                <a:cs typeface="Calibri"/>
              </a:rPr>
              <a:t>20</a:t>
            </a:r>
          </a:p>
          <a:p>
            <a:r>
              <a:rPr lang="en-GB" sz="1200" dirty="0">
                <a:latin typeface="Calibri"/>
                <a:ea typeface="Calibri"/>
                <a:cs typeface="Calibri"/>
              </a:rPr>
              <a:t>Reducing the impact of income deprivation on health 		21</a:t>
            </a:r>
          </a:p>
          <a:p>
            <a:pPr>
              <a:lnSpc>
                <a:spcPct val="150000"/>
              </a:lnSpc>
            </a:pPr>
            <a:r>
              <a:rPr lang="en-GB" sz="1400" dirty="0">
                <a:solidFill>
                  <a:schemeClr val="accent1"/>
                </a:solidFill>
                <a:latin typeface="Calibri"/>
                <a:ea typeface="Calibri"/>
                <a:cs typeface="Calibri"/>
              </a:rPr>
              <a:t>Future JSNA developments			22</a:t>
            </a:r>
          </a:p>
          <a:p>
            <a:r>
              <a:rPr lang="en-GB" sz="1200" dirty="0">
                <a:latin typeface="Calibri"/>
                <a:ea typeface="Calibri"/>
                <a:cs typeface="Calibri"/>
              </a:rPr>
              <a:t>Spotlight on inequalities and evidence gaps			22</a:t>
            </a:r>
          </a:p>
        </p:txBody>
      </p:sp>
      <p:grpSp>
        <p:nvGrpSpPr>
          <p:cNvPr id="13" name="Group 12">
            <a:extLst>
              <a:ext uri="{FF2B5EF4-FFF2-40B4-BE49-F238E27FC236}">
                <a16:creationId xmlns:a16="http://schemas.microsoft.com/office/drawing/2014/main" id="{DD53C5D4-4315-B1E8-126B-E19E40C1DC2F}"/>
              </a:ext>
            </a:extLst>
          </p:cNvPr>
          <p:cNvGrpSpPr/>
          <p:nvPr/>
        </p:nvGrpSpPr>
        <p:grpSpPr>
          <a:xfrm>
            <a:off x="10576671" y="148095"/>
            <a:ext cx="1093207" cy="1111147"/>
            <a:chOff x="3365771" y="198432"/>
            <a:chExt cx="914400" cy="929406"/>
          </a:xfrm>
        </p:grpSpPr>
        <p:sp>
          <p:nvSpPr>
            <p:cNvPr id="9" name="Oval 8">
              <a:extLst>
                <a:ext uri="{FF2B5EF4-FFF2-40B4-BE49-F238E27FC236}">
                  <a16:creationId xmlns:a16="http://schemas.microsoft.com/office/drawing/2014/main" id="{9A3889AB-7B4C-9B7F-0868-4A0FB7772F56}"/>
                </a:ext>
              </a:extLst>
            </p:cNvPr>
            <p:cNvSpPr/>
            <p:nvPr/>
          </p:nvSpPr>
          <p:spPr>
            <a:xfrm>
              <a:off x="3365771" y="198432"/>
              <a:ext cx="914400" cy="914400"/>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3E0144CD-C74B-5E3A-A118-68DBE17E9BE0}"/>
                </a:ext>
              </a:extLst>
            </p:cNvPr>
            <p:cNvSpPr/>
            <p:nvPr/>
          </p:nvSpPr>
          <p:spPr>
            <a:xfrm>
              <a:off x="3432054" y="299177"/>
              <a:ext cx="828660" cy="82866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5C9A8E56-39EE-18CB-FD14-AD7DCA0597B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10837" t="11280" r="21070" b="40931"/>
            <a:stretch>
              <a:fillRect/>
            </a:stretch>
          </p:blipFill>
          <p:spPr>
            <a:xfrm>
              <a:off x="3432054" y="299177"/>
              <a:ext cx="828661" cy="828661"/>
            </a:xfrm>
            <a:prstGeom prst="ellipse">
              <a:avLst/>
            </a:prstGeom>
          </p:spPr>
        </p:pic>
      </p:grpSp>
      <p:sp>
        <p:nvSpPr>
          <p:cNvPr id="2" name="TextBox 1">
            <a:extLst>
              <a:ext uri="{FF2B5EF4-FFF2-40B4-BE49-F238E27FC236}">
                <a16:creationId xmlns:a16="http://schemas.microsoft.com/office/drawing/2014/main" id="{7AE7EA39-A459-D91F-6F2A-085750B5A9A0}"/>
              </a:ext>
            </a:extLst>
          </p:cNvPr>
          <p:cNvSpPr txBox="1"/>
          <p:nvPr/>
        </p:nvSpPr>
        <p:spPr>
          <a:xfrm>
            <a:off x="6250238" y="1687491"/>
            <a:ext cx="5967470" cy="4967645"/>
          </a:xfrm>
          <a:prstGeom prst="rect">
            <a:avLst/>
          </a:prstGeom>
          <a:noFill/>
        </p:spPr>
        <p:txBody>
          <a:bodyPr wrap="square" lIns="91440" tIns="45720" rIns="91440" bIns="45720" numCol="2" spcCol="180000" rtlCol="0" anchor="t">
            <a:noAutofit/>
          </a:bodyPr>
          <a:lstStyle/>
          <a:p>
            <a:pPr>
              <a:spcAft>
                <a:spcPts val="400"/>
              </a:spcAft>
            </a:pPr>
            <a:r>
              <a:rPr lang="en-GB" sz="1200" kern="100" dirty="0">
                <a:solidFill>
                  <a:schemeClr val="bg1"/>
                </a:solidFill>
                <a:latin typeface="Calibri"/>
                <a:ea typeface="Calibri"/>
                <a:cs typeface="Calibri"/>
              </a:rPr>
              <a:t>Our health and wellbeing are shaped by many things, but we often talk about health through a medical lens, in terms of physical or mental illness and life expectancy.</a:t>
            </a:r>
          </a:p>
          <a:p>
            <a:pPr>
              <a:spcAft>
                <a:spcPts val="400"/>
              </a:spcAft>
            </a:pPr>
            <a:r>
              <a:rPr lang="en-GB" sz="1200" kern="100" dirty="0">
                <a:solidFill>
                  <a:schemeClr val="bg1"/>
                </a:solidFill>
                <a:latin typeface="Calibri"/>
                <a:ea typeface="Calibri"/>
                <a:cs typeface="Calibri"/>
              </a:rPr>
              <a:t>Understanding how common diseases affect our communities and the services they depend on is important and I looked at this in my </a:t>
            </a:r>
            <a:r>
              <a:rPr lang="en-GB" sz="1200" kern="100" dirty="0">
                <a:solidFill>
                  <a:schemeClr val="bg1"/>
                </a:solidFill>
                <a:latin typeface="Calibri"/>
                <a:ea typeface="Calibri"/>
                <a:cs typeface="Calibri"/>
                <a:hlinkClick r:id="rId5">
                  <a:extLst>
                    <a:ext uri="{A12FA001-AC4F-418D-AE19-62706E023703}">
                      <ahyp:hlinkClr xmlns:ahyp="http://schemas.microsoft.com/office/drawing/2018/hyperlinkcolor" val="tx"/>
                    </a:ext>
                  </a:extLst>
                </a:hlinkClick>
              </a:rPr>
              <a:t>2024/25 report</a:t>
            </a:r>
            <a:r>
              <a:rPr lang="en-GB" sz="1200" kern="100" dirty="0">
                <a:solidFill>
                  <a:schemeClr val="bg1"/>
                </a:solidFill>
                <a:latin typeface="Calibri"/>
                <a:ea typeface="Calibri"/>
                <a:cs typeface="Calibri"/>
              </a:rPr>
              <a:t>. However, we also need to understand the personal, social, economic and environmental factors – the building blocks of health – that contribute to our health and wellbeing. </a:t>
            </a:r>
          </a:p>
          <a:p>
            <a:pPr>
              <a:spcAft>
                <a:spcPts val="400"/>
              </a:spcAft>
            </a:pPr>
            <a:r>
              <a:rPr lang="en-GB" sz="1200" kern="100" dirty="0">
                <a:solidFill>
                  <a:schemeClr val="bg1"/>
                </a:solidFill>
                <a:latin typeface="Calibri"/>
                <a:ea typeface="Calibri"/>
                <a:cs typeface="Calibri"/>
              </a:rPr>
              <a:t>There are hundreds of these factors, and it can be difficult to answer the question ‘what should we work on if we want to have the greatest impact on the health and wellbeing of our local population?’</a:t>
            </a:r>
            <a:br>
              <a:rPr lang="en-GB" sz="1200" kern="100" dirty="0">
                <a:latin typeface="Calibri" panose="020F0502020204030204" pitchFamily="34" charset="0"/>
                <a:ea typeface="Calibri" panose="020F0502020204030204" pitchFamily="34" charset="0"/>
                <a:cs typeface="Calibri" panose="020F0502020204030204" pitchFamily="34" charset="0"/>
              </a:rPr>
            </a:br>
            <a:r>
              <a:rPr lang="en-GB" sz="1200" kern="100" dirty="0">
                <a:solidFill>
                  <a:schemeClr val="bg1"/>
                </a:solidFill>
                <a:latin typeface="Calibri"/>
                <a:ea typeface="Calibri"/>
                <a:cs typeface="Calibri"/>
              </a:rPr>
              <a:t>In my report this year I have chosen to use the findings from the Central Bedfordshire Joint </a:t>
            </a:r>
            <a:r>
              <a:rPr lang="en-GB" sz="1200" kern="100" dirty="0">
                <a:solidFill>
                  <a:schemeClr val="bg1"/>
                </a:solidFill>
                <a:latin typeface="Calibri"/>
                <a:ea typeface="Calibri"/>
                <a:cs typeface="Calibri"/>
                <a:hlinkClick r:id="rId6">
                  <a:extLst>
                    <a:ext uri="{A12FA001-AC4F-418D-AE19-62706E023703}">
                      <ahyp:hlinkClr xmlns:ahyp="http://schemas.microsoft.com/office/drawing/2018/hyperlinkcolor" val="tx"/>
                    </a:ext>
                  </a:extLst>
                </a:hlinkClick>
              </a:rPr>
              <a:t>Strategic Needs Assessment (JSNA</a:t>
            </a:r>
            <a:r>
              <a:rPr lang="en-GB" sz="1200" kern="100" dirty="0">
                <a:solidFill>
                  <a:schemeClr val="bg1"/>
                </a:solidFill>
                <a:latin typeface="Calibri"/>
                <a:ea typeface="Calibri"/>
                <a:cs typeface="Calibri"/>
              </a:rPr>
              <a:t>) to help answer that question. </a:t>
            </a:r>
          </a:p>
          <a:p>
            <a:pPr>
              <a:spcAft>
                <a:spcPts val="400"/>
              </a:spcAft>
            </a:pPr>
            <a:r>
              <a:rPr lang="en-GB" sz="1200" kern="100" dirty="0">
                <a:solidFill>
                  <a:schemeClr val="bg1"/>
                </a:solidFill>
                <a:latin typeface="Calibri"/>
                <a:ea typeface="Calibri"/>
                <a:cs typeface="Calibri"/>
              </a:rPr>
              <a:t>The purpose of the JSNA is to describe the current and future health, social care and wellbeing needs of the local population. The JSNA is used by the council, the NHS and other local organisations to help service planning, reduce inequalities and improve outcomes for our communities.</a:t>
            </a:r>
          </a:p>
          <a:p>
            <a:pPr>
              <a:spcAft>
                <a:spcPts val="400"/>
              </a:spcAft>
            </a:pPr>
            <a:r>
              <a:rPr lang="en-GB" sz="1200" kern="100" dirty="0">
                <a:solidFill>
                  <a:schemeClr val="bg1"/>
                </a:solidFill>
                <a:latin typeface="Calibri" panose="020F0502020204030204" pitchFamily="34" charset="0"/>
                <a:ea typeface="Calibri" panose="020F0502020204030204" pitchFamily="34" charset="0"/>
                <a:cs typeface="Calibri" panose="020F0502020204030204" pitchFamily="34" charset="0"/>
              </a:rPr>
              <a:t>The JSNA presents a picture of health and well-being in Central Bedfordshire, using a range of data and insights on the characteristics of the population, the building blocks of health, and patterns of health behaviours and disease. The JSNA is constantly growing, like a library where new books are added as we learn more about our communities. </a:t>
            </a:r>
          </a:p>
          <a:p>
            <a:pPr>
              <a:spcAft>
                <a:spcPts val="400"/>
              </a:spcAft>
            </a:pPr>
            <a:r>
              <a:rPr lang="en-GB" sz="1200" kern="100" dirty="0">
                <a:solidFill>
                  <a:schemeClr val="bg1"/>
                </a:solidFill>
                <a:latin typeface="Calibri"/>
                <a:ea typeface="Calibri"/>
                <a:cs typeface="Calibri"/>
              </a:rPr>
              <a:t>To identify those areas where we have the greatest opportunity to make a difference, we have reviewed the JSNA and ranked risk factors and health conditions by criteria including the number of people affected locally and the impact on health inequalities.</a:t>
            </a:r>
          </a:p>
          <a:p>
            <a:pPr>
              <a:spcAft>
                <a:spcPts val="400"/>
              </a:spcAft>
            </a:pPr>
            <a:r>
              <a:rPr lang="en-GB" sz="1200" kern="100" dirty="0">
                <a:solidFill>
                  <a:schemeClr val="bg1"/>
                </a:solidFill>
                <a:latin typeface="Calibri"/>
                <a:ea typeface="Calibri"/>
                <a:cs typeface="Calibri"/>
              </a:rPr>
              <a:t>There are no quick fixes, but we all have a role to play: health and care professionals working with residents; voluntary and community organisations strengthening our communities; the council shaping the environment we live in; and individuals leading healthier lives. Throughout the report I have set out some of the ways we can make a difference.</a:t>
            </a:r>
            <a:endParaRPr lang="en-GB" sz="1200" dirty="0">
              <a:solidFill>
                <a:schemeClr val="bg1"/>
              </a:solidFill>
              <a:latin typeface="Calibri"/>
              <a:ea typeface="Calibri"/>
              <a:cs typeface="Calibri"/>
            </a:endParaRPr>
          </a:p>
        </p:txBody>
      </p:sp>
    </p:spTree>
    <p:extLst>
      <p:ext uri="{BB962C8B-B14F-4D97-AF65-F5344CB8AC3E}">
        <p14:creationId xmlns:p14="http://schemas.microsoft.com/office/powerpoint/2010/main" val="3595455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DDEDB-44F2-99FC-C832-EF10C025C39A}"/>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7EB7A5E2-4A3E-00DF-93D3-A08E76F28DA2}"/>
              </a:ext>
            </a:extLst>
          </p:cNvPr>
          <p:cNvSpPr/>
          <p:nvPr/>
        </p:nvSpPr>
        <p:spPr>
          <a:xfrm>
            <a:off x="0" y="3678390"/>
            <a:ext cx="12192000" cy="317961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079321B9-B5EE-FF20-BF96-9D9F72C3938B}"/>
              </a:ext>
            </a:extLst>
          </p:cNvPr>
          <p:cNvSpPr txBox="1"/>
          <p:nvPr/>
        </p:nvSpPr>
        <p:spPr>
          <a:xfrm>
            <a:off x="331324" y="1233488"/>
            <a:ext cx="5764676" cy="499550"/>
          </a:xfrm>
          <a:prstGeom prst="rect">
            <a:avLst/>
          </a:prstGeom>
          <a:noFill/>
        </p:spPr>
        <p:txBody>
          <a:bodyPr wrap="square" rtlCol="0">
            <a:noAutofit/>
          </a:bodyPr>
          <a:lstStyle/>
          <a:p>
            <a:r>
              <a:rPr lang="en-GB" sz="1200" b="1" dirty="0">
                <a:latin typeface="Calibri" panose="020F0502020204030204" pitchFamily="34" charset="0"/>
                <a:ea typeface="Calibri" panose="020F0502020204030204" pitchFamily="34" charset="0"/>
                <a:cs typeface="Calibri" panose="020F0502020204030204" pitchFamily="34" charset="0"/>
              </a:rPr>
              <a:t>Central Bedfordshire is a combination of rural communities and fast-growing market towns and has significant opportunities for economic development. </a:t>
            </a:r>
          </a:p>
        </p:txBody>
      </p:sp>
      <p:sp>
        <p:nvSpPr>
          <p:cNvPr id="4" name="TextBox 3">
            <a:extLst>
              <a:ext uri="{FF2B5EF4-FFF2-40B4-BE49-F238E27FC236}">
                <a16:creationId xmlns:a16="http://schemas.microsoft.com/office/drawing/2014/main" id="{E194CA2A-6859-1FCB-DCBA-A4AE1A2D960A}"/>
              </a:ext>
            </a:extLst>
          </p:cNvPr>
          <p:cNvSpPr txBox="1"/>
          <p:nvPr/>
        </p:nvSpPr>
        <p:spPr>
          <a:xfrm>
            <a:off x="330472" y="428391"/>
            <a:ext cx="10304229" cy="461665"/>
          </a:xfrm>
          <a:prstGeom prst="rect">
            <a:avLst/>
          </a:prstGeom>
          <a:noFill/>
        </p:spPr>
        <p:txBody>
          <a:bodyPr wrap="square">
            <a:spAutoFit/>
          </a:bodyPr>
          <a:lstStyle/>
          <a:p>
            <a:r>
              <a:rPr lang="en-GB" sz="2400">
                <a:solidFill>
                  <a:schemeClr val="accent1"/>
                </a:solidFill>
                <a:latin typeface="Arial Nova" panose="020B0504020202020204" pitchFamily="34" charset="0"/>
              </a:rPr>
              <a:t>Introduction</a:t>
            </a:r>
          </a:p>
        </p:txBody>
      </p:sp>
      <p:grpSp>
        <p:nvGrpSpPr>
          <p:cNvPr id="6" name="Group 5">
            <a:extLst>
              <a:ext uri="{FF2B5EF4-FFF2-40B4-BE49-F238E27FC236}">
                <a16:creationId xmlns:a16="http://schemas.microsoft.com/office/drawing/2014/main" id="{F2EBBED6-F6D3-E769-C3CF-927740605726}"/>
              </a:ext>
            </a:extLst>
          </p:cNvPr>
          <p:cNvGrpSpPr/>
          <p:nvPr/>
        </p:nvGrpSpPr>
        <p:grpSpPr>
          <a:xfrm>
            <a:off x="11157961" y="-21266"/>
            <a:ext cx="734002" cy="461665"/>
            <a:chOff x="10858069" y="269981"/>
            <a:chExt cx="734002" cy="461665"/>
          </a:xfrm>
        </p:grpSpPr>
        <p:sp>
          <p:nvSpPr>
            <p:cNvPr id="3" name="TextBox 2">
              <a:extLst>
                <a:ext uri="{FF2B5EF4-FFF2-40B4-BE49-F238E27FC236}">
                  <a16:creationId xmlns:a16="http://schemas.microsoft.com/office/drawing/2014/main" id="{899C8F7C-2D0E-BA7E-D357-4FCE8C4C2C4F}"/>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38" name="TextBox 37">
              <a:extLst>
                <a:ext uri="{FF2B5EF4-FFF2-40B4-BE49-F238E27FC236}">
                  <a16:creationId xmlns:a16="http://schemas.microsoft.com/office/drawing/2014/main" id="{ADB03D02-E752-1C53-2006-112351E562F8}"/>
                </a:ext>
              </a:extLst>
            </p:cNvPr>
            <p:cNvSpPr txBox="1"/>
            <p:nvPr/>
          </p:nvSpPr>
          <p:spPr>
            <a:xfrm>
              <a:off x="10858069" y="393404"/>
              <a:ext cx="734002"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3</a:t>
              </a:r>
            </a:p>
          </p:txBody>
        </p:sp>
      </p:grpSp>
      <p:sp>
        <p:nvSpPr>
          <p:cNvPr id="41" name="TextBox 40">
            <a:extLst>
              <a:ext uri="{FF2B5EF4-FFF2-40B4-BE49-F238E27FC236}">
                <a16:creationId xmlns:a16="http://schemas.microsoft.com/office/drawing/2014/main" id="{CF517685-866C-FC34-4DA6-6F7F0E74749D}"/>
              </a:ext>
            </a:extLst>
          </p:cNvPr>
          <p:cNvSpPr txBox="1"/>
          <p:nvPr/>
        </p:nvSpPr>
        <p:spPr>
          <a:xfrm>
            <a:off x="6491402" y="3784850"/>
            <a:ext cx="5603800" cy="461665"/>
          </a:xfrm>
          <a:prstGeom prst="rect">
            <a:avLst/>
          </a:prstGeom>
          <a:noFill/>
        </p:spPr>
        <p:txBody>
          <a:bodyPr wrap="square">
            <a:spAutoFit/>
          </a:bodyPr>
          <a:lstStyle/>
          <a:p>
            <a:r>
              <a:rPr lang="en-GB" sz="1200">
                <a:solidFill>
                  <a:schemeClr val="bg1"/>
                </a:solidFill>
                <a:latin typeface="Calibri" panose="020F0502020204030204" pitchFamily="34" charset="0"/>
                <a:ea typeface="Calibri" panose="020F0502020204030204" pitchFamily="34" charset="0"/>
                <a:cs typeface="Calibri" panose="020F0502020204030204" pitchFamily="34" charset="0"/>
              </a:rPr>
              <a:t>Figure 1: Mortality from causes considered preventable in people </a:t>
            </a:r>
            <a:br>
              <a:rPr lang="en-GB" sz="1200">
                <a:solidFill>
                  <a:schemeClr val="bg1"/>
                </a:solidFill>
                <a:latin typeface="Calibri" panose="020F0502020204030204" pitchFamily="34" charset="0"/>
                <a:ea typeface="Calibri" panose="020F0502020204030204" pitchFamily="34" charset="0"/>
                <a:cs typeface="Calibri" panose="020F0502020204030204" pitchFamily="34" charset="0"/>
              </a:rPr>
            </a:br>
            <a:r>
              <a:rPr lang="en-GB" sz="1200">
                <a:solidFill>
                  <a:schemeClr val="bg1"/>
                </a:solidFill>
                <a:latin typeface="Calibri" panose="020F0502020204030204" pitchFamily="34" charset="0"/>
                <a:ea typeface="Calibri" panose="020F0502020204030204" pitchFamily="34" charset="0"/>
                <a:cs typeface="Calibri" panose="020F0502020204030204" pitchFamily="34" charset="0"/>
              </a:rPr>
              <a:t>aged 75 years and under (2019-2023)</a:t>
            </a:r>
          </a:p>
        </p:txBody>
      </p:sp>
      <p:graphicFrame>
        <p:nvGraphicFramePr>
          <p:cNvPr id="43" name="Table 42">
            <a:extLst>
              <a:ext uri="{FF2B5EF4-FFF2-40B4-BE49-F238E27FC236}">
                <a16:creationId xmlns:a16="http://schemas.microsoft.com/office/drawing/2014/main" id="{481CBD99-D289-F041-7EBE-D60FD5075CDC}"/>
              </a:ext>
            </a:extLst>
          </p:cNvPr>
          <p:cNvGraphicFramePr>
            <a:graphicFrameLocks noGrp="1"/>
          </p:cNvGraphicFramePr>
          <p:nvPr>
            <p:extLst>
              <p:ext uri="{D42A27DB-BD31-4B8C-83A1-F6EECF244321}">
                <p14:modId xmlns:p14="http://schemas.microsoft.com/office/powerpoint/2010/main" val="1990755868"/>
              </p:ext>
            </p:extLst>
          </p:nvPr>
        </p:nvGraphicFramePr>
        <p:xfrm>
          <a:off x="391486" y="4110940"/>
          <a:ext cx="5344296" cy="2096818"/>
        </p:xfrm>
        <a:graphic>
          <a:graphicData uri="http://schemas.openxmlformats.org/drawingml/2006/table">
            <a:tbl>
              <a:tblPr firstRow="1" bandRow="1">
                <a:tableStyleId>{5C22544A-7EE6-4342-B048-85BDC9FD1C3A}</a:tableStyleId>
              </a:tblPr>
              <a:tblGrid>
                <a:gridCol w="2424727">
                  <a:extLst>
                    <a:ext uri="{9D8B030D-6E8A-4147-A177-3AD203B41FA5}">
                      <a16:colId xmlns:a16="http://schemas.microsoft.com/office/drawing/2014/main" val="1092759431"/>
                    </a:ext>
                  </a:extLst>
                </a:gridCol>
                <a:gridCol w="1138137">
                  <a:extLst>
                    <a:ext uri="{9D8B030D-6E8A-4147-A177-3AD203B41FA5}">
                      <a16:colId xmlns:a16="http://schemas.microsoft.com/office/drawing/2014/main" val="54853386"/>
                    </a:ext>
                  </a:extLst>
                </a:gridCol>
                <a:gridCol w="1781432">
                  <a:extLst>
                    <a:ext uri="{9D8B030D-6E8A-4147-A177-3AD203B41FA5}">
                      <a16:colId xmlns:a16="http://schemas.microsoft.com/office/drawing/2014/main" val="2477413752"/>
                    </a:ext>
                  </a:extLst>
                </a:gridCol>
              </a:tblGrid>
              <a:tr h="509756">
                <a:tc>
                  <a:txBody>
                    <a:bodyPr/>
                    <a:lstStyle/>
                    <a:p>
                      <a:pPr>
                        <a:lnSpc>
                          <a:spcPct val="107000"/>
                        </a:lnSpc>
                        <a:spcAft>
                          <a:spcPts val="800"/>
                        </a:spcAft>
                        <a:buNone/>
                      </a:pPr>
                      <a:r>
                        <a:rPr lang="en-GB" sz="1100" kern="100">
                          <a:solidFill>
                            <a:schemeClr val="tx1"/>
                          </a:solidFill>
                          <a:effectLst/>
                          <a:latin typeface="Arial Nova" panose="020B0504020202020204" pitchFamily="34" charset="0"/>
                        </a:rPr>
                        <a:t>Measure</a:t>
                      </a:r>
                      <a:endParaRPr lang="en-GB" sz="1100" kern="100">
                        <a:solidFill>
                          <a:schemeClr val="tx1"/>
                        </a:solidFill>
                        <a:effectLst/>
                        <a:latin typeface="Arial Nova" panose="020B0504020202020204" pitchFamily="34" charset="0"/>
                        <a:ea typeface="Arial" panose="020B0604020202020204" pitchFamily="34" charset="0"/>
                        <a:cs typeface="Times New Roman" panose="02020603050405020304" pitchFamily="18" charset="0"/>
                      </a:endParaRPr>
                    </a:p>
                  </a:txBody>
                  <a:tcPr>
                    <a:solidFill>
                      <a:schemeClr val="bg1"/>
                    </a:solidFill>
                  </a:tcPr>
                </a:tc>
                <a:tc>
                  <a:txBody>
                    <a:bodyPr/>
                    <a:lstStyle/>
                    <a:p>
                      <a:pPr algn="r">
                        <a:lnSpc>
                          <a:spcPct val="107000"/>
                        </a:lnSpc>
                        <a:spcAft>
                          <a:spcPts val="800"/>
                        </a:spcAft>
                        <a:buNone/>
                      </a:pPr>
                      <a:r>
                        <a:rPr lang="en-GB" sz="1100" kern="100" dirty="0">
                          <a:solidFill>
                            <a:schemeClr val="tx1"/>
                          </a:solidFill>
                          <a:effectLst/>
                          <a:latin typeface="Arial Nova" panose="020B0504020202020204" pitchFamily="34" charset="0"/>
                        </a:rPr>
                        <a:t>Expected</a:t>
                      </a:r>
                      <a:endParaRPr lang="en-GB" sz="1100" kern="100" dirty="0">
                        <a:solidFill>
                          <a:schemeClr val="tx1"/>
                        </a:solidFill>
                        <a:effectLst/>
                        <a:latin typeface="Arial Nova" panose="020B0504020202020204" pitchFamily="34" charset="0"/>
                        <a:ea typeface="Arial" panose="020B0604020202020204" pitchFamily="34" charset="0"/>
                        <a:cs typeface="Times New Roman" panose="02020603050405020304" pitchFamily="18" charset="0"/>
                      </a:endParaRPr>
                    </a:p>
                  </a:txBody>
                  <a:tcPr>
                    <a:solidFill>
                      <a:schemeClr val="bg1"/>
                    </a:solidFill>
                  </a:tcPr>
                </a:tc>
                <a:tc>
                  <a:txBody>
                    <a:bodyPr/>
                    <a:lstStyle/>
                    <a:p>
                      <a:pPr algn="r">
                        <a:lnSpc>
                          <a:spcPct val="107000"/>
                        </a:lnSpc>
                        <a:spcAft>
                          <a:spcPts val="800"/>
                        </a:spcAft>
                        <a:buNone/>
                      </a:pPr>
                      <a:r>
                        <a:rPr lang="en-GB" sz="1100" kern="100">
                          <a:solidFill>
                            <a:schemeClr val="tx1"/>
                          </a:solidFill>
                          <a:effectLst/>
                          <a:latin typeface="Arial Nova" panose="020B0504020202020204" pitchFamily="34" charset="0"/>
                        </a:rPr>
                        <a:t>Gap between highest and lowest wards</a:t>
                      </a:r>
                      <a:endParaRPr lang="en-GB" sz="1100" kern="100" dirty="0">
                        <a:solidFill>
                          <a:schemeClr val="tx1"/>
                        </a:solidFill>
                        <a:effectLst/>
                        <a:latin typeface="Arial Nova" panose="020B0504020202020204" pitchFamily="34" charset="0"/>
                        <a:ea typeface="Arial" panose="020B0604020202020204" pitchFamily="34" charset="0"/>
                        <a:cs typeface="Times New Roman" panose="02020603050405020304" pitchFamily="18" charset="0"/>
                      </a:endParaRPr>
                    </a:p>
                  </a:txBody>
                  <a:tcPr>
                    <a:solidFill>
                      <a:schemeClr val="bg1"/>
                    </a:solidFill>
                  </a:tcPr>
                </a:tc>
                <a:extLst>
                  <a:ext uri="{0D108BD9-81ED-4DB2-BD59-A6C34878D82A}">
                    <a16:rowId xmlns:a16="http://schemas.microsoft.com/office/drawing/2014/main" val="2380521007"/>
                  </a:ext>
                </a:extLst>
              </a:tr>
              <a:tr h="406474">
                <a:tc>
                  <a:txBody>
                    <a:bodyPr/>
                    <a:lstStyle/>
                    <a:p>
                      <a:pPr>
                        <a:lnSpc>
                          <a:spcPct val="107000"/>
                        </a:lnSpc>
                        <a:spcAft>
                          <a:spcPts val="800"/>
                        </a:spcAft>
                        <a:buNone/>
                      </a:pPr>
                      <a:r>
                        <a:rPr lang="en-GB" sz="1100" kern="100">
                          <a:effectLst/>
                          <a:latin typeface="Arial Nova" panose="020B0504020202020204" pitchFamily="34" charset="0"/>
                          <a:ea typeface="Calibri" panose="020F0502020204030204" pitchFamily="34" charset="0"/>
                          <a:cs typeface="Calibri" panose="020F0502020204030204" pitchFamily="34" charset="0"/>
                        </a:rPr>
                        <a:t>Life expectancy at birth male</a:t>
                      </a:r>
                    </a:p>
                  </a:txBody>
                  <a:tcPr/>
                </a:tc>
                <a:tc>
                  <a:txBody>
                    <a:bodyPr/>
                    <a:lstStyle/>
                    <a:p>
                      <a:pPr algn="r">
                        <a:lnSpc>
                          <a:spcPct val="107000"/>
                        </a:lnSpc>
                        <a:spcAft>
                          <a:spcPts val="800"/>
                        </a:spcAft>
                        <a:buNone/>
                      </a:pPr>
                      <a:r>
                        <a:rPr lang="en-GB" sz="1100" kern="100" dirty="0">
                          <a:effectLst/>
                          <a:latin typeface="Arial Nova" panose="020B0504020202020204" pitchFamily="34" charset="0"/>
                        </a:rPr>
                        <a:t>80.4 years</a:t>
                      </a:r>
                      <a:endParaRPr lang="en-GB" sz="1100" kern="100" dirty="0">
                        <a:effectLst/>
                        <a:latin typeface="Arial Nova" panose="020B0504020202020204" pitchFamily="34" charset="0"/>
                        <a:ea typeface="Arial" panose="020B0604020202020204" pitchFamily="34" charset="0"/>
                        <a:cs typeface="Times New Roman" panose="02020603050405020304" pitchFamily="18" charset="0"/>
                      </a:endParaRPr>
                    </a:p>
                  </a:txBody>
                  <a:tcPr/>
                </a:tc>
                <a:tc>
                  <a:txBody>
                    <a:bodyPr/>
                    <a:lstStyle/>
                    <a:p>
                      <a:pPr algn="r">
                        <a:lnSpc>
                          <a:spcPct val="107000"/>
                        </a:lnSpc>
                        <a:spcAft>
                          <a:spcPts val="800"/>
                        </a:spcAft>
                        <a:buNone/>
                      </a:pPr>
                      <a:r>
                        <a:rPr lang="en-GB" sz="1100" kern="100" dirty="0">
                          <a:effectLst/>
                          <a:latin typeface="Arial Nova" panose="020B0504020202020204" pitchFamily="34" charset="0"/>
                        </a:rPr>
                        <a:t>8.4 years</a:t>
                      </a:r>
                      <a:endParaRPr lang="en-GB" sz="1100" kern="100" dirty="0">
                        <a:effectLst/>
                        <a:latin typeface="Arial Nova" panose="020B0504020202020204" pitchFamily="34" charset="0"/>
                        <a:ea typeface="Arial" panose="020B0604020202020204" pitchFamily="34" charset="0"/>
                        <a:cs typeface="Times New Roman" panose="02020603050405020304" pitchFamily="18" charset="0"/>
                      </a:endParaRPr>
                    </a:p>
                  </a:txBody>
                  <a:tcPr/>
                </a:tc>
                <a:extLst>
                  <a:ext uri="{0D108BD9-81ED-4DB2-BD59-A6C34878D82A}">
                    <a16:rowId xmlns:a16="http://schemas.microsoft.com/office/drawing/2014/main" val="2360352177"/>
                  </a:ext>
                </a:extLst>
              </a:tr>
              <a:tr h="406474">
                <a:tc>
                  <a:txBody>
                    <a:bodyPr/>
                    <a:lstStyle/>
                    <a:p>
                      <a:pPr>
                        <a:lnSpc>
                          <a:spcPct val="107000"/>
                        </a:lnSpc>
                        <a:spcAft>
                          <a:spcPts val="800"/>
                        </a:spcAft>
                        <a:buNone/>
                      </a:pPr>
                      <a:r>
                        <a:rPr lang="en-GB" sz="1100" kern="100">
                          <a:effectLst/>
                          <a:latin typeface="Arial Nova" panose="020B0504020202020204" pitchFamily="34" charset="0"/>
                        </a:rPr>
                        <a:t>Life expectancy at birth female</a:t>
                      </a:r>
                      <a:endParaRPr lang="en-GB" sz="1100" kern="100">
                        <a:effectLst/>
                        <a:latin typeface="Arial Nova" panose="020B0504020202020204" pitchFamily="34" charset="0"/>
                        <a:ea typeface="Arial" panose="020B0604020202020204" pitchFamily="34" charset="0"/>
                        <a:cs typeface="Times New Roman" panose="02020603050405020304" pitchFamily="18" charset="0"/>
                      </a:endParaRPr>
                    </a:p>
                  </a:txBody>
                  <a:tcPr/>
                </a:tc>
                <a:tc>
                  <a:txBody>
                    <a:bodyPr/>
                    <a:lstStyle/>
                    <a:p>
                      <a:pPr algn="r">
                        <a:lnSpc>
                          <a:spcPct val="107000"/>
                        </a:lnSpc>
                        <a:spcAft>
                          <a:spcPts val="800"/>
                        </a:spcAft>
                        <a:buNone/>
                      </a:pPr>
                      <a:r>
                        <a:rPr lang="en-GB" sz="1100" kern="100" dirty="0">
                          <a:effectLst/>
                          <a:latin typeface="Arial Nova" panose="020B0504020202020204" pitchFamily="34" charset="0"/>
                        </a:rPr>
                        <a:t>84.1 years</a:t>
                      </a:r>
                      <a:endParaRPr lang="en-GB" sz="1100" kern="100" dirty="0">
                        <a:effectLst/>
                        <a:latin typeface="Arial Nova" panose="020B0504020202020204" pitchFamily="34" charset="0"/>
                        <a:ea typeface="Arial" panose="020B0604020202020204" pitchFamily="34" charset="0"/>
                        <a:cs typeface="Times New Roman" panose="02020603050405020304" pitchFamily="18" charset="0"/>
                      </a:endParaRPr>
                    </a:p>
                  </a:txBody>
                  <a:tcPr/>
                </a:tc>
                <a:tc>
                  <a:txBody>
                    <a:bodyPr/>
                    <a:lstStyle/>
                    <a:p>
                      <a:pPr algn="r">
                        <a:lnSpc>
                          <a:spcPct val="107000"/>
                        </a:lnSpc>
                        <a:spcAft>
                          <a:spcPts val="800"/>
                        </a:spcAft>
                        <a:buNone/>
                      </a:pPr>
                      <a:r>
                        <a:rPr lang="en-GB" sz="1100" kern="100" dirty="0">
                          <a:effectLst/>
                          <a:latin typeface="Arial Nova" panose="020B0504020202020204" pitchFamily="34" charset="0"/>
                        </a:rPr>
                        <a:t>8.8 years</a:t>
                      </a:r>
                      <a:endParaRPr lang="en-GB" sz="1100" kern="100" dirty="0">
                        <a:effectLst/>
                        <a:latin typeface="Arial Nova" panose="020B0504020202020204" pitchFamily="34" charset="0"/>
                        <a:ea typeface="Arial" panose="020B0604020202020204" pitchFamily="34" charset="0"/>
                        <a:cs typeface="Times New Roman" panose="02020603050405020304" pitchFamily="18" charset="0"/>
                      </a:endParaRPr>
                    </a:p>
                  </a:txBody>
                  <a:tcPr/>
                </a:tc>
                <a:extLst>
                  <a:ext uri="{0D108BD9-81ED-4DB2-BD59-A6C34878D82A}">
                    <a16:rowId xmlns:a16="http://schemas.microsoft.com/office/drawing/2014/main" val="411424225"/>
                  </a:ext>
                </a:extLst>
              </a:tr>
              <a:tr h="406474">
                <a:tc>
                  <a:txBody>
                    <a:bodyPr/>
                    <a:lstStyle/>
                    <a:p>
                      <a:pPr>
                        <a:lnSpc>
                          <a:spcPct val="107000"/>
                        </a:lnSpc>
                        <a:spcAft>
                          <a:spcPts val="800"/>
                        </a:spcAft>
                        <a:buNone/>
                      </a:pPr>
                      <a:r>
                        <a:rPr lang="en-GB" sz="1100" kern="100">
                          <a:effectLst/>
                          <a:latin typeface="Arial Nova" panose="020B0504020202020204" pitchFamily="34" charset="0"/>
                        </a:rPr>
                        <a:t>Healthy life expectancy male</a:t>
                      </a:r>
                      <a:endParaRPr lang="en-GB" sz="1100" kern="100">
                        <a:effectLst/>
                        <a:latin typeface="Arial Nova" panose="020B0504020202020204" pitchFamily="34" charset="0"/>
                        <a:ea typeface="Arial" panose="020B0604020202020204" pitchFamily="34" charset="0"/>
                        <a:cs typeface="Times New Roman" panose="02020603050405020304" pitchFamily="18" charset="0"/>
                      </a:endParaRPr>
                    </a:p>
                  </a:txBody>
                  <a:tcPr/>
                </a:tc>
                <a:tc>
                  <a:txBody>
                    <a:bodyPr/>
                    <a:lstStyle/>
                    <a:p>
                      <a:pPr algn="r">
                        <a:lnSpc>
                          <a:spcPct val="107000"/>
                        </a:lnSpc>
                        <a:spcAft>
                          <a:spcPts val="800"/>
                        </a:spcAft>
                        <a:buNone/>
                      </a:pPr>
                      <a:r>
                        <a:rPr lang="en-GB" sz="1100" kern="100" dirty="0">
                          <a:effectLst/>
                          <a:latin typeface="Arial Nova" panose="020B0504020202020204" pitchFamily="34" charset="0"/>
                        </a:rPr>
                        <a:t>64.1 years</a:t>
                      </a:r>
                      <a:endParaRPr lang="en-GB" sz="1100" kern="100" dirty="0">
                        <a:effectLst/>
                        <a:latin typeface="Arial Nova" panose="020B0504020202020204" pitchFamily="34" charset="0"/>
                        <a:ea typeface="Arial" panose="020B0604020202020204" pitchFamily="34" charset="0"/>
                        <a:cs typeface="Times New Roman" panose="02020603050405020304" pitchFamily="18" charset="0"/>
                      </a:endParaRPr>
                    </a:p>
                  </a:txBody>
                  <a:tcPr/>
                </a:tc>
                <a:tc>
                  <a:txBody>
                    <a:bodyPr/>
                    <a:lstStyle/>
                    <a:p>
                      <a:pPr algn="r">
                        <a:lnSpc>
                          <a:spcPct val="107000"/>
                        </a:lnSpc>
                        <a:spcAft>
                          <a:spcPts val="800"/>
                        </a:spcAft>
                        <a:buNone/>
                      </a:pPr>
                      <a:r>
                        <a:rPr lang="en-GB" sz="1100" kern="100" dirty="0">
                          <a:effectLst/>
                          <a:latin typeface="Arial Nova" panose="020B0504020202020204" pitchFamily="34" charset="0"/>
                        </a:rPr>
                        <a:t>8.4 years</a:t>
                      </a:r>
                      <a:endParaRPr lang="en-GB" sz="1100" kern="100" dirty="0">
                        <a:effectLst/>
                        <a:latin typeface="Arial Nova" panose="020B0504020202020204" pitchFamily="34" charset="0"/>
                        <a:ea typeface="Arial" panose="020B0604020202020204" pitchFamily="34" charset="0"/>
                        <a:cs typeface="Times New Roman" panose="02020603050405020304" pitchFamily="18" charset="0"/>
                      </a:endParaRPr>
                    </a:p>
                  </a:txBody>
                  <a:tcPr/>
                </a:tc>
                <a:extLst>
                  <a:ext uri="{0D108BD9-81ED-4DB2-BD59-A6C34878D82A}">
                    <a16:rowId xmlns:a16="http://schemas.microsoft.com/office/drawing/2014/main" val="2404716536"/>
                  </a:ext>
                </a:extLst>
              </a:tr>
              <a:tr h="367640">
                <a:tc>
                  <a:txBody>
                    <a:bodyPr/>
                    <a:lstStyle/>
                    <a:p>
                      <a:pPr>
                        <a:lnSpc>
                          <a:spcPct val="107000"/>
                        </a:lnSpc>
                        <a:spcAft>
                          <a:spcPts val="800"/>
                        </a:spcAft>
                        <a:buNone/>
                      </a:pPr>
                      <a:r>
                        <a:rPr lang="en-GB" sz="1100" kern="100">
                          <a:effectLst/>
                          <a:latin typeface="Arial Nova" panose="020B0504020202020204" pitchFamily="34" charset="0"/>
                        </a:rPr>
                        <a:t>Healthy Life expectancy female</a:t>
                      </a:r>
                      <a:endParaRPr lang="en-GB" sz="1100" kern="100">
                        <a:effectLst/>
                        <a:latin typeface="Arial Nova" panose="020B0504020202020204" pitchFamily="34" charset="0"/>
                        <a:ea typeface="Arial" panose="020B0604020202020204" pitchFamily="34" charset="0"/>
                        <a:cs typeface="Times New Roman" panose="02020603050405020304" pitchFamily="18" charset="0"/>
                      </a:endParaRPr>
                    </a:p>
                  </a:txBody>
                  <a:tcPr/>
                </a:tc>
                <a:tc>
                  <a:txBody>
                    <a:bodyPr/>
                    <a:lstStyle/>
                    <a:p>
                      <a:pPr algn="r">
                        <a:lnSpc>
                          <a:spcPct val="107000"/>
                        </a:lnSpc>
                        <a:spcAft>
                          <a:spcPts val="800"/>
                        </a:spcAft>
                        <a:buNone/>
                      </a:pPr>
                      <a:r>
                        <a:rPr lang="en-GB" sz="1100" kern="100" dirty="0">
                          <a:effectLst/>
                          <a:latin typeface="Arial Nova" panose="020B0504020202020204" pitchFamily="34" charset="0"/>
                        </a:rPr>
                        <a:t>64.7 years</a:t>
                      </a:r>
                      <a:endParaRPr lang="en-GB" sz="1100" kern="100" dirty="0">
                        <a:effectLst/>
                        <a:latin typeface="Arial Nova" panose="020B0504020202020204" pitchFamily="34" charset="0"/>
                        <a:ea typeface="Arial" panose="020B0604020202020204" pitchFamily="34" charset="0"/>
                        <a:cs typeface="Times New Roman" panose="02020603050405020304" pitchFamily="18" charset="0"/>
                      </a:endParaRPr>
                    </a:p>
                  </a:txBody>
                  <a:tcPr/>
                </a:tc>
                <a:tc>
                  <a:txBody>
                    <a:bodyPr/>
                    <a:lstStyle/>
                    <a:p>
                      <a:pPr algn="r">
                        <a:lnSpc>
                          <a:spcPct val="107000"/>
                        </a:lnSpc>
                        <a:spcAft>
                          <a:spcPts val="800"/>
                        </a:spcAft>
                        <a:buNone/>
                      </a:pPr>
                      <a:r>
                        <a:rPr lang="en-GB" sz="1100" kern="100" dirty="0">
                          <a:effectLst/>
                          <a:latin typeface="Arial Nova" panose="020B0504020202020204" pitchFamily="34" charset="0"/>
                        </a:rPr>
                        <a:t>8.9 years</a:t>
                      </a:r>
                      <a:endParaRPr lang="en-GB" sz="1100" kern="100" dirty="0">
                        <a:effectLst/>
                        <a:latin typeface="Arial Nova" panose="020B0504020202020204" pitchFamily="34" charset="0"/>
                        <a:ea typeface="Arial" panose="020B0604020202020204" pitchFamily="34" charset="0"/>
                        <a:cs typeface="Times New Roman" panose="02020603050405020304" pitchFamily="18" charset="0"/>
                      </a:endParaRPr>
                    </a:p>
                  </a:txBody>
                  <a:tcPr/>
                </a:tc>
                <a:extLst>
                  <a:ext uri="{0D108BD9-81ED-4DB2-BD59-A6C34878D82A}">
                    <a16:rowId xmlns:a16="http://schemas.microsoft.com/office/drawing/2014/main" val="1203030561"/>
                  </a:ext>
                </a:extLst>
              </a:tr>
            </a:tbl>
          </a:graphicData>
        </a:graphic>
      </p:graphicFrame>
      <p:sp>
        <p:nvSpPr>
          <p:cNvPr id="44" name="Rectangle 1">
            <a:extLst>
              <a:ext uri="{FF2B5EF4-FFF2-40B4-BE49-F238E27FC236}">
                <a16:creationId xmlns:a16="http://schemas.microsoft.com/office/drawing/2014/main" id="{01F05B13-6772-FB7D-5411-82E84B97B947}"/>
              </a:ext>
            </a:extLst>
          </p:cNvPr>
          <p:cNvSpPr>
            <a:spLocks noChangeArrowheads="1"/>
          </p:cNvSpPr>
          <p:nvPr/>
        </p:nvSpPr>
        <p:spPr bwMode="auto">
          <a:xfrm>
            <a:off x="312274" y="6337523"/>
            <a:ext cx="500149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GB" altLang="en-US" sz="1000" b="0" i="0" u="none" strike="noStrike" cap="none" normalizeH="0" baseline="0" dirty="0">
                <a:ln>
                  <a:noFill/>
                </a:ln>
                <a:solidFill>
                  <a:schemeClr val="bg1"/>
                </a:solidFill>
                <a:effectLst/>
                <a:latin typeface="Arial" panose="020B0604020202020204" pitchFamily="34" charset="0"/>
                <a:ea typeface="Arial" panose="020B0604020202020204" pitchFamily="34" charset="0"/>
                <a:cs typeface="Times New Roman" panose="02020603050405020304" pitchFamily="18" charset="0"/>
              </a:rPr>
              <a:t>Source: Demographics Dashboard Central Bedfordshire JSNA </a:t>
            </a:r>
            <a:r>
              <a:rPr lang="en-GB" altLang="en-US" sz="1000" dirty="0">
                <a:solidFill>
                  <a:schemeClr val="bg1"/>
                </a:solidFill>
                <a:latin typeface="Arial" panose="020B0604020202020204" pitchFamily="34" charset="0"/>
                <a:ea typeface="Arial" panose="020B0604020202020204" pitchFamily="34" charset="0"/>
                <a:cs typeface="Times New Roman" panose="02020603050405020304" pitchFamily="18" charset="0"/>
              </a:rPr>
              <a:t>https://centralbedfordshire.jsna.uk/jsna/population-place/demographics-dashboard/</a:t>
            </a:r>
            <a:endParaRPr kumimoji="0" lang="en-GB" altLang="en-US" sz="1400" b="0" i="0" u="none" strike="noStrike" cap="none" normalizeH="0" baseline="0" dirty="0">
              <a:ln>
                <a:noFill/>
              </a:ln>
              <a:solidFill>
                <a:schemeClr val="bg1"/>
              </a:solidFill>
              <a:effectLst/>
              <a:latin typeface="Arial" panose="020B0604020202020204" pitchFamily="34" charset="0"/>
            </a:endParaRPr>
          </a:p>
        </p:txBody>
      </p:sp>
      <p:sp>
        <p:nvSpPr>
          <p:cNvPr id="46" name="TextBox 45">
            <a:extLst>
              <a:ext uri="{FF2B5EF4-FFF2-40B4-BE49-F238E27FC236}">
                <a16:creationId xmlns:a16="http://schemas.microsoft.com/office/drawing/2014/main" id="{E19D9689-1C79-6D75-9ED1-1C3E1369EAAC}"/>
              </a:ext>
            </a:extLst>
          </p:cNvPr>
          <p:cNvSpPr txBox="1"/>
          <p:nvPr/>
        </p:nvSpPr>
        <p:spPr>
          <a:xfrm>
            <a:off x="312274" y="3752821"/>
            <a:ext cx="5143534" cy="281231"/>
          </a:xfrm>
          <a:prstGeom prst="rect">
            <a:avLst/>
          </a:prstGeom>
          <a:noFill/>
        </p:spPr>
        <p:txBody>
          <a:bodyPr wrap="square">
            <a:spAutoFit/>
          </a:bodyPr>
          <a:lstStyle/>
          <a:p>
            <a:pPr>
              <a:lnSpc>
                <a:spcPct val="107000"/>
              </a:lnSpc>
              <a:spcAft>
                <a:spcPts val="800"/>
              </a:spcAft>
              <a:buNone/>
            </a:pPr>
            <a:r>
              <a:rPr lang="en-GB" sz="1200" kern="100">
                <a:solidFill>
                  <a:schemeClr val="bg1"/>
                </a:solidFill>
                <a:effectLst/>
                <a:latin typeface="Calibri" panose="020F0502020204030204" pitchFamily="34" charset="0"/>
                <a:ea typeface="Calibri" panose="020F0502020204030204" pitchFamily="34" charset="0"/>
                <a:cs typeface="Calibri" panose="020F0502020204030204" pitchFamily="34" charset="0"/>
              </a:rPr>
              <a:t>Table 1: Life expectancy and healthy life expectancy 2021-23</a:t>
            </a:r>
          </a:p>
        </p:txBody>
      </p:sp>
      <p:sp>
        <p:nvSpPr>
          <p:cNvPr id="47" name="TextBox 46">
            <a:extLst>
              <a:ext uri="{FF2B5EF4-FFF2-40B4-BE49-F238E27FC236}">
                <a16:creationId xmlns:a16="http://schemas.microsoft.com/office/drawing/2014/main" id="{CA13F62C-91D6-4237-D7B3-35C70B81324F}"/>
              </a:ext>
            </a:extLst>
          </p:cNvPr>
          <p:cNvSpPr txBox="1"/>
          <p:nvPr/>
        </p:nvSpPr>
        <p:spPr>
          <a:xfrm>
            <a:off x="339997" y="1706983"/>
            <a:ext cx="5684566" cy="2096818"/>
          </a:xfrm>
          <a:prstGeom prst="rect">
            <a:avLst/>
          </a:prstGeom>
          <a:noFill/>
        </p:spPr>
        <p:txBody>
          <a:bodyPr wrap="square" lIns="91440" tIns="45720" rIns="91440" bIns="45720" numCol="2" spcCol="180000" rtlCol="0" anchor="t">
            <a:noAutofit/>
          </a:bodyPr>
          <a:lstStyle/>
          <a:p>
            <a:pPr>
              <a:lnSpc>
                <a:spcPct val="107000"/>
              </a:lnSpc>
              <a:spcAft>
                <a:spcPts val="800"/>
              </a:spcAft>
            </a:pPr>
            <a:r>
              <a:rPr lang="en-GB" sz="1200" kern="100" dirty="0">
                <a:latin typeface="Calibri"/>
                <a:ea typeface="Calibri"/>
                <a:cs typeface="Calibri"/>
              </a:rPr>
              <a:t>Overall, the health of Central Bedfordshire’s population follows the national trends. Males currently live an average of 80.4 years and live 16.2 of those years in poor health. Females live longer – 84.1 years – but spend 19.4 of those years in poor health. </a:t>
            </a:r>
          </a:p>
          <a:p>
            <a:pPr>
              <a:lnSpc>
                <a:spcPct val="107000"/>
              </a:lnSpc>
              <a:spcAft>
                <a:spcPts val="800"/>
              </a:spcAft>
            </a:pPr>
            <a:r>
              <a:rPr lang="en-GB" sz="1200" kern="100" dirty="0">
                <a:latin typeface="Calibri"/>
                <a:ea typeface="Calibri"/>
                <a:cs typeface="Calibri"/>
              </a:rPr>
              <a:t>The numbers are similar to England, but they hide significant differences across</a:t>
            </a:r>
            <a:br>
              <a:rPr lang="en-GB" sz="1200" kern="100" dirty="0">
                <a:latin typeface="Calibri"/>
                <a:ea typeface="Calibri"/>
                <a:cs typeface="Calibri"/>
              </a:rPr>
            </a:br>
            <a:br>
              <a:rPr lang="en-GB" sz="1200" kern="100" dirty="0">
                <a:latin typeface="Calibri"/>
                <a:ea typeface="Calibri"/>
                <a:cs typeface="Calibri"/>
              </a:rPr>
            </a:br>
            <a:r>
              <a:rPr lang="en-GB" sz="1200" kern="100" dirty="0">
                <a:latin typeface="Calibri"/>
                <a:ea typeface="Calibri"/>
                <a:cs typeface="Calibri"/>
              </a:rPr>
              <a:t>Central Bedfordshire that show that people are not living as long or as well as they should. </a:t>
            </a:r>
          </a:p>
          <a:p>
            <a:pPr>
              <a:lnSpc>
                <a:spcPct val="107000"/>
              </a:lnSpc>
              <a:spcAft>
                <a:spcPts val="800"/>
              </a:spcAft>
            </a:pPr>
            <a:r>
              <a:rPr lang="en-GB" sz="1200" kern="100" dirty="0">
                <a:latin typeface="Calibri" panose="020F0502020204030204" pitchFamily="34" charset="0"/>
                <a:ea typeface="Calibri" panose="020F0502020204030204" pitchFamily="34" charset="0"/>
                <a:cs typeface="Calibri" panose="020F0502020204030204" pitchFamily="34" charset="0"/>
              </a:rPr>
              <a:t>Over the period from 2021 to 2023, the latest data available for wards, there were 8.4 years difference in the life expectancy for males between the ward with the highest and lowest and 8.8 years difference for females.</a:t>
            </a:r>
          </a:p>
          <a:p>
            <a:endParaRPr lang="en-GB" sz="1200" dirty="0"/>
          </a:p>
        </p:txBody>
      </p:sp>
      <p:sp>
        <p:nvSpPr>
          <p:cNvPr id="48" name="Rectangle 1">
            <a:extLst>
              <a:ext uri="{FF2B5EF4-FFF2-40B4-BE49-F238E27FC236}">
                <a16:creationId xmlns:a16="http://schemas.microsoft.com/office/drawing/2014/main" id="{1E1ECE17-17F0-AEF9-A047-BF98C27EE7A5}"/>
              </a:ext>
            </a:extLst>
          </p:cNvPr>
          <p:cNvSpPr>
            <a:spLocks noChangeArrowheads="1"/>
          </p:cNvSpPr>
          <p:nvPr/>
        </p:nvSpPr>
        <p:spPr bwMode="auto">
          <a:xfrm>
            <a:off x="11300850" y="6300164"/>
            <a:ext cx="76137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Source: Fingertips</a:t>
            </a:r>
            <a:endParaRPr kumimoji="0" lang="en-GB" altLang="en-US" sz="1400" b="0" i="0" u="none" strike="noStrike" cap="none" normalizeH="0" baseline="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11E0D124-E6FC-C7AA-EFD2-CF68DF800EF5}"/>
              </a:ext>
            </a:extLst>
          </p:cNvPr>
          <p:cNvSpPr txBox="1"/>
          <p:nvPr/>
        </p:nvSpPr>
        <p:spPr>
          <a:xfrm>
            <a:off x="6383338" y="1726211"/>
            <a:ext cx="5351462" cy="2162387"/>
          </a:xfrm>
          <a:prstGeom prst="rect">
            <a:avLst/>
          </a:prstGeom>
          <a:noFill/>
        </p:spPr>
        <p:txBody>
          <a:bodyPr wrap="square" numCol="2" spcCol="180000">
            <a:spAutoFit/>
          </a:bodyPr>
          <a:lstStyle/>
          <a:p>
            <a:pPr>
              <a:lnSpc>
                <a:spcPct val="107000"/>
              </a:lnSpc>
              <a:spcAft>
                <a:spcPts val="800"/>
              </a:spcAft>
              <a:buNone/>
            </a:pPr>
            <a:r>
              <a:rPr lang="en-GB" sz="1200" kern="100" dirty="0">
                <a:effectLst/>
                <a:latin typeface="Calibri" panose="020F0502020204030204" pitchFamily="34" charset="0"/>
                <a:ea typeface="Calibri" panose="020F0502020204030204" pitchFamily="34" charset="0"/>
                <a:cs typeface="Calibri" panose="020F0502020204030204" pitchFamily="34" charset="0"/>
              </a:rPr>
              <a:t>These differences are also reflected in people’s perception of their health. In the 2021 Census, females living in Parkside and Tithe Farm wards were around twice as likely to perceive themselves not in good health than those in Aspley and Woburn. </a:t>
            </a:r>
            <a:r>
              <a:rPr lang="en-GB" sz="1200" kern="100" dirty="0">
                <a:latin typeface="Calibri" panose="020F0502020204030204" pitchFamily="34" charset="0"/>
                <a:ea typeface="Calibri" panose="020F0502020204030204" pitchFamily="34" charset="0"/>
                <a:cs typeface="Calibri" panose="020F0502020204030204" pitchFamily="34" charset="0"/>
              </a:rPr>
              <a:t>M</a:t>
            </a:r>
            <a:r>
              <a:rPr lang="en-GB" sz="1200" kern="100" dirty="0">
                <a:effectLst/>
                <a:latin typeface="Calibri" panose="020F0502020204030204" pitchFamily="34" charset="0"/>
                <a:ea typeface="Calibri" panose="020F0502020204030204" pitchFamily="34" charset="0"/>
                <a:cs typeface="Calibri" panose="020F0502020204030204" pitchFamily="34" charset="0"/>
              </a:rPr>
              <a:t>ales were 60% more likely to perceive themselves </a:t>
            </a:r>
            <a:r>
              <a:rPr lang="en-GB" sz="1200" kern="100" dirty="0">
                <a:latin typeface="Calibri" panose="020F0502020204030204" pitchFamily="34" charset="0"/>
                <a:ea typeface="Calibri" panose="020F0502020204030204" pitchFamily="34" charset="0"/>
                <a:cs typeface="Calibri" panose="020F0502020204030204" pitchFamily="34" charset="0"/>
              </a:rPr>
              <a:t>not in good health</a:t>
            </a:r>
          </a:p>
          <a:p>
            <a:pPr>
              <a:lnSpc>
                <a:spcPct val="107000"/>
              </a:lnSpc>
              <a:spcAft>
                <a:spcPts val="800"/>
              </a:spcAft>
              <a:buNone/>
            </a:pPr>
            <a:r>
              <a:rPr lang="en-GB" sz="1200" kern="100" dirty="0">
                <a:effectLst/>
                <a:latin typeface="Calibri" panose="020F0502020204030204" pitchFamily="34" charset="0"/>
                <a:ea typeface="Calibri" panose="020F0502020204030204" pitchFamily="34" charset="0"/>
                <a:cs typeface="Calibri" panose="020F0502020204030204" pitchFamily="34" charset="0"/>
              </a:rPr>
              <a:t> </a:t>
            </a:r>
            <a:br>
              <a:rPr lang="en-GB" sz="1200" kern="100" dirty="0">
                <a:effectLst/>
                <a:latin typeface="Calibri" panose="020F0502020204030204" pitchFamily="34" charset="0"/>
                <a:ea typeface="Calibri" panose="020F0502020204030204" pitchFamily="34" charset="0"/>
                <a:cs typeface="Calibri" panose="020F0502020204030204" pitchFamily="34" charset="0"/>
              </a:rPr>
            </a:br>
            <a:r>
              <a:rPr lang="en-GB" sz="1200" kern="100" dirty="0">
                <a:effectLst/>
                <a:latin typeface="Calibri" panose="020F0502020204030204" pitchFamily="34" charset="0"/>
                <a:ea typeface="Calibri" panose="020F0502020204030204" pitchFamily="34" charset="0"/>
                <a:cs typeface="Calibri" panose="020F0502020204030204" pitchFamily="34" charset="0"/>
              </a:rPr>
              <a:t>in Parkside  ward compared to Aspley and Woburn. (For more see </a:t>
            </a:r>
            <a:r>
              <a:rPr lang="en-GB" sz="1200" kern="100" dirty="0">
                <a:effectLst/>
                <a:latin typeface="Calibri" panose="020F0502020204030204" pitchFamily="34" charset="0"/>
                <a:ea typeface="Calibri" panose="020F0502020204030204" pitchFamily="34" charset="0"/>
                <a:cs typeface="Calibri" panose="020F0502020204030204" pitchFamily="34" charset="0"/>
                <a:hlinkClick r:id="rId3"/>
              </a:rPr>
              <a:t>Inequalities in health perception</a:t>
            </a:r>
            <a:r>
              <a:rPr lang="en-GB" sz="1200" kern="100" dirty="0">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buNone/>
            </a:pPr>
            <a:r>
              <a:rPr lang="en-GB" sz="1200" kern="100" dirty="0">
                <a:latin typeface="Calibri" panose="020F0502020204030204" pitchFamily="34" charset="0"/>
                <a:ea typeface="Calibri" panose="020F0502020204030204" pitchFamily="34" charset="0"/>
                <a:cs typeface="Calibri" panose="020F0502020204030204" pitchFamily="34" charset="0"/>
              </a:rPr>
              <a:t>F</a:t>
            </a:r>
            <a:r>
              <a:rPr lang="en-GB" sz="1200" kern="100" dirty="0">
                <a:effectLst/>
                <a:latin typeface="Calibri" panose="020F0502020204030204" pitchFamily="34" charset="0"/>
                <a:ea typeface="Calibri" panose="020F0502020204030204" pitchFamily="34" charset="0"/>
                <a:cs typeface="Calibri" panose="020F0502020204030204" pitchFamily="34" charset="0"/>
              </a:rPr>
              <a:t>urthermore, there are areas in </a:t>
            </a:r>
            <a:r>
              <a:rPr lang="en-GB" sz="1200" kern="100" dirty="0">
                <a:latin typeface="Calibri" panose="020F0502020204030204" pitchFamily="34" charset="0"/>
                <a:ea typeface="Calibri" panose="020F0502020204030204" pitchFamily="34" charset="0"/>
                <a:cs typeface="Calibri" panose="020F0502020204030204" pitchFamily="34" charset="0"/>
              </a:rPr>
              <a:t>Central Bedfordshire </a:t>
            </a:r>
            <a:r>
              <a:rPr lang="en-GB" sz="1200" kern="100" dirty="0">
                <a:effectLst/>
                <a:latin typeface="Calibri" panose="020F0502020204030204" pitchFamily="34" charset="0"/>
                <a:ea typeface="Calibri" panose="020F0502020204030204" pitchFamily="34" charset="0"/>
                <a:cs typeface="Calibri" panose="020F0502020204030204" pitchFamily="34" charset="0"/>
              </a:rPr>
              <a:t>where the ratio of deaths in people aged 75 years and under that could be prevented by public health and primary prevention interventions are nearly three times higher than others. </a:t>
            </a:r>
          </a:p>
        </p:txBody>
      </p:sp>
      <p:pic>
        <p:nvPicPr>
          <p:cNvPr id="11" name="Picture 10">
            <a:extLst>
              <a:ext uri="{FF2B5EF4-FFF2-40B4-BE49-F238E27FC236}">
                <a16:creationId xmlns:a16="http://schemas.microsoft.com/office/drawing/2014/main" id="{5223DA30-8924-8AA4-2B1B-D7BB317CECFF}"/>
              </a:ext>
            </a:extLst>
          </p:cNvPr>
          <p:cNvPicPr>
            <a:picLocks noChangeAspect="1"/>
          </p:cNvPicPr>
          <p:nvPr/>
        </p:nvPicPr>
        <p:blipFill>
          <a:blip r:embed="rId4"/>
          <a:stretch>
            <a:fillRect/>
          </a:stretch>
        </p:blipFill>
        <p:spPr>
          <a:xfrm>
            <a:off x="6588368" y="4339459"/>
            <a:ext cx="4712481" cy="2337473"/>
          </a:xfrm>
          <a:prstGeom prst="rect">
            <a:avLst/>
          </a:prstGeom>
        </p:spPr>
      </p:pic>
    </p:spTree>
    <p:extLst>
      <p:ext uri="{BB962C8B-B14F-4D97-AF65-F5344CB8AC3E}">
        <p14:creationId xmlns:p14="http://schemas.microsoft.com/office/powerpoint/2010/main" val="3183644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CB264-F27B-83AE-8526-AEA19A104249}"/>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0F86A0D3-A5E8-C54A-675F-6F3675915EC9}"/>
              </a:ext>
            </a:extLst>
          </p:cNvPr>
          <p:cNvSpPr/>
          <p:nvPr/>
        </p:nvSpPr>
        <p:spPr>
          <a:xfrm>
            <a:off x="-5080" y="0"/>
            <a:ext cx="5840238" cy="6862234"/>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GB" kern="1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87533900-FFEE-D1AA-7EAB-202EB3251A9B}"/>
              </a:ext>
            </a:extLst>
          </p:cNvPr>
          <p:cNvSpPr txBox="1"/>
          <p:nvPr/>
        </p:nvSpPr>
        <p:spPr>
          <a:xfrm>
            <a:off x="328610" y="469950"/>
            <a:ext cx="5590590" cy="461665"/>
          </a:xfrm>
          <a:prstGeom prst="rect">
            <a:avLst/>
          </a:prstGeom>
          <a:noFill/>
        </p:spPr>
        <p:txBody>
          <a:bodyPr wrap="square">
            <a:spAutoFit/>
          </a:bodyPr>
          <a:lstStyle/>
          <a:p>
            <a:r>
              <a:rPr lang="en-GB" sz="2400">
                <a:solidFill>
                  <a:schemeClr val="bg1"/>
                </a:solidFill>
                <a:latin typeface="Arial Nova" panose="020B0504020202020204" pitchFamily="34" charset="0"/>
              </a:rPr>
              <a:t>Methodology explained</a:t>
            </a:r>
          </a:p>
        </p:txBody>
      </p:sp>
      <p:sp>
        <p:nvSpPr>
          <p:cNvPr id="52" name="TextBox 51">
            <a:extLst>
              <a:ext uri="{FF2B5EF4-FFF2-40B4-BE49-F238E27FC236}">
                <a16:creationId xmlns:a16="http://schemas.microsoft.com/office/drawing/2014/main" id="{805B4EAC-DC69-0868-2AD4-581A1FDA7659}"/>
              </a:ext>
            </a:extLst>
          </p:cNvPr>
          <p:cNvSpPr txBox="1"/>
          <p:nvPr/>
        </p:nvSpPr>
        <p:spPr>
          <a:xfrm>
            <a:off x="281220" y="1099485"/>
            <a:ext cx="5281968" cy="5354543"/>
          </a:xfrm>
          <a:prstGeom prst="rect">
            <a:avLst/>
          </a:prstGeom>
          <a:noFill/>
        </p:spPr>
        <p:txBody>
          <a:bodyPr wrap="square" lIns="91440" tIns="45720" rIns="91440" bIns="45720" anchor="t">
            <a:spAutoFit/>
          </a:bodyPr>
          <a:lstStyle/>
          <a:p>
            <a:pPr>
              <a:lnSpc>
                <a:spcPct val="107000"/>
              </a:lnSpc>
              <a:spcAft>
                <a:spcPts val="800"/>
              </a:spcAft>
            </a:pPr>
            <a:r>
              <a:rPr lang="en-GB" sz="1200" kern="100" dirty="0">
                <a:solidFill>
                  <a:schemeClr val="bg1"/>
                </a:solidFill>
                <a:latin typeface="Calibri"/>
                <a:ea typeface="Calibri"/>
                <a:cs typeface="Calibri"/>
              </a:rPr>
              <a:t>Every part of society has a role to play in improving </a:t>
            </a:r>
            <a:br>
              <a:rPr lang="en-GB" sz="1200" kern="100" dirty="0">
                <a:solidFill>
                  <a:schemeClr val="bg1"/>
                </a:solidFill>
                <a:latin typeface="Calibri"/>
                <a:ea typeface="Calibri"/>
                <a:cs typeface="Calibri"/>
              </a:rPr>
            </a:br>
            <a:r>
              <a:rPr lang="en-GB" sz="1200" kern="100" dirty="0">
                <a:solidFill>
                  <a:schemeClr val="bg1"/>
                </a:solidFill>
                <a:latin typeface="Calibri"/>
                <a:ea typeface="Calibri"/>
                <a:cs typeface="Calibri"/>
              </a:rPr>
              <a:t>health, preventing disease and reducing health inequalities. </a:t>
            </a:r>
            <a:br>
              <a:rPr lang="en-US" dirty="0"/>
            </a:br>
            <a:r>
              <a:rPr lang="en-GB" sz="1200" kern="100" dirty="0">
                <a:solidFill>
                  <a:schemeClr val="bg1"/>
                </a:solidFill>
                <a:latin typeface="Calibri"/>
                <a:ea typeface="Calibri"/>
                <a:cs typeface="Calibri"/>
              </a:rPr>
              <a:t>Understanding where to put limited resources to have the </a:t>
            </a:r>
            <a:br>
              <a:rPr lang="en-GB" sz="1200" kern="100" dirty="0">
                <a:solidFill>
                  <a:schemeClr val="bg1"/>
                </a:solidFill>
                <a:latin typeface="Calibri"/>
                <a:ea typeface="Calibri"/>
                <a:cs typeface="Calibri"/>
              </a:rPr>
            </a:br>
            <a:r>
              <a:rPr lang="en-GB" sz="1200" kern="100" dirty="0">
                <a:solidFill>
                  <a:schemeClr val="bg1"/>
                </a:solidFill>
                <a:latin typeface="Calibri"/>
                <a:ea typeface="Calibri"/>
                <a:cs typeface="Calibri"/>
              </a:rPr>
              <a:t>greatest impact is not easy – data can help to guide us.</a:t>
            </a:r>
            <a:endParaRPr lang="en-GB" dirty="0">
              <a:solidFill>
                <a:schemeClr val="bg1"/>
              </a:solidFill>
              <a:cs typeface="Arial" panose="020B0604020202020204"/>
            </a:endParaRPr>
          </a:p>
          <a:p>
            <a:pPr>
              <a:lnSpc>
                <a:spcPct val="107000"/>
              </a:lnSpc>
              <a:spcAft>
                <a:spcPts val="800"/>
              </a:spcAft>
            </a:pPr>
            <a:r>
              <a:rPr lang="en-GB" sz="1200" kern="100" dirty="0">
                <a:solidFill>
                  <a:schemeClr val="bg1"/>
                </a:solidFill>
                <a:latin typeface="Calibri"/>
                <a:ea typeface="Calibri"/>
                <a:cs typeface="Calibri"/>
              </a:rPr>
              <a:t>Health and Wellbeing Boards have a responsibility to review the health needs of their local population through the Joint Strategic Needs Assessment (JSNA). The JSNA is comprehensive and detailed, which can make it difficult to summarise. Having an overall sense of the things that have the biggest impact on our health can help different organisations recognise the contribution they can make and to plan and prioritise their efforts.  </a:t>
            </a:r>
          </a:p>
          <a:p>
            <a:pPr>
              <a:lnSpc>
                <a:spcPct val="107000"/>
              </a:lnSpc>
              <a:spcAft>
                <a:spcPts val="800"/>
              </a:spcAft>
            </a:pPr>
            <a:r>
              <a:rPr lang="en-GB" sz="1200" kern="100" dirty="0">
                <a:solidFill>
                  <a:schemeClr val="bg1"/>
                </a:solidFill>
                <a:latin typeface="Calibri"/>
                <a:ea typeface="Calibri"/>
                <a:cs typeface="Calibri"/>
              </a:rPr>
              <a:t>To do this, we created a tool that estimates the potential impact of different risk factors or health conditions, taking into account:</a:t>
            </a:r>
          </a:p>
          <a:p>
            <a:pPr marL="628650" lvl="1" indent="-171450">
              <a:lnSpc>
                <a:spcPct val="107000"/>
              </a:lnSpc>
              <a:spcAft>
                <a:spcPts val="800"/>
              </a:spcAft>
              <a:buFont typeface="Arial" panose="020B0604020202020204" pitchFamily="34" charset="0"/>
              <a:buChar char="•"/>
            </a:pPr>
            <a:r>
              <a:rPr lang="en-GB" sz="1200" kern="100" dirty="0">
                <a:solidFill>
                  <a:schemeClr val="bg1"/>
                </a:solidFill>
                <a:latin typeface="Calibri"/>
                <a:ea typeface="Calibri"/>
                <a:cs typeface="Calibri"/>
              </a:rPr>
              <a:t>The number of people affected;</a:t>
            </a:r>
          </a:p>
          <a:p>
            <a:pPr marL="628650" lvl="1" indent="-171450">
              <a:lnSpc>
                <a:spcPct val="107000"/>
              </a:lnSpc>
              <a:spcAft>
                <a:spcPts val="800"/>
              </a:spcAft>
              <a:buFont typeface="Arial" panose="020B0604020202020204" pitchFamily="34" charset="0"/>
              <a:buChar char="•"/>
            </a:pPr>
            <a:r>
              <a:rPr lang="en-GB" sz="1200" kern="100" dirty="0">
                <a:solidFill>
                  <a:schemeClr val="bg1"/>
                </a:solidFill>
                <a:latin typeface="Calibri"/>
                <a:ea typeface="Calibri"/>
                <a:cs typeface="Calibri"/>
              </a:rPr>
              <a:t>How strongly it affects health in Central Bedfordshire, using data from the Global Burden of Disease;</a:t>
            </a:r>
          </a:p>
          <a:p>
            <a:pPr marL="628650" lvl="1" indent="-171450">
              <a:lnSpc>
                <a:spcPct val="107000"/>
              </a:lnSpc>
              <a:spcAft>
                <a:spcPts val="800"/>
              </a:spcAft>
              <a:buFont typeface="Arial" panose="020B0604020202020204" pitchFamily="34" charset="0"/>
              <a:buChar char="•"/>
            </a:pPr>
            <a:r>
              <a:rPr lang="en-GB" sz="1200" kern="100" dirty="0">
                <a:solidFill>
                  <a:schemeClr val="bg1"/>
                </a:solidFill>
                <a:latin typeface="Calibri"/>
                <a:ea typeface="Calibri"/>
                <a:cs typeface="Calibri"/>
              </a:rPr>
              <a:t>The extent to which there are health inequalities relating to deprivation and ethnicity;</a:t>
            </a:r>
          </a:p>
          <a:p>
            <a:pPr marL="628650" lvl="1" indent="-171450">
              <a:lnSpc>
                <a:spcPct val="107000"/>
              </a:lnSpc>
              <a:spcAft>
                <a:spcPts val="800"/>
              </a:spcAft>
              <a:buFont typeface="Arial" panose="020B0604020202020204" pitchFamily="34" charset="0"/>
              <a:buChar char="•"/>
            </a:pPr>
            <a:r>
              <a:rPr lang="en-GB" sz="1200" kern="100" dirty="0">
                <a:solidFill>
                  <a:schemeClr val="bg1"/>
                </a:solidFill>
                <a:latin typeface="Calibri"/>
                <a:ea typeface="Calibri"/>
                <a:cs typeface="Calibri"/>
              </a:rPr>
              <a:t>The trend over the last five years;</a:t>
            </a:r>
          </a:p>
          <a:p>
            <a:pPr marL="628650" lvl="1" indent="-171450">
              <a:lnSpc>
                <a:spcPct val="107000"/>
              </a:lnSpc>
              <a:spcAft>
                <a:spcPts val="800"/>
              </a:spcAft>
              <a:buFont typeface="Arial" panose="020B0604020202020204" pitchFamily="34" charset="0"/>
              <a:buChar char="•"/>
            </a:pPr>
            <a:r>
              <a:rPr lang="en-GB" sz="1200" kern="100" dirty="0">
                <a:solidFill>
                  <a:schemeClr val="bg1"/>
                </a:solidFill>
                <a:latin typeface="Calibri"/>
                <a:ea typeface="Calibri"/>
                <a:cs typeface="Calibri"/>
              </a:rPr>
              <a:t>How the local position compares to the national average.</a:t>
            </a:r>
          </a:p>
          <a:p>
            <a:pPr>
              <a:lnSpc>
                <a:spcPct val="107000"/>
              </a:lnSpc>
              <a:spcAft>
                <a:spcPts val="800"/>
              </a:spcAft>
            </a:pPr>
            <a:r>
              <a:rPr lang="en-GB" sz="1200" kern="100" dirty="0">
                <a:solidFill>
                  <a:schemeClr val="bg1"/>
                </a:solidFill>
                <a:latin typeface="Calibri"/>
                <a:ea typeface="Calibri"/>
                <a:cs typeface="Calibri"/>
              </a:rPr>
              <a:t>This report presents the highest impact areas overall and for different age groups. </a:t>
            </a:r>
          </a:p>
          <a:p>
            <a:pPr marL="628650" lvl="1" indent="-171450">
              <a:lnSpc>
                <a:spcPct val="107000"/>
              </a:lnSpc>
              <a:spcAft>
                <a:spcPts val="800"/>
              </a:spcAft>
              <a:buFont typeface="Arial" panose="020B0604020202020204" pitchFamily="34" charset="0"/>
              <a:buChar char="•"/>
            </a:pPr>
            <a:endParaRPr lang="en-GB" sz="1200" kern="100" dirty="0">
              <a:solidFill>
                <a:schemeClr val="bg1"/>
              </a:solidFill>
              <a:latin typeface="Calibri"/>
              <a:ea typeface="Calibri"/>
              <a:cs typeface="Calibri"/>
            </a:endParaRPr>
          </a:p>
        </p:txBody>
      </p:sp>
      <p:sp>
        <p:nvSpPr>
          <p:cNvPr id="20" name="Rectangle 19">
            <a:extLst>
              <a:ext uri="{FF2B5EF4-FFF2-40B4-BE49-F238E27FC236}">
                <a16:creationId xmlns:a16="http://schemas.microsoft.com/office/drawing/2014/main" id="{5ED3F155-4AFD-B605-A95F-0E6E10C0443D}"/>
              </a:ext>
            </a:extLst>
          </p:cNvPr>
          <p:cNvSpPr/>
          <p:nvPr/>
        </p:nvSpPr>
        <p:spPr>
          <a:xfrm>
            <a:off x="6419848" y="5624274"/>
            <a:ext cx="1224000" cy="10800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grpSp>
        <p:nvGrpSpPr>
          <p:cNvPr id="16" name="Group 15">
            <a:extLst>
              <a:ext uri="{FF2B5EF4-FFF2-40B4-BE49-F238E27FC236}">
                <a16:creationId xmlns:a16="http://schemas.microsoft.com/office/drawing/2014/main" id="{9F4EA7E0-841A-DA01-4A55-7279C5CEBF3D}"/>
              </a:ext>
            </a:extLst>
          </p:cNvPr>
          <p:cNvGrpSpPr/>
          <p:nvPr/>
        </p:nvGrpSpPr>
        <p:grpSpPr>
          <a:xfrm>
            <a:off x="6602591" y="5718881"/>
            <a:ext cx="900000" cy="900000"/>
            <a:chOff x="2781530" y="2180305"/>
            <a:chExt cx="802809" cy="937736"/>
          </a:xfrm>
        </p:grpSpPr>
        <p:pic>
          <p:nvPicPr>
            <p:cNvPr id="17" name="Graphic 10" descr="Traffic light with solid fill">
              <a:extLst>
                <a:ext uri="{FF2B5EF4-FFF2-40B4-BE49-F238E27FC236}">
                  <a16:creationId xmlns:a16="http://schemas.microsoft.com/office/drawing/2014/main" id="{F97BAB08-20DC-617C-7C80-3200C2A1DEF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2781530" y="2180305"/>
              <a:ext cx="802809" cy="937736"/>
            </a:xfrm>
            <a:prstGeom prst="rect">
              <a:avLst/>
            </a:prstGeom>
          </p:spPr>
        </p:pic>
        <p:sp>
          <p:nvSpPr>
            <p:cNvPr id="18" name="Oval 17">
              <a:extLst>
                <a:ext uri="{FF2B5EF4-FFF2-40B4-BE49-F238E27FC236}">
                  <a16:creationId xmlns:a16="http://schemas.microsoft.com/office/drawing/2014/main" id="{CC9E7751-C35D-4649-7A85-CD6B324E00FE}"/>
                </a:ext>
              </a:extLst>
            </p:cNvPr>
            <p:cNvSpPr/>
            <p:nvPr/>
          </p:nvSpPr>
          <p:spPr>
            <a:xfrm>
              <a:off x="3104961" y="2334597"/>
              <a:ext cx="154545" cy="1905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3" name="Group 2">
            <a:extLst>
              <a:ext uri="{FF2B5EF4-FFF2-40B4-BE49-F238E27FC236}">
                <a16:creationId xmlns:a16="http://schemas.microsoft.com/office/drawing/2014/main" id="{E5AB809F-9E5D-A55D-63EA-A669722A3424}"/>
              </a:ext>
            </a:extLst>
          </p:cNvPr>
          <p:cNvGrpSpPr/>
          <p:nvPr/>
        </p:nvGrpSpPr>
        <p:grpSpPr>
          <a:xfrm>
            <a:off x="6419848" y="2152381"/>
            <a:ext cx="5464097" cy="1080001"/>
            <a:chOff x="6419848" y="2196985"/>
            <a:chExt cx="5464097" cy="1080001"/>
          </a:xfrm>
        </p:grpSpPr>
        <p:sp>
          <p:nvSpPr>
            <p:cNvPr id="32" name="Rectangle 31">
              <a:extLst>
                <a:ext uri="{FF2B5EF4-FFF2-40B4-BE49-F238E27FC236}">
                  <a16:creationId xmlns:a16="http://schemas.microsoft.com/office/drawing/2014/main" id="{5398B562-B0D4-5146-AD6A-C182BC9609D9}"/>
                </a:ext>
              </a:extLst>
            </p:cNvPr>
            <p:cNvSpPr/>
            <p:nvPr/>
          </p:nvSpPr>
          <p:spPr>
            <a:xfrm>
              <a:off x="6419848" y="2196986"/>
              <a:ext cx="1224000" cy="10800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pic>
          <p:nvPicPr>
            <p:cNvPr id="30" name="Graphic 4" descr="Heartbeat with solid fill">
              <a:extLst>
                <a:ext uri="{FF2B5EF4-FFF2-40B4-BE49-F238E27FC236}">
                  <a16:creationId xmlns:a16="http://schemas.microsoft.com/office/drawing/2014/main" id="{489137FD-9FBD-FAEB-AE83-AB864232D392}"/>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6588363" y="2299064"/>
              <a:ext cx="900000" cy="900000"/>
            </a:xfrm>
            <a:prstGeom prst="rect">
              <a:avLst/>
            </a:prstGeom>
          </p:spPr>
        </p:pic>
        <p:sp>
          <p:nvSpPr>
            <p:cNvPr id="49" name="Text Box 3">
              <a:extLst>
                <a:ext uri="{FF2B5EF4-FFF2-40B4-BE49-F238E27FC236}">
                  <a16:creationId xmlns:a16="http://schemas.microsoft.com/office/drawing/2014/main" id="{2DF7A6EC-171C-D2FB-D12A-54CE3AA1DBF2}"/>
                </a:ext>
              </a:extLst>
            </p:cNvPr>
            <p:cNvSpPr txBox="1"/>
            <p:nvPr/>
          </p:nvSpPr>
          <p:spPr>
            <a:xfrm>
              <a:off x="7689945" y="2196985"/>
              <a:ext cx="4194000" cy="1080000"/>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800"/>
                </a:spcAft>
              </a:pPr>
              <a:r>
                <a:rPr lang="en-GB" sz="1050" b="1" dirty="0">
                  <a:latin typeface="Arial Nova" panose="020B0504020202020204" pitchFamily="34" charset="0"/>
                  <a:ea typeface="Calibri"/>
                  <a:cs typeface="Calibri"/>
                </a:rPr>
                <a:t>The opportunity to reduce years lost to poor health</a:t>
              </a:r>
            </a:p>
            <a:p>
              <a:r>
                <a:rPr lang="en-GB" sz="1000" dirty="0">
                  <a:latin typeface="Calibri"/>
                  <a:ea typeface="Calibri"/>
                  <a:cs typeface="Calibri"/>
                </a:rPr>
                <a:t>This relates the indicator to the causes and risk factors of years lost to poor health through premature death, illness or disability as calculated in the 2021 </a:t>
              </a:r>
              <a:r>
                <a:rPr lang="en-GB" sz="1000" u="sng" dirty="0">
                  <a:latin typeface="Calibri"/>
                  <a:ea typeface="Calibri"/>
                  <a:cs typeface="Calibri"/>
                  <a:hlinkClick r:id="rId5"/>
                </a:rPr>
                <a:t>Global Burden of Disease</a:t>
              </a:r>
              <a:r>
                <a:rPr lang="en-GB" sz="1000" dirty="0">
                  <a:latin typeface="Calibri"/>
                  <a:ea typeface="Calibri"/>
                  <a:cs typeface="Calibri"/>
                </a:rPr>
                <a:t>. It takes into account both the number of causes and risks an indicator is linked to, and how closely the indicator is related to those causes and risk factors.</a:t>
              </a:r>
              <a:endParaRPr lang="en-GB" sz="1000" dirty="0">
                <a:cs typeface="Arial"/>
              </a:endParaRPr>
            </a:p>
          </p:txBody>
        </p:sp>
      </p:grpSp>
      <p:grpSp>
        <p:nvGrpSpPr>
          <p:cNvPr id="6" name="Group 5">
            <a:extLst>
              <a:ext uri="{FF2B5EF4-FFF2-40B4-BE49-F238E27FC236}">
                <a16:creationId xmlns:a16="http://schemas.microsoft.com/office/drawing/2014/main" id="{B40844B8-6A21-FC61-02B2-2018B09EE783}"/>
              </a:ext>
            </a:extLst>
          </p:cNvPr>
          <p:cNvGrpSpPr/>
          <p:nvPr/>
        </p:nvGrpSpPr>
        <p:grpSpPr>
          <a:xfrm>
            <a:off x="6419848" y="3307256"/>
            <a:ext cx="5464097" cy="1080000"/>
            <a:chOff x="6419848" y="3363011"/>
            <a:chExt cx="5464097" cy="1080000"/>
          </a:xfrm>
        </p:grpSpPr>
        <p:sp>
          <p:nvSpPr>
            <p:cNvPr id="28" name="Rectangle 27">
              <a:extLst>
                <a:ext uri="{FF2B5EF4-FFF2-40B4-BE49-F238E27FC236}">
                  <a16:creationId xmlns:a16="http://schemas.microsoft.com/office/drawing/2014/main" id="{32669D63-360F-9D80-EB07-B2802CD593DD}"/>
                </a:ext>
              </a:extLst>
            </p:cNvPr>
            <p:cNvSpPr/>
            <p:nvPr/>
          </p:nvSpPr>
          <p:spPr>
            <a:xfrm>
              <a:off x="6419848" y="3363011"/>
              <a:ext cx="1224000" cy="107999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pic>
          <p:nvPicPr>
            <p:cNvPr id="26" name="Graphic 6" descr="Weights Uneven with solid fill">
              <a:extLst>
                <a:ext uri="{FF2B5EF4-FFF2-40B4-BE49-F238E27FC236}">
                  <a16:creationId xmlns:a16="http://schemas.microsoft.com/office/drawing/2014/main" id="{D0B4F7B9-5670-A0AB-0F1C-88E7C388FE18}"/>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6602591" y="3459087"/>
              <a:ext cx="900000" cy="900000"/>
            </a:xfrm>
            <a:prstGeom prst="rect">
              <a:avLst/>
            </a:prstGeom>
          </p:spPr>
        </p:pic>
        <p:sp>
          <p:nvSpPr>
            <p:cNvPr id="53" name="Text Box 3">
              <a:extLst>
                <a:ext uri="{FF2B5EF4-FFF2-40B4-BE49-F238E27FC236}">
                  <a16:creationId xmlns:a16="http://schemas.microsoft.com/office/drawing/2014/main" id="{AC3F1826-FF7C-72B2-86FA-42A803E1C686}"/>
                </a:ext>
              </a:extLst>
            </p:cNvPr>
            <p:cNvSpPr txBox="1"/>
            <p:nvPr/>
          </p:nvSpPr>
          <p:spPr>
            <a:xfrm>
              <a:off x="7689945" y="3363011"/>
              <a:ext cx="4194000" cy="1080000"/>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800"/>
                </a:spcAft>
              </a:pPr>
              <a:r>
                <a:rPr lang="en-GB" sz="1050" b="1" dirty="0">
                  <a:latin typeface="Arial Nova"/>
                  <a:ea typeface="Calibri"/>
                  <a:cs typeface="Calibri"/>
                </a:rPr>
                <a:t>The opportunity to reduce inequalities</a:t>
              </a:r>
              <a:endParaRPr lang="en-US" dirty="0">
                <a:cs typeface="Arial" panose="020B0604020202020204"/>
              </a:endParaRPr>
            </a:p>
            <a:p>
              <a:r>
                <a:rPr lang="en-GB" sz="1000" dirty="0">
                  <a:latin typeface="Calibri"/>
                  <a:ea typeface="Calibri"/>
                  <a:cs typeface="Calibri"/>
                </a:rPr>
                <a:t>This quantifies the relationship between each indicator and ethnicity and deprivation to identify which are most likely to unequally affect our local communities.</a:t>
              </a:r>
            </a:p>
          </p:txBody>
        </p:sp>
      </p:grpSp>
      <p:grpSp>
        <p:nvGrpSpPr>
          <p:cNvPr id="2" name="Group 1">
            <a:extLst>
              <a:ext uri="{FF2B5EF4-FFF2-40B4-BE49-F238E27FC236}">
                <a16:creationId xmlns:a16="http://schemas.microsoft.com/office/drawing/2014/main" id="{3780D818-1D65-F817-2D64-08427CB7E2C6}"/>
              </a:ext>
            </a:extLst>
          </p:cNvPr>
          <p:cNvGrpSpPr/>
          <p:nvPr/>
        </p:nvGrpSpPr>
        <p:grpSpPr>
          <a:xfrm>
            <a:off x="6419848" y="4457313"/>
            <a:ext cx="5464098" cy="1082617"/>
            <a:chOff x="6419848" y="4568823"/>
            <a:chExt cx="5464098" cy="1082617"/>
          </a:xfrm>
        </p:grpSpPr>
        <p:sp>
          <p:nvSpPr>
            <p:cNvPr id="24" name="Rectangle 23">
              <a:extLst>
                <a:ext uri="{FF2B5EF4-FFF2-40B4-BE49-F238E27FC236}">
                  <a16:creationId xmlns:a16="http://schemas.microsoft.com/office/drawing/2014/main" id="{6BCF29F6-ABFC-057E-1415-697B40FC7A53}"/>
                </a:ext>
              </a:extLst>
            </p:cNvPr>
            <p:cNvSpPr/>
            <p:nvPr/>
          </p:nvSpPr>
          <p:spPr>
            <a:xfrm>
              <a:off x="6419848" y="4568823"/>
              <a:ext cx="1224000" cy="10800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pic>
          <p:nvPicPr>
            <p:cNvPr id="22" name="Graphic 8" descr="Downward trend graph with solid fill">
              <a:extLst>
                <a:ext uri="{FF2B5EF4-FFF2-40B4-BE49-F238E27FC236}">
                  <a16:creationId xmlns:a16="http://schemas.microsoft.com/office/drawing/2014/main" id="{8FF27BB4-0B2B-41C0-4E0E-9EB4E5BCA2F9}"/>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6593955" y="4652982"/>
              <a:ext cx="900000" cy="900000"/>
            </a:xfrm>
            <a:prstGeom prst="rect">
              <a:avLst/>
            </a:prstGeom>
          </p:spPr>
        </p:pic>
        <p:sp>
          <p:nvSpPr>
            <p:cNvPr id="54" name="Text Box 3">
              <a:extLst>
                <a:ext uri="{FF2B5EF4-FFF2-40B4-BE49-F238E27FC236}">
                  <a16:creationId xmlns:a16="http://schemas.microsoft.com/office/drawing/2014/main" id="{8E5F3D3C-86BE-ACE2-9295-3ED2459BB41B}"/>
                </a:ext>
              </a:extLst>
            </p:cNvPr>
            <p:cNvSpPr txBox="1"/>
            <p:nvPr/>
          </p:nvSpPr>
          <p:spPr>
            <a:xfrm>
              <a:off x="7689946" y="4571440"/>
              <a:ext cx="4194000" cy="1080000"/>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800"/>
                </a:spcAft>
              </a:pPr>
              <a:r>
                <a:rPr lang="en-GB" sz="1050" b="1" dirty="0">
                  <a:latin typeface="Arial Nova"/>
                  <a:ea typeface="Calibri"/>
                  <a:cs typeface="Calibri"/>
                </a:rPr>
                <a:t>The opportunity to reverse a negative trend</a:t>
              </a:r>
              <a:endParaRPr lang="en-US" sz="1050" b="1" dirty="0">
                <a:cs typeface="Arial" panose="020B0604020202020204"/>
              </a:endParaRPr>
            </a:p>
            <a:p>
              <a:r>
                <a:rPr lang="en-GB" sz="1000" dirty="0">
                  <a:latin typeface="Calibri"/>
                  <a:ea typeface="Calibri"/>
                  <a:cs typeface="Calibri"/>
                </a:rPr>
                <a:t>This identifies which indicators have got statistically significantly worse over the preceding five years.</a:t>
              </a:r>
            </a:p>
          </p:txBody>
        </p:sp>
      </p:grpSp>
      <p:sp>
        <p:nvSpPr>
          <p:cNvPr id="55" name="Text Box 3">
            <a:extLst>
              <a:ext uri="{FF2B5EF4-FFF2-40B4-BE49-F238E27FC236}">
                <a16:creationId xmlns:a16="http://schemas.microsoft.com/office/drawing/2014/main" id="{11B85C72-1A6E-7D45-9557-B3C0629605B3}"/>
              </a:ext>
            </a:extLst>
          </p:cNvPr>
          <p:cNvSpPr txBox="1"/>
          <p:nvPr/>
        </p:nvSpPr>
        <p:spPr>
          <a:xfrm>
            <a:off x="7689945" y="5625679"/>
            <a:ext cx="4194000" cy="1080000"/>
          </a:xfrm>
          <a:prstGeom prst="rect">
            <a:avLst/>
          </a:prstGeom>
          <a:solidFill>
            <a:schemeClr val="lt1"/>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800"/>
              </a:spcAft>
            </a:pPr>
            <a:r>
              <a:rPr lang="en-GB" sz="1000" b="1">
                <a:latin typeface="Arial Nova"/>
                <a:ea typeface="Calibri"/>
                <a:cs typeface="Calibri"/>
              </a:rPr>
              <a:t>The opportunity to close the gap with comparators</a:t>
            </a:r>
            <a:endParaRPr lang="en-US" b="1">
              <a:cs typeface="Arial" panose="020B0604020202020204"/>
            </a:endParaRPr>
          </a:p>
          <a:p>
            <a:r>
              <a:rPr lang="en-GB" sz="1000">
                <a:latin typeface="Calibri"/>
                <a:ea typeface="Calibri"/>
                <a:cs typeface="Calibri"/>
              </a:rPr>
              <a:t>This identifies which indicators are statistically significantly worse than the national average.</a:t>
            </a:r>
          </a:p>
        </p:txBody>
      </p:sp>
      <p:grpSp>
        <p:nvGrpSpPr>
          <p:cNvPr id="50" name="Group 49">
            <a:extLst>
              <a:ext uri="{FF2B5EF4-FFF2-40B4-BE49-F238E27FC236}">
                <a16:creationId xmlns:a16="http://schemas.microsoft.com/office/drawing/2014/main" id="{167A1808-338F-3E8D-6548-943D250AF350}"/>
              </a:ext>
            </a:extLst>
          </p:cNvPr>
          <p:cNvGrpSpPr/>
          <p:nvPr/>
        </p:nvGrpSpPr>
        <p:grpSpPr>
          <a:xfrm>
            <a:off x="6582800" y="993491"/>
            <a:ext cx="5300951" cy="1080001"/>
            <a:chOff x="6714275" y="935640"/>
            <a:chExt cx="4887677" cy="1277762"/>
          </a:xfrm>
        </p:grpSpPr>
        <p:pic>
          <p:nvPicPr>
            <p:cNvPr id="33" name="Graphic 2" descr="Group of people with solid fill">
              <a:extLst>
                <a:ext uri="{FF2B5EF4-FFF2-40B4-BE49-F238E27FC236}">
                  <a16:creationId xmlns:a16="http://schemas.microsoft.com/office/drawing/2014/main" id="{C12DAF16-97B6-4404-5788-C37AC954A472}"/>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6714275" y="1050194"/>
              <a:ext cx="829834" cy="1064802"/>
            </a:xfrm>
            <a:prstGeom prst="rect">
              <a:avLst/>
            </a:prstGeom>
          </p:spPr>
        </p:pic>
        <p:sp>
          <p:nvSpPr>
            <p:cNvPr id="43" name="Text Box 3">
              <a:extLst>
                <a:ext uri="{FF2B5EF4-FFF2-40B4-BE49-F238E27FC236}">
                  <a16:creationId xmlns:a16="http://schemas.microsoft.com/office/drawing/2014/main" id="{CACE7938-304B-3F4E-FB0A-1C735EAE427F}"/>
                </a:ext>
              </a:extLst>
            </p:cNvPr>
            <p:cNvSpPr txBox="1"/>
            <p:nvPr/>
          </p:nvSpPr>
          <p:spPr>
            <a:xfrm>
              <a:off x="7734926" y="935640"/>
              <a:ext cx="3867026" cy="1277762"/>
            </a:xfrm>
            <a:prstGeom prst="rect">
              <a:avLst/>
            </a:prstGeom>
            <a:no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050" b="1" kern="100" dirty="0">
                  <a:latin typeface="Arial Nova" panose="020B0504020202020204" pitchFamily="34" charset="0"/>
                  <a:ea typeface="Calibri"/>
                  <a:cs typeface="Calibri"/>
                </a:rPr>
                <a:t>The opportunity to impact a lot of people</a:t>
              </a:r>
              <a:endParaRPr lang="en-GB" sz="1050" b="1" dirty="0">
                <a:latin typeface="Arial Nova" panose="020B0504020202020204" pitchFamily="34" charset="0"/>
              </a:endParaRPr>
            </a:p>
            <a:p>
              <a:pPr>
                <a:lnSpc>
                  <a:spcPct val="107000"/>
                </a:lnSpc>
                <a:spcAft>
                  <a:spcPts val="800"/>
                </a:spcAft>
                <a:buNone/>
              </a:pPr>
              <a:r>
                <a:rPr lang="en-GB" sz="1000" kern="100" dirty="0">
                  <a:effectLst/>
                  <a:latin typeface="Calibri"/>
                  <a:ea typeface="Calibri"/>
                  <a:cs typeface="Calibri"/>
                </a:rPr>
                <a:t>This takes into consideration both the proportion of the relevant population and the total count of people. The proportion of the popu</a:t>
              </a:r>
              <a:r>
                <a:rPr lang="en-GB" sz="1000" kern="100" dirty="0">
                  <a:latin typeface="Calibri"/>
                  <a:ea typeface="Calibri"/>
                  <a:cs typeface="Calibri"/>
                </a:rPr>
                <a:t>lation is calculated from the number of people in the group affected or from the total population as measured by the ONS mid-year estimates.</a:t>
              </a:r>
              <a:endParaRPr lang="en-GB" sz="1000" dirty="0">
                <a:cs typeface="Arial"/>
              </a:endParaRPr>
            </a:p>
          </p:txBody>
        </p:sp>
      </p:grpSp>
      <p:sp>
        <p:nvSpPr>
          <p:cNvPr id="57" name="Rectangle 56">
            <a:extLst>
              <a:ext uri="{FF2B5EF4-FFF2-40B4-BE49-F238E27FC236}">
                <a16:creationId xmlns:a16="http://schemas.microsoft.com/office/drawing/2014/main" id="{83CE7D1E-7222-BEFA-9C20-A062D03D9578}"/>
              </a:ext>
            </a:extLst>
          </p:cNvPr>
          <p:cNvSpPr/>
          <p:nvPr/>
        </p:nvSpPr>
        <p:spPr>
          <a:xfrm>
            <a:off x="6334217" y="695514"/>
            <a:ext cx="1370184" cy="114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a:extLst>
              <a:ext uri="{FF2B5EF4-FFF2-40B4-BE49-F238E27FC236}">
                <a16:creationId xmlns:a16="http://schemas.microsoft.com/office/drawing/2014/main" id="{364FB477-A1D8-08A1-7F59-46C594A7B3FB}"/>
              </a:ext>
            </a:extLst>
          </p:cNvPr>
          <p:cNvSpPr/>
          <p:nvPr/>
        </p:nvSpPr>
        <p:spPr>
          <a:xfrm>
            <a:off x="6419848" y="993488"/>
            <a:ext cx="1224000" cy="10800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oup 8">
            <a:extLst>
              <a:ext uri="{FF2B5EF4-FFF2-40B4-BE49-F238E27FC236}">
                <a16:creationId xmlns:a16="http://schemas.microsoft.com/office/drawing/2014/main" id="{E0B3173E-521B-DFE4-9082-DC31826CB160}"/>
              </a:ext>
            </a:extLst>
          </p:cNvPr>
          <p:cNvGrpSpPr/>
          <p:nvPr/>
        </p:nvGrpSpPr>
        <p:grpSpPr>
          <a:xfrm>
            <a:off x="3899186" y="159307"/>
            <a:ext cx="2043318" cy="2043318"/>
            <a:chOff x="1122233" y="3691237"/>
            <a:chExt cx="3535221" cy="3535221"/>
          </a:xfrm>
          <a:solidFill>
            <a:srgbClr val="D9D9D9">
              <a:alpha val="50196"/>
            </a:srgbClr>
          </a:solidFill>
        </p:grpSpPr>
        <p:pic>
          <p:nvPicPr>
            <p:cNvPr id="35" name="Graphic 34" descr="Circles with arrows with solid fill">
              <a:extLst>
                <a:ext uri="{FF2B5EF4-FFF2-40B4-BE49-F238E27FC236}">
                  <a16:creationId xmlns:a16="http://schemas.microsoft.com/office/drawing/2014/main" id="{678172C2-4F71-5AE9-EE62-1A1E6C5AF34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22233" y="3691237"/>
              <a:ext cx="3535221" cy="3535221"/>
            </a:xfrm>
            <a:prstGeom prst="rect">
              <a:avLst/>
            </a:prstGeom>
          </p:spPr>
        </p:pic>
        <p:pic>
          <p:nvPicPr>
            <p:cNvPr id="37" name="Graphic 36" descr="Lightbulb and gear with solid fill">
              <a:extLst>
                <a:ext uri="{FF2B5EF4-FFF2-40B4-BE49-F238E27FC236}">
                  <a16:creationId xmlns:a16="http://schemas.microsoft.com/office/drawing/2014/main" id="{D30C79E9-16A3-9EAE-0D63-5EDBC271DA1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415764" y="4944282"/>
              <a:ext cx="1064978" cy="1064978"/>
            </a:xfrm>
            <a:prstGeom prst="rect">
              <a:avLst/>
            </a:prstGeom>
          </p:spPr>
        </p:pic>
      </p:grpSp>
      <p:grpSp>
        <p:nvGrpSpPr>
          <p:cNvPr id="8" name="Group 7">
            <a:extLst>
              <a:ext uri="{FF2B5EF4-FFF2-40B4-BE49-F238E27FC236}">
                <a16:creationId xmlns:a16="http://schemas.microsoft.com/office/drawing/2014/main" id="{4BB4656C-0E70-08CC-3B28-A21364418FFF}"/>
              </a:ext>
            </a:extLst>
          </p:cNvPr>
          <p:cNvGrpSpPr/>
          <p:nvPr/>
        </p:nvGrpSpPr>
        <p:grpSpPr>
          <a:xfrm>
            <a:off x="11157961" y="-21266"/>
            <a:ext cx="734002" cy="461665"/>
            <a:chOff x="10858069" y="269981"/>
            <a:chExt cx="734002" cy="461665"/>
          </a:xfrm>
        </p:grpSpPr>
        <p:sp>
          <p:nvSpPr>
            <p:cNvPr id="38" name="TextBox 37">
              <a:extLst>
                <a:ext uri="{FF2B5EF4-FFF2-40B4-BE49-F238E27FC236}">
                  <a16:creationId xmlns:a16="http://schemas.microsoft.com/office/drawing/2014/main" id="{3CD6B20F-47AA-5FE3-3073-1E3083205142}"/>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39" name="TextBox 38">
              <a:extLst>
                <a:ext uri="{FF2B5EF4-FFF2-40B4-BE49-F238E27FC236}">
                  <a16:creationId xmlns:a16="http://schemas.microsoft.com/office/drawing/2014/main" id="{483A0A11-BFD4-2338-76F8-40920F3FB69C}"/>
                </a:ext>
              </a:extLst>
            </p:cNvPr>
            <p:cNvSpPr txBox="1"/>
            <p:nvPr/>
          </p:nvSpPr>
          <p:spPr>
            <a:xfrm>
              <a:off x="10858069" y="393404"/>
              <a:ext cx="734002"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4</a:t>
              </a:r>
            </a:p>
          </p:txBody>
        </p:sp>
      </p:grpSp>
      <p:sp>
        <p:nvSpPr>
          <p:cNvPr id="5" name="TextBox 4">
            <a:extLst>
              <a:ext uri="{FF2B5EF4-FFF2-40B4-BE49-F238E27FC236}">
                <a16:creationId xmlns:a16="http://schemas.microsoft.com/office/drawing/2014/main" id="{A1D7E248-A2E9-C87A-A19B-BA7FAC9715A1}"/>
              </a:ext>
            </a:extLst>
          </p:cNvPr>
          <p:cNvSpPr txBox="1"/>
          <p:nvPr/>
        </p:nvSpPr>
        <p:spPr>
          <a:xfrm rot="10800000">
            <a:off x="6414455" y="510251"/>
            <a:ext cx="4451942" cy="376999"/>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40" name="TextBox 39">
            <a:extLst>
              <a:ext uri="{FF2B5EF4-FFF2-40B4-BE49-F238E27FC236}">
                <a16:creationId xmlns:a16="http://schemas.microsoft.com/office/drawing/2014/main" id="{ABC9C1B4-5257-E797-3861-89AB8374064D}"/>
              </a:ext>
            </a:extLst>
          </p:cNvPr>
          <p:cNvSpPr txBox="1"/>
          <p:nvPr/>
        </p:nvSpPr>
        <p:spPr>
          <a:xfrm>
            <a:off x="6414455" y="608273"/>
            <a:ext cx="4451942" cy="213770"/>
          </a:xfrm>
          <a:prstGeom prst="rect">
            <a:avLst/>
          </a:prstGeom>
          <a:noFill/>
        </p:spPr>
        <p:txBody>
          <a:bodyPr wrap="square" lIns="91440" tIns="45720" rIns="91440" bIns="45720" rtlCol="0" anchor="b" anchorCtr="0">
            <a:noAutofit/>
          </a:bodyPr>
          <a:lstStyle/>
          <a:p>
            <a:pPr algn="ctr"/>
            <a:r>
              <a:rPr lang="en-GB" sz="1100">
                <a:solidFill>
                  <a:schemeClr val="bg1"/>
                </a:solidFill>
                <a:latin typeface="Arial Nova"/>
                <a:ea typeface="Calibri"/>
                <a:cs typeface="Calibri"/>
              </a:rPr>
              <a:t>We have estimated the potential impact of each issue by considering:</a:t>
            </a:r>
            <a:endParaRPr lang="en-GB" sz="1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6707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D47D0-E5F9-3DB4-E371-1BCA56FEC356}"/>
            </a:ext>
          </a:extLst>
        </p:cNvPr>
        <p:cNvGrpSpPr/>
        <p:nvPr/>
      </p:nvGrpSpPr>
      <p:grpSpPr>
        <a:xfrm>
          <a:off x="0" y="0"/>
          <a:ext cx="0" cy="0"/>
          <a:chOff x="0" y="0"/>
          <a:chExt cx="0" cy="0"/>
        </a:xfrm>
      </p:grpSpPr>
      <p:pic>
        <p:nvPicPr>
          <p:cNvPr id="2050" name="Picture 2" descr="View of Dunstable Market">
            <a:extLst>
              <a:ext uri="{FF2B5EF4-FFF2-40B4-BE49-F238E27FC236}">
                <a16:creationId xmlns:a16="http://schemas.microsoft.com/office/drawing/2014/main" id="{BE1B94A3-D756-841C-A81B-5E0C24839E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789" t="13389" r="17965" b="-2587"/>
          <a:stretch>
            <a:fillRect/>
          </a:stretch>
        </p:blipFill>
        <p:spPr bwMode="auto">
          <a:xfrm>
            <a:off x="-1" y="-12824"/>
            <a:ext cx="5916613" cy="7075972"/>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90775631-315B-E524-C7A9-B3C218904F60}"/>
              </a:ext>
            </a:extLst>
          </p:cNvPr>
          <p:cNvGrpSpPr/>
          <p:nvPr/>
        </p:nvGrpSpPr>
        <p:grpSpPr>
          <a:xfrm>
            <a:off x="11157961" y="-12824"/>
            <a:ext cx="734002" cy="461665"/>
            <a:chOff x="10858069" y="269981"/>
            <a:chExt cx="734002" cy="461665"/>
          </a:xfrm>
        </p:grpSpPr>
        <p:sp>
          <p:nvSpPr>
            <p:cNvPr id="16" name="TextBox 15">
              <a:extLst>
                <a:ext uri="{FF2B5EF4-FFF2-40B4-BE49-F238E27FC236}">
                  <a16:creationId xmlns:a16="http://schemas.microsoft.com/office/drawing/2014/main" id="{47FE6D71-16D9-DC73-A55B-87F1312A4B26}"/>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17" name="TextBox 16">
              <a:extLst>
                <a:ext uri="{FF2B5EF4-FFF2-40B4-BE49-F238E27FC236}">
                  <a16:creationId xmlns:a16="http://schemas.microsoft.com/office/drawing/2014/main" id="{1BF5ADC1-E1EA-3DE7-D1A9-44858FB0B2B0}"/>
                </a:ext>
              </a:extLst>
            </p:cNvPr>
            <p:cNvSpPr txBox="1"/>
            <p:nvPr/>
          </p:nvSpPr>
          <p:spPr>
            <a:xfrm>
              <a:off x="10858069" y="393404"/>
              <a:ext cx="734002"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5</a:t>
              </a:r>
            </a:p>
          </p:txBody>
        </p:sp>
      </p:grpSp>
      <p:sp>
        <p:nvSpPr>
          <p:cNvPr id="20" name="Right Triangle 19">
            <a:extLst>
              <a:ext uri="{FF2B5EF4-FFF2-40B4-BE49-F238E27FC236}">
                <a16:creationId xmlns:a16="http://schemas.microsoft.com/office/drawing/2014/main" id="{2D352EBD-9492-5DF6-F821-E1F0B2F95C32}"/>
              </a:ext>
            </a:extLst>
          </p:cNvPr>
          <p:cNvSpPr/>
          <p:nvPr/>
        </p:nvSpPr>
        <p:spPr>
          <a:xfrm rot="5400000">
            <a:off x="868481" y="-878703"/>
            <a:ext cx="3422634" cy="5154674"/>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2F97669E-53BB-61F6-FDED-4B60852FB958}"/>
              </a:ext>
            </a:extLst>
          </p:cNvPr>
          <p:cNvSpPr txBox="1"/>
          <p:nvPr/>
        </p:nvSpPr>
        <p:spPr>
          <a:xfrm>
            <a:off x="186132" y="168073"/>
            <a:ext cx="2714085" cy="1438792"/>
          </a:xfrm>
          <a:prstGeom prst="rect">
            <a:avLst/>
          </a:prstGeom>
          <a:noFill/>
        </p:spPr>
        <p:txBody>
          <a:bodyPr wrap="square">
            <a:spAutoFit/>
          </a:bodyPr>
          <a:lstStyle/>
          <a:p>
            <a:pPr>
              <a:lnSpc>
                <a:spcPct val="107000"/>
              </a:lnSpc>
              <a:spcBef>
                <a:spcPts val="1800"/>
              </a:spcBef>
              <a:spcAft>
                <a:spcPts val="400"/>
              </a:spcAft>
              <a:buNone/>
            </a:pPr>
            <a:r>
              <a:rPr lang="en-GB" sz="2400" kern="1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rPr>
              <a:t>High impact areas</a:t>
            </a:r>
            <a:r>
              <a:rPr lang="en-GB" sz="2400"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a:t>
            </a:r>
            <a:br>
              <a:rPr lang="en-GB" sz="24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br>
            <a:r>
              <a:rPr lang="en-GB" sz="30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People of </a:t>
            </a:r>
            <a:br>
              <a:rPr lang="en-GB" sz="30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br>
            <a:r>
              <a:rPr lang="en-GB" sz="30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all ages</a:t>
            </a:r>
          </a:p>
        </p:txBody>
      </p:sp>
      <p:grpSp>
        <p:nvGrpSpPr>
          <p:cNvPr id="2" name="Group 1">
            <a:extLst>
              <a:ext uri="{FF2B5EF4-FFF2-40B4-BE49-F238E27FC236}">
                <a16:creationId xmlns:a16="http://schemas.microsoft.com/office/drawing/2014/main" id="{7E64B3A9-D07D-17E3-7453-5D23E178A8AD}"/>
              </a:ext>
            </a:extLst>
          </p:cNvPr>
          <p:cNvGrpSpPr/>
          <p:nvPr/>
        </p:nvGrpSpPr>
        <p:grpSpPr>
          <a:xfrm>
            <a:off x="6348413" y="1807584"/>
            <a:ext cx="5550646" cy="4031936"/>
            <a:chOff x="6277629" y="1606865"/>
            <a:chExt cx="5621430" cy="4031936"/>
          </a:xfrm>
        </p:grpSpPr>
        <p:grpSp>
          <p:nvGrpSpPr>
            <p:cNvPr id="15" name="Group 14">
              <a:extLst>
                <a:ext uri="{FF2B5EF4-FFF2-40B4-BE49-F238E27FC236}">
                  <a16:creationId xmlns:a16="http://schemas.microsoft.com/office/drawing/2014/main" id="{A53C5871-9188-DBFD-ADEC-CD81187CF089}"/>
                </a:ext>
              </a:extLst>
            </p:cNvPr>
            <p:cNvGrpSpPr/>
            <p:nvPr/>
          </p:nvGrpSpPr>
          <p:grpSpPr>
            <a:xfrm>
              <a:off x="6277629" y="2168940"/>
              <a:ext cx="5621430" cy="3469861"/>
              <a:chOff x="6086018" y="499985"/>
              <a:chExt cx="7737069" cy="4921308"/>
            </a:xfrm>
          </p:grpSpPr>
          <p:grpSp>
            <p:nvGrpSpPr>
              <p:cNvPr id="22" name="Group 21">
                <a:extLst>
                  <a:ext uri="{FF2B5EF4-FFF2-40B4-BE49-F238E27FC236}">
                    <a16:creationId xmlns:a16="http://schemas.microsoft.com/office/drawing/2014/main" id="{94B2ACD9-AE2A-B2CA-0F26-30497EEC4269}"/>
                  </a:ext>
                </a:extLst>
              </p:cNvPr>
              <p:cNvGrpSpPr/>
              <p:nvPr/>
            </p:nvGrpSpPr>
            <p:grpSpPr>
              <a:xfrm>
                <a:off x="6086018" y="512548"/>
                <a:ext cx="4366219" cy="4908745"/>
                <a:chOff x="6086018" y="512548"/>
                <a:chExt cx="4366219" cy="4908745"/>
              </a:xfrm>
            </p:grpSpPr>
            <p:grpSp>
              <p:nvGrpSpPr>
                <p:cNvPr id="41" name="Group 40">
                  <a:extLst>
                    <a:ext uri="{FF2B5EF4-FFF2-40B4-BE49-F238E27FC236}">
                      <a16:creationId xmlns:a16="http://schemas.microsoft.com/office/drawing/2014/main" id="{94E497E4-AC50-2F8E-E159-1CCFE625A33E}"/>
                    </a:ext>
                  </a:extLst>
                </p:cNvPr>
                <p:cNvGrpSpPr/>
                <p:nvPr/>
              </p:nvGrpSpPr>
              <p:grpSpPr>
                <a:xfrm>
                  <a:off x="6103315" y="512548"/>
                  <a:ext cx="4348922" cy="2396838"/>
                  <a:chOff x="390703" y="331356"/>
                  <a:chExt cx="4505506" cy="2396838"/>
                </a:xfrm>
              </p:grpSpPr>
              <p:sp>
                <p:nvSpPr>
                  <p:cNvPr id="47" name="Rectangle: Single Corner Snipped 46">
                    <a:extLst>
                      <a:ext uri="{FF2B5EF4-FFF2-40B4-BE49-F238E27FC236}">
                        <a16:creationId xmlns:a16="http://schemas.microsoft.com/office/drawing/2014/main" id="{A6292020-E66C-0041-26AD-386FDBA25E4A}"/>
                      </a:ext>
                    </a:extLst>
                  </p:cNvPr>
                  <p:cNvSpPr/>
                  <p:nvPr/>
                </p:nvSpPr>
                <p:spPr>
                  <a:xfrm>
                    <a:off x="390703" y="337967"/>
                    <a:ext cx="444845" cy="2376434"/>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1</a:t>
                    </a:r>
                    <a:b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rPr>
                    </a:br>
                    <a:endParaRPr lang="en-US" sz="24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11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24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48" name="TextBox 47">
                    <a:extLst>
                      <a:ext uri="{FF2B5EF4-FFF2-40B4-BE49-F238E27FC236}">
                        <a16:creationId xmlns:a16="http://schemas.microsoft.com/office/drawing/2014/main" id="{4F1F33B4-8935-9B5D-4DD3-6DE3D5E51DAE}"/>
                      </a:ext>
                    </a:extLst>
                  </p:cNvPr>
                  <p:cNvSpPr txBox="1"/>
                  <p:nvPr/>
                </p:nvSpPr>
                <p:spPr>
                  <a:xfrm>
                    <a:off x="835548" y="356344"/>
                    <a:ext cx="1436756" cy="1702428"/>
                  </a:xfrm>
                  <a:prstGeom prst="rect">
                    <a:avLst/>
                  </a:prstGeom>
                  <a:noFill/>
                </p:spPr>
                <p:txBody>
                  <a:bodyPr wrap="square">
                    <a:spAutoFit/>
                  </a:bodyPr>
                  <a:lstStyle/>
                  <a:p>
                    <a:pPr lvl="0"/>
                    <a:r>
                      <a:rPr lang="en-GB" sz="1200" dirty="0">
                        <a:latin typeface="Arial Nova" panose="020B0504020202020204" pitchFamily="34" charset="0"/>
                        <a:ea typeface="Calibri" panose="020F0502020204030204" pitchFamily="34" charset="0"/>
                        <a:cs typeface="Calibri" panose="020F0502020204030204" pitchFamily="34" charset="0"/>
                      </a:rPr>
                      <a:t>Making it easier to be active and maintain a healthy weight</a:t>
                    </a:r>
                  </a:p>
                </p:txBody>
              </p:sp>
              <p:sp>
                <p:nvSpPr>
                  <p:cNvPr id="8" name="Rectangle: Single Corner Snipped 7">
                    <a:extLst>
                      <a:ext uri="{FF2B5EF4-FFF2-40B4-BE49-F238E27FC236}">
                        <a16:creationId xmlns:a16="http://schemas.microsoft.com/office/drawing/2014/main" id="{930E1D5D-8FF3-DD6E-711A-B763240F0ADA}"/>
                      </a:ext>
                    </a:extLst>
                  </p:cNvPr>
                  <p:cNvSpPr/>
                  <p:nvPr/>
                </p:nvSpPr>
                <p:spPr>
                  <a:xfrm>
                    <a:off x="2386011" y="331356"/>
                    <a:ext cx="444845" cy="2396838"/>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2</a:t>
                    </a:r>
                    <a:b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rPr>
                    </a:br>
                    <a:endParaRPr lang="en-US" sz="24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11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24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9" name="Rectangle: Single Corner Snipped 18">
                    <a:extLst>
                      <a:ext uri="{FF2B5EF4-FFF2-40B4-BE49-F238E27FC236}">
                        <a16:creationId xmlns:a16="http://schemas.microsoft.com/office/drawing/2014/main" id="{2AB88399-4730-35AE-D4D6-D614E66D9AC1}"/>
                      </a:ext>
                    </a:extLst>
                  </p:cNvPr>
                  <p:cNvSpPr/>
                  <p:nvPr/>
                </p:nvSpPr>
                <p:spPr>
                  <a:xfrm>
                    <a:off x="4451364" y="339719"/>
                    <a:ext cx="444845" cy="2367576"/>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3</a:t>
                    </a:r>
                    <a:b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rPr>
                    </a:br>
                    <a:endParaRPr lang="en-US" sz="24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11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24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pSp>
            <p:sp>
              <p:nvSpPr>
                <p:cNvPr id="43" name="Rectangle 42">
                  <a:extLst>
                    <a:ext uri="{FF2B5EF4-FFF2-40B4-BE49-F238E27FC236}">
                      <a16:creationId xmlns:a16="http://schemas.microsoft.com/office/drawing/2014/main" id="{C497A64A-05A7-DB64-8632-F7D78FD114C5}"/>
                    </a:ext>
                  </a:extLst>
                </p:cNvPr>
                <p:cNvSpPr/>
                <p:nvPr/>
              </p:nvSpPr>
              <p:spPr>
                <a:xfrm>
                  <a:off x="6096001" y="516262"/>
                  <a:ext cx="1854373" cy="4905031"/>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a:extLst>
                    <a:ext uri="{FF2B5EF4-FFF2-40B4-BE49-F238E27FC236}">
                      <a16:creationId xmlns:a16="http://schemas.microsoft.com/office/drawing/2014/main" id="{23CED939-718F-DEAA-9ED5-061BCECD50D4}"/>
                    </a:ext>
                  </a:extLst>
                </p:cNvPr>
                <p:cNvSpPr txBox="1"/>
                <p:nvPr/>
              </p:nvSpPr>
              <p:spPr>
                <a:xfrm>
                  <a:off x="6109254" y="2918108"/>
                  <a:ext cx="1859925" cy="2325604"/>
                </a:xfrm>
                <a:prstGeom prst="rect">
                  <a:avLst/>
                </a:prstGeom>
                <a:noFill/>
              </p:spPr>
              <p:txBody>
                <a:bodyPr wrap="square" anchor="t">
                  <a:noAutofit/>
                </a:bodyPr>
                <a:lstStyle/>
                <a:p>
                  <a:pPr marL="95250" lvl="0" indent="-74613" defTabSz="488950">
                    <a:lnSpc>
                      <a:spcPct val="90000"/>
                    </a:lnSpc>
                    <a:spcBef>
                      <a:spcPct val="0"/>
                    </a:spcBef>
                    <a:spcAft>
                      <a:spcPct val="35000"/>
                    </a:spcAft>
                    <a:buFont typeface="Arial" panose="020B0604020202020204" pitchFamily="34" charset="0"/>
                    <a:buChar char="•"/>
                  </a:pPr>
                  <a:r>
                    <a:rPr lang="en-GB" sz="10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the proportion of the population that are overweight or obese</a:t>
                  </a:r>
                </a:p>
                <a:p>
                  <a:pPr marL="95250" lvl="0" indent="-74613" defTabSz="488950">
                    <a:lnSpc>
                      <a:spcPct val="90000"/>
                    </a:lnSpc>
                    <a:spcBef>
                      <a:spcPct val="0"/>
                    </a:spcBef>
                    <a:spcAft>
                      <a:spcPct val="35000"/>
                    </a:spcAft>
                    <a:buFont typeface="Arial" panose="020B0604020202020204" pitchFamily="34" charset="0"/>
                    <a:buChar char="•"/>
                  </a:pPr>
                  <a:r>
                    <a:rPr lang="en-GB" sz="10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Increase the proportion of the population that is physically active</a:t>
                  </a:r>
                </a:p>
              </p:txBody>
            </p:sp>
            <p:cxnSp>
              <p:nvCxnSpPr>
                <p:cNvPr id="46" name="Straight Connector 45">
                  <a:extLst>
                    <a:ext uri="{FF2B5EF4-FFF2-40B4-BE49-F238E27FC236}">
                      <a16:creationId xmlns:a16="http://schemas.microsoft.com/office/drawing/2014/main" id="{BE9DD74A-1B28-1D08-CBF0-56E747578883}"/>
                    </a:ext>
                  </a:extLst>
                </p:cNvPr>
                <p:cNvCxnSpPr>
                  <a:cxnSpLocks/>
                </p:cNvCxnSpPr>
                <p:nvPr/>
              </p:nvCxnSpPr>
              <p:spPr>
                <a:xfrm>
                  <a:off x="6086018" y="2886869"/>
                  <a:ext cx="1859927" cy="1164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A87F0DC2-E2AF-8857-FA44-EEAEB6C30E57}"/>
                  </a:ext>
                </a:extLst>
              </p:cNvPr>
              <p:cNvGrpSpPr/>
              <p:nvPr/>
            </p:nvGrpSpPr>
            <p:grpSpPr>
              <a:xfrm>
                <a:off x="8017571" y="499985"/>
                <a:ext cx="4347437" cy="4921306"/>
                <a:chOff x="6025960" y="497267"/>
                <a:chExt cx="4347437" cy="4921306"/>
              </a:xfrm>
            </p:grpSpPr>
            <p:grpSp>
              <p:nvGrpSpPr>
                <p:cNvPr id="34" name="Group 33">
                  <a:extLst>
                    <a:ext uri="{FF2B5EF4-FFF2-40B4-BE49-F238E27FC236}">
                      <a16:creationId xmlns:a16="http://schemas.microsoft.com/office/drawing/2014/main" id="{6FF6D5FA-1DD5-0ADB-E4E1-8B61E537B6F1}"/>
                    </a:ext>
                  </a:extLst>
                </p:cNvPr>
                <p:cNvGrpSpPr/>
                <p:nvPr/>
              </p:nvGrpSpPr>
              <p:grpSpPr>
                <a:xfrm>
                  <a:off x="6462448" y="497267"/>
                  <a:ext cx="3910949" cy="2385726"/>
                  <a:chOff x="762763" y="316075"/>
                  <a:chExt cx="4051763" cy="2385726"/>
                </a:xfrm>
              </p:grpSpPr>
              <p:sp>
                <p:nvSpPr>
                  <p:cNvPr id="40" name="TextBox 39">
                    <a:extLst>
                      <a:ext uri="{FF2B5EF4-FFF2-40B4-BE49-F238E27FC236}">
                        <a16:creationId xmlns:a16="http://schemas.microsoft.com/office/drawing/2014/main" id="{20773ECD-0B64-FC79-1085-2B80EA7CFDC7}"/>
                      </a:ext>
                    </a:extLst>
                  </p:cNvPr>
                  <p:cNvSpPr txBox="1"/>
                  <p:nvPr/>
                </p:nvSpPr>
                <p:spPr>
                  <a:xfrm>
                    <a:off x="762763" y="344148"/>
                    <a:ext cx="1507983" cy="1178604"/>
                  </a:xfrm>
                  <a:prstGeom prst="rect">
                    <a:avLst/>
                  </a:prstGeom>
                  <a:noFill/>
                </p:spPr>
                <p:txBody>
                  <a:bodyPr wrap="square">
                    <a:spAutoFit/>
                  </a:bodyPr>
                  <a:lstStyle/>
                  <a:p>
                    <a:r>
                      <a:rPr lang="en-GB" sz="1200" dirty="0">
                        <a:latin typeface="Arial Nova" panose="020B0504020202020204" pitchFamily="34" charset="0"/>
                        <a:ea typeface="Calibri" panose="020F0502020204030204" pitchFamily="34" charset="0"/>
                        <a:cs typeface="Calibri" panose="020F0502020204030204" pitchFamily="34" charset="0"/>
                      </a:rPr>
                      <a:t>Working towards a smoke-free environment</a:t>
                    </a:r>
                  </a:p>
                </p:txBody>
              </p:sp>
              <p:sp>
                <p:nvSpPr>
                  <p:cNvPr id="4" name="Rectangle: Single Corner Snipped 3">
                    <a:extLst>
                      <a:ext uri="{FF2B5EF4-FFF2-40B4-BE49-F238E27FC236}">
                        <a16:creationId xmlns:a16="http://schemas.microsoft.com/office/drawing/2014/main" id="{0A7FBED0-62FA-479D-89E9-F7C1B01ED0CA}"/>
                      </a:ext>
                    </a:extLst>
                  </p:cNvPr>
                  <p:cNvSpPr/>
                  <p:nvPr/>
                </p:nvSpPr>
                <p:spPr>
                  <a:xfrm>
                    <a:off x="4383724" y="316075"/>
                    <a:ext cx="430802" cy="2385726"/>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4</a:t>
                    </a:r>
                    <a:b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rPr>
                    </a:br>
                    <a:endParaRPr lang="en-US" sz="12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10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sz="16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endParaRPr lang="en-US"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pSp>
            <p:sp>
              <p:nvSpPr>
                <p:cNvPr id="36" name="Rectangle 35">
                  <a:extLst>
                    <a:ext uri="{FF2B5EF4-FFF2-40B4-BE49-F238E27FC236}">
                      <a16:creationId xmlns:a16="http://schemas.microsoft.com/office/drawing/2014/main" id="{4651CC2B-7CC4-7359-61E3-8D9C0E16408E}"/>
                    </a:ext>
                  </a:extLst>
                </p:cNvPr>
                <p:cNvSpPr/>
                <p:nvPr/>
              </p:nvSpPr>
              <p:spPr>
                <a:xfrm>
                  <a:off x="6050539" y="501453"/>
                  <a:ext cx="1854372" cy="491712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BE9A13E8-FF9C-B0EB-5A35-F4DA6A1AA51B}"/>
                    </a:ext>
                  </a:extLst>
                </p:cNvPr>
                <p:cNvSpPr txBox="1"/>
                <p:nvPr/>
              </p:nvSpPr>
              <p:spPr>
                <a:xfrm>
                  <a:off x="6025960" y="2907152"/>
                  <a:ext cx="1858012" cy="2267027"/>
                </a:xfrm>
                <a:prstGeom prst="rect">
                  <a:avLst/>
                </a:prstGeom>
                <a:noFill/>
              </p:spPr>
              <p:txBody>
                <a:bodyPr wrap="square" anchor="t">
                  <a:noAutofit/>
                </a:bodyPr>
                <a:lstStyle/>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the prevalence of smoking</a:t>
                  </a:r>
                </a:p>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Increase the number of people accessing support to stop smoking services</a:t>
                  </a:r>
                </a:p>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hospital admissions related to smoking</a:t>
                  </a:r>
                  <a:endParaRPr lang="en-GB" sz="1000" dirty="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endParaRPr>
                </a:p>
              </p:txBody>
            </p:sp>
            <p:cxnSp>
              <p:nvCxnSpPr>
                <p:cNvPr id="38" name="Straight Connector 37">
                  <a:extLst>
                    <a:ext uri="{FF2B5EF4-FFF2-40B4-BE49-F238E27FC236}">
                      <a16:creationId xmlns:a16="http://schemas.microsoft.com/office/drawing/2014/main" id="{405FB665-FBF5-24CD-C879-12834F0D7713}"/>
                    </a:ext>
                  </a:extLst>
                </p:cNvPr>
                <p:cNvCxnSpPr>
                  <a:cxnSpLocks/>
                </p:cNvCxnSpPr>
                <p:nvPr/>
              </p:nvCxnSpPr>
              <p:spPr>
                <a:xfrm flipV="1">
                  <a:off x="6050539" y="2887827"/>
                  <a:ext cx="1853536" cy="504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FB83964D-B900-927D-BC5F-285828EC020C}"/>
                  </a:ext>
                </a:extLst>
              </p:cNvPr>
              <p:cNvGrpSpPr/>
              <p:nvPr/>
            </p:nvGrpSpPr>
            <p:grpSpPr>
              <a:xfrm>
                <a:off x="10006279" y="503034"/>
                <a:ext cx="3816808" cy="4918258"/>
                <a:chOff x="6023057" y="508231"/>
                <a:chExt cx="3816808" cy="4918258"/>
              </a:xfrm>
            </p:grpSpPr>
            <p:grpSp>
              <p:nvGrpSpPr>
                <p:cNvPr id="27" name="Group 26">
                  <a:extLst>
                    <a:ext uri="{FF2B5EF4-FFF2-40B4-BE49-F238E27FC236}">
                      <a16:creationId xmlns:a16="http://schemas.microsoft.com/office/drawing/2014/main" id="{7F473F46-4657-2277-3443-B4A48BF7F83A}"/>
                    </a:ext>
                  </a:extLst>
                </p:cNvPr>
                <p:cNvGrpSpPr/>
                <p:nvPr/>
              </p:nvGrpSpPr>
              <p:grpSpPr>
                <a:xfrm>
                  <a:off x="6457640" y="547360"/>
                  <a:ext cx="3382225" cy="1073839"/>
                  <a:chOff x="757786" y="366168"/>
                  <a:chExt cx="3504004" cy="1073839"/>
                </a:xfrm>
              </p:grpSpPr>
              <p:sp>
                <p:nvSpPr>
                  <p:cNvPr id="33" name="TextBox 32">
                    <a:extLst>
                      <a:ext uri="{FF2B5EF4-FFF2-40B4-BE49-F238E27FC236}">
                        <a16:creationId xmlns:a16="http://schemas.microsoft.com/office/drawing/2014/main" id="{1241EB4E-A6B3-2909-DD0B-8B3E22DF199C}"/>
                      </a:ext>
                    </a:extLst>
                  </p:cNvPr>
                  <p:cNvSpPr txBox="1"/>
                  <p:nvPr/>
                </p:nvSpPr>
                <p:spPr>
                  <a:xfrm>
                    <a:off x="757786" y="366168"/>
                    <a:ext cx="1481027" cy="838118"/>
                  </a:xfrm>
                  <a:prstGeom prst="rect">
                    <a:avLst/>
                  </a:prstGeom>
                  <a:noFill/>
                </p:spPr>
                <p:txBody>
                  <a:bodyPr wrap="square">
                    <a:spAutoFit/>
                  </a:bodyPr>
                  <a:lstStyle/>
                  <a:p>
                    <a:pPr defTabSz="488950">
                      <a:lnSpc>
                        <a:spcPct val="90000"/>
                      </a:lnSpc>
                      <a:spcBef>
                        <a:spcPct val="0"/>
                      </a:spcBef>
                      <a:spcAft>
                        <a:spcPct val="35000"/>
                      </a:spcAft>
                    </a:pPr>
                    <a:r>
                      <a:rPr lang="en-GB" sz="1200">
                        <a:latin typeface="Arial Nova" panose="020B0504020202020204" pitchFamily="34" charset="0"/>
                        <a:ea typeface="Calibri" panose="020F0502020204030204" pitchFamily="34" charset="0"/>
                        <a:cs typeface="Calibri" panose="020F0502020204030204" pitchFamily="34" charset="0"/>
                      </a:rPr>
                      <a:t>Promoting good mental health</a:t>
                    </a:r>
                  </a:p>
                </p:txBody>
              </p:sp>
              <p:sp>
                <p:nvSpPr>
                  <p:cNvPr id="6" name="TextBox 5">
                    <a:extLst>
                      <a:ext uri="{FF2B5EF4-FFF2-40B4-BE49-F238E27FC236}">
                        <a16:creationId xmlns:a16="http://schemas.microsoft.com/office/drawing/2014/main" id="{57B031D0-A71B-4B16-A2C0-2B6A5B38267D}"/>
                      </a:ext>
                    </a:extLst>
                  </p:cNvPr>
                  <p:cNvSpPr txBox="1"/>
                  <p:nvPr/>
                </p:nvSpPr>
                <p:spPr>
                  <a:xfrm>
                    <a:off x="2761331" y="366168"/>
                    <a:ext cx="1500459" cy="1073839"/>
                  </a:xfrm>
                  <a:prstGeom prst="rect">
                    <a:avLst/>
                  </a:prstGeom>
                  <a:noFill/>
                </p:spPr>
                <p:txBody>
                  <a:bodyPr wrap="square">
                    <a:spAutoFit/>
                  </a:bodyPr>
                  <a:lstStyle/>
                  <a:p>
                    <a:pPr defTabSz="488950">
                      <a:lnSpc>
                        <a:spcPct val="90000"/>
                      </a:lnSpc>
                      <a:spcBef>
                        <a:spcPct val="0"/>
                      </a:spcBef>
                      <a:spcAft>
                        <a:spcPct val="35000"/>
                      </a:spcAft>
                    </a:pPr>
                    <a:r>
                      <a:rPr lang="en-GB" sz="1200">
                        <a:latin typeface="Arial Nova" panose="020B0504020202020204" pitchFamily="34" charset="0"/>
                        <a:ea typeface="Calibri" panose="020F0502020204030204" pitchFamily="34" charset="0"/>
                        <a:cs typeface="Calibri" panose="020F0502020204030204" pitchFamily="34" charset="0"/>
                      </a:rPr>
                      <a:t>Supporting those who care for others</a:t>
                    </a:r>
                  </a:p>
                </p:txBody>
              </p:sp>
            </p:grpSp>
            <p:sp>
              <p:nvSpPr>
                <p:cNvPr id="29" name="Rectangle 28">
                  <a:extLst>
                    <a:ext uri="{FF2B5EF4-FFF2-40B4-BE49-F238E27FC236}">
                      <a16:creationId xmlns:a16="http://schemas.microsoft.com/office/drawing/2014/main" id="{00A502BA-2BFF-3508-48B4-A97E405C6A78}"/>
                    </a:ext>
                  </a:extLst>
                </p:cNvPr>
                <p:cNvSpPr/>
                <p:nvPr/>
              </p:nvSpPr>
              <p:spPr>
                <a:xfrm>
                  <a:off x="6023057" y="508231"/>
                  <a:ext cx="1854372" cy="491825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702169FC-CA43-2438-F622-338C72882C71}"/>
                    </a:ext>
                  </a:extLst>
                </p:cNvPr>
                <p:cNvSpPr txBox="1"/>
                <p:nvPr/>
              </p:nvSpPr>
              <p:spPr>
                <a:xfrm>
                  <a:off x="6075727" y="2925798"/>
                  <a:ext cx="1890231" cy="2337959"/>
                </a:xfrm>
                <a:prstGeom prst="rect">
                  <a:avLst/>
                </a:prstGeom>
                <a:noFill/>
              </p:spPr>
              <p:txBody>
                <a:bodyPr wrap="square" anchor="t">
                  <a:noAutofit/>
                </a:bodyPr>
                <a:lstStyle/>
                <a:p>
                  <a:pPr marL="95250" lvl="0" indent="-95250" defTabSz="488950">
                    <a:lnSpc>
                      <a:spcPct val="90000"/>
                    </a:lnSpc>
                    <a:spcBef>
                      <a:spcPct val="0"/>
                    </a:spcBef>
                    <a:spcAft>
                      <a:spcPct val="35000"/>
                    </a:spcAft>
                    <a:buFont typeface="Arial" panose="020B0604020202020204" pitchFamily="34" charset="0"/>
                    <a:buChar char="•"/>
                  </a:pPr>
                  <a:r>
                    <a:rPr lang="en-GB" sz="100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the prevalence of common mental health conditions</a:t>
                  </a:r>
                </a:p>
                <a:p>
                  <a:pPr marL="95250" lvl="0" indent="-95250" defTabSz="488950">
                    <a:lnSpc>
                      <a:spcPct val="90000"/>
                    </a:lnSpc>
                    <a:spcBef>
                      <a:spcPct val="0"/>
                    </a:spcBef>
                    <a:spcAft>
                      <a:spcPct val="35000"/>
                    </a:spcAft>
                    <a:buFont typeface="Arial" panose="020B0604020202020204" pitchFamily="34" charset="0"/>
                    <a:buChar char="•"/>
                  </a:pPr>
                  <a:r>
                    <a:rPr lang="en-GB" sz="100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the number of people needing emergency hospital admission for mental health conditions</a:t>
                  </a:r>
                </a:p>
              </p:txBody>
            </p:sp>
            <p:cxnSp>
              <p:nvCxnSpPr>
                <p:cNvPr id="31" name="Straight Connector 30">
                  <a:extLst>
                    <a:ext uri="{FF2B5EF4-FFF2-40B4-BE49-F238E27FC236}">
                      <a16:creationId xmlns:a16="http://schemas.microsoft.com/office/drawing/2014/main" id="{E0011DEF-1D3F-551E-3D4E-538A586150A8}"/>
                    </a:ext>
                  </a:extLst>
                </p:cNvPr>
                <p:cNvCxnSpPr>
                  <a:cxnSpLocks/>
                </p:cNvCxnSpPr>
                <p:nvPr/>
              </p:nvCxnSpPr>
              <p:spPr>
                <a:xfrm>
                  <a:off x="6034895" y="2890909"/>
                  <a:ext cx="182942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56EBFA0C-F814-138E-70D4-B5F7665616B1}"/>
                    </a:ext>
                  </a:extLst>
                </p:cNvPr>
                <p:cNvSpPr/>
                <p:nvPr/>
              </p:nvSpPr>
              <p:spPr>
                <a:xfrm>
                  <a:off x="7975727" y="508231"/>
                  <a:ext cx="1854372" cy="491825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016952B-7AB8-8A1A-3913-FF19B41F4CA3}"/>
                    </a:ext>
                  </a:extLst>
                </p:cNvPr>
                <p:cNvSpPr txBox="1"/>
                <p:nvPr/>
              </p:nvSpPr>
              <p:spPr>
                <a:xfrm>
                  <a:off x="7960761" y="2925795"/>
                  <a:ext cx="1828865" cy="2329732"/>
                </a:xfrm>
                <a:prstGeom prst="rect">
                  <a:avLst/>
                </a:prstGeom>
                <a:noFill/>
              </p:spPr>
              <p:txBody>
                <a:bodyPr wrap="square" anchor="t">
                  <a:noAutofit/>
                </a:bodyPr>
                <a:lstStyle/>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Increase early identification and support</a:t>
                  </a:r>
                </a:p>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social isolation</a:t>
                  </a:r>
                </a:p>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the inequalities associated with caring responsibilities</a:t>
                  </a:r>
                  <a:endParaRPr lang="en-GB" sz="1000" dirty="0">
                    <a:latin typeface="Arial Nova" panose="020B0504020202020204" pitchFamily="34" charset="0"/>
                    <a:ea typeface="Calibri" panose="020F0502020204030204" pitchFamily="34" charset="0"/>
                    <a:cs typeface="Calibri" panose="020F0502020204030204" pitchFamily="34" charset="0"/>
                  </a:endParaRPr>
                </a:p>
              </p:txBody>
            </p:sp>
            <p:cxnSp>
              <p:nvCxnSpPr>
                <p:cNvPr id="10" name="Straight Connector 9">
                  <a:extLst>
                    <a:ext uri="{FF2B5EF4-FFF2-40B4-BE49-F238E27FC236}">
                      <a16:creationId xmlns:a16="http://schemas.microsoft.com/office/drawing/2014/main" id="{2B8221E7-AC1D-8A71-3309-29AB3919F496}"/>
                    </a:ext>
                  </a:extLst>
                </p:cNvPr>
                <p:cNvCxnSpPr>
                  <a:cxnSpLocks/>
                </p:cNvCxnSpPr>
                <p:nvPr/>
              </p:nvCxnSpPr>
              <p:spPr>
                <a:xfrm flipV="1">
                  <a:off x="7975727" y="2883360"/>
                  <a:ext cx="1857648" cy="755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26" name="Group 25">
              <a:extLst>
                <a:ext uri="{FF2B5EF4-FFF2-40B4-BE49-F238E27FC236}">
                  <a16:creationId xmlns:a16="http://schemas.microsoft.com/office/drawing/2014/main" id="{4CAC494D-6528-216E-2033-B98FB1CC33EC}"/>
                </a:ext>
              </a:extLst>
            </p:cNvPr>
            <p:cNvGrpSpPr/>
            <p:nvPr/>
          </p:nvGrpSpPr>
          <p:grpSpPr>
            <a:xfrm>
              <a:off x="6284881" y="1606865"/>
              <a:ext cx="5607081" cy="570977"/>
              <a:chOff x="6277013" y="3121777"/>
              <a:chExt cx="5590161" cy="570977"/>
            </a:xfrm>
          </p:grpSpPr>
          <p:sp>
            <p:nvSpPr>
              <p:cNvPr id="28" name="Rectangle: Single Corner Snipped 27">
                <a:extLst>
                  <a:ext uri="{FF2B5EF4-FFF2-40B4-BE49-F238E27FC236}">
                    <a16:creationId xmlns:a16="http://schemas.microsoft.com/office/drawing/2014/main" id="{9CADC1C3-133F-1AA9-62AC-93F58BC9D679}"/>
                  </a:ext>
                </a:extLst>
              </p:cNvPr>
              <p:cNvSpPr/>
              <p:nvPr/>
            </p:nvSpPr>
            <p:spPr>
              <a:xfrm>
                <a:off x="6277013" y="3121777"/>
                <a:ext cx="5590161" cy="570977"/>
              </a:xfrm>
              <a:prstGeom prst="snip1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2E9543CD-5749-962D-CBF1-A381CFE1C1A2}"/>
                  </a:ext>
                </a:extLst>
              </p:cNvPr>
              <p:cNvSpPr txBox="1"/>
              <p:nvPr/>
            </p:nvSpPr>
            <p:spPr>
              <a:xfrm>
                <a:off x="6381549" y="3210579"/>
                <a:ext cx="5390148" cy="406284"/>
              </a:xfrm>
              <a:prstGeom prst="snip1Rect">
                <a:avLst/>
              </a:prstGeom>
              <a:solidFill>
                <a:schemeClr val="accent1"/>
              </a:solidFill>
              <a:ln>
                <a:solidFill>
                  <a:schemeClr val="accent1"/>
                </a:solidFill>
              </a:ln>
            </p:spPr>
            <p:txBody>
              <a:bodyPr wrap="square" rtlCol="0" anchor="t" anchorCtr="0">
                <a:noAutofit/>
              </a:bodyPr>
              <a:lstStyle/>
              <a:p>
                <a:r>
                  <a:rPr lang="en-GB" sz="1200" dirty="0">
                    <a:solidFill>
                      <a:schemeClr val="bg1"/>
                    </a:solidFill>
                    <a:latin typeface="Arial Nova" panose="020B0504020202020204" pitchFamily="34" charset="0"/>
                    <a:ea typeface="Calibri" panose="020F0502020204030204" pitchFamily="34" charset="0"/>
                    <a:cs typeface="Calibri" panose="020F0502020204030204" pitchFamily="34" charset="0"/>
                  </a:rPr>
                  <a:t>Our analysis highlights four areas that are common across all age groups</a:t>
                </a:r>
                <a:r>
                  <a:rPr lang="en-GB" sz="1400" dirty="0">
                    <a:solidFill>
                      <a:schemeClr val="bg1"/>
                    </a:solidFill>
                    <a:latin typeface="Arial Nova" panose="020B0504020202020204" pitchFamily="34" charset="0"/>
                    <a:ea typeface="Calibri" panose="020F0502020204030204" pitchFamily="34" charset="0"/>
                    <a:cs typeface="Calibri" panose="020F0502020204030204" pitchFamily="34" charset="0"/>
                  </a:rPr>
                  <a:t>: </a:t>
                </a:r>
              </a:p>
            </p:txBody>
          </p:sp>
        </p:grpSp>
      </p:grpSp>
      <p:sp>
        <p:nvSpPr>
          <p:cNvPr id="11" name="TextBox 10">
            <a:extLst>
              <a:ext uri="{FF2B5EF4-FFF2-40B4-BE49-F238E27FC236}">
                <a16:creationId xmlns:a16="http://schemas.microsoft.com/office/drawing/2014/main" id="{CDCDA634-CDA3-4103-993E-97BD1BE0250F}"/>
              </a:ext>
            </a:extLst>
          </p:cNvPr>
          <p:cNvSpPr txBox="1"/>
          <p:nvPr/>
        </p:nvSpPr>
        <p:spPr>
          <a:xfrm>
            <a:off x="4345157" y="6408195"/>
            <a:ext cx="1571455" cy="400110"/>
          </a:xfrm>
          <a:prstGeom prst="rect">
            <a:avLst/>
          </a:prstGeom>
          <a:noFill/>
        </p:spPr>
        <p:txBody>
          <a:bodyPr wrap="square" rtlCol="0">
            <a:spAutoFit/>
          </a:bodyPr>
          <a:lstStyle/>
          <a:p>
            <a:pPr algn="r"/>
            <a:r>
              <a:rPr lang="en-GB" sz="1000" dirty="0">
                <a:solidFill>
                  <a:schemeClr val="bg1"/>
                </a:solidFill>
                <a:effectLst>
                  <a:outerShdw blurRad="38100" dist="38100" dir="2700000" algn="tl">
                    <a:srgbClr val="000000">
                      <a:alpha val="43137"/>
                    </a:srgbClr>
                  </a:outerShdw>
                </a:effectLst>
              </a:rPr>
              <a:t>Image courtesy of</a:t>
            </a:r>
            <a:br>
              <a:rPr lang="en-GB" sz="1000" dirty="0">
                <a:solidFill>
                  <a:schemeClr val="bg1"/>
                </a:solidFill>
                <a:effectLst>
                  <a:outerShdw blurRad="38100" dist="38100" dir="2700000" algn="tl">
                    <a:srgbClr val="000000">
                      <a:alpha val="43137"/>
                    </a:srgbClr>
                  </a:outerShdw>
                </a:effectLst>
              </a:rPr>
            </a:br>
            <a:r>
              <a:rPr lang="en-GB" sz="1000" dirty="0">
                <a:solidFill>
                  <a:schemeClr val="bg1"/>
                </a:solidFill>
                <a:effectLst>
                  <a:outerShdw blurRad="38100" dist="38100" dir="2700000" algn="tl">
                    <a:srgbClr val="000000">
                      <a:alpha val="43137"/>
                    </a:srgbClr>
                  </a:outerShdw>
                </a:effectLst>
                <a:hlinkClick r:id="rId4">
                  <a:extLst>
                    <a:ext uri="{A12FA001-AC4F-418D-AE19-62706E023703}">
                      <ahyp:hlinkClr xmlns:ahyp="http://schemas.microsoft.com/office/drawing/2018/hyperlinkcolor" val="tx"/>
                    </a:ext>
                  </a:extLst>
                </a:hlinkClick>
              </a:rPr>
              <a:t>Dunstable Town Council</a:t>
            </a:r>
            <a:endParaRPr lang="en-GB" sz="1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29794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F7B5A-9EBD-5627-B915-24CBC4104074}"/>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D519CAEE-BD05-EBBE-9529-E0A216CC2BEA}"/>
              </a:ext>
            </a:extLst>
          </p:cNvPr>
          <p:cNvSpPr/>
          <p:nvPr/>
        </p:nvSpPr>
        <p:spPr>
          <a:xfrm>
            <a:off x="362626" y="564336"/>
            <a:ext cx="606458" cy="790039"/>
          </a:xfrm>
          <a:prstGeom prst="snip1Rect">
            <a:avLst>
              <a:gd name="adj" fmla="val 27661"/>
            </a:avLst>
          </a:prstGeom>
          <a:solidFill>
            <a:schemeClr val="accent1"/>
          </a:solidFill>
        </p:spPr>
        <p:txBody>
          <a:bodyPr wrap="square" lIns="91440" tIns="45720" rIns="91440" bIns="45720" anchor="ctr">
            <a:sp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1</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13BFA028-7D2A-CBAA-AC73-E67852BF5D5B}"/>
              </a:ext>
            </a:extLst>
          </p:cNvPr>
          <p:cNvSpPr txBox="1"/>
          <p:nvPr/>
        </p:nvSpPr>
        <p:spPr>
          <a:xfrm>
            <a:off x="971784" y="631844"/>
            <a:ext cx="3358345" cy="646331"/>
          </a:xfrm>
          <a:prstGeom prst="rect">
            <a:avLst/>
          </a:prstGeom>
          <a:noFill/>
        </p:spPr>
        <p:txBody>
          <a:bodyPr wrap="square">
            <a:spAutoFit/>
          </a:bodyPr>
          <a:lstStyle/>
          <a:p>
            <a:pPr lvl="0"/>
            <a:r>
              <a:rPr lang="en-GB">
                <a:latin typeface="Arial Nova" panose="020B0504020202020204" pitchFamily="34" charset="0"/>
                <a:ea typeface="Calibri" panose="020F0502020204030204" pitchFamily="34" charset="0"/>
                <a:cs typeface="Calibri" panose="020F0502020204030204" pitchFamily="34" charset="0"/>
              </a:rPr>
              <a:t>Making it easier to be active and maintain a healthy weight</a:t>
            </a:r>
          </a:p>
        </p:txBody>
      </p:sp>
      <p:sp>
        <p:nvSpPr>
          <p:cNvPr id="10" name="Rectangle 9">
            <a:extLst>
              <a:ext uri="{FF2B5EF4-FFF2-40B4-BE49-F238E27FC236}">
                <a16:creationId xmlns:a16="http://schemas.microsoft.com/office/drawing/2014/main" id="{95581696-A7C9-B46C-D853-5EB5F26456F6}"/>
              </a:ext>
            </a:extLst>
          </p:cNvPr>
          <p:cNvSpPr/>
          <p:nvPr/>
        </p:nvSpPr>
        <p:spPr>
          <a:xfrm>
            <a:off x="371474" y="549275"/>
            <a:ext cx="3950663" cy="610585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7A0121D1-B1D7-7926-0842-6B07777B0B2B}"/>
              </a:ext>
            </a:extLst>
          </p:cNvPr>
          <p:cNvCxnSpPr>
            <a:cxnSpLocks/>
          </p:cNvCxnSpPr>
          <p:nvPr/>
        </p:nvCxnSpPr>
        <p:spPr>
          <a:xfrm>
            <a:off x="357826" y="1356569"/>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FAF28D3-8F75-7C02-7649-707FC1EE29A5}"/>
              </a:ext>
            </a:extLst>
          </p:cNvPr>
          <p:cNvSpPr txBox="1"/>
          <p:nvPr/>
        </p:nvSpPr>
        <p:spPr>
          <a:xfrm>
            <a:off x="371475" y="2792715"/>
            <a:ext cx="3955954" cy="3912885"/>
          </a:xfrm>
          <a:prstGeom prst="rect">
            <a:avLst/>
          </a:prstGeom>
          <a:solidFill>
            <a:schemeClr val="accent1"/>
          </a:solidFill>
          <a:ln>
            <a:solidFill>
              <a:schemeClr val="accent1"/>
            </a:solidFill>
          </a:ln>
        </p:spPr>
        <p:txBody>
          <a:bodyPr wrap="square" rtlCol="0">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endParaRPr lang="en-GB" sz="600" b="1"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Change is needed across the whole of society. Impactful interventions could include:</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Designing living, learning and working environments that increase activity;</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Using the planning system to limit the impact of unhealthy exposures, such as hot food takeaways;</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Increasing the number of people using services to help them lose weight or maintain a healthier weight;</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Making it easier for people to access fresh, healthy food at low cost. </a:t>
            </a:r>
          </a:p>
          <a:p>
            <a:endParaRPr lang="en-GB" sz="12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8E816DC7-BE05-D941-64CA-81953A80CD84}"/>
              </a:ext>
            </a:extLst>
          </p:cNvPr>
          <p:cNvGrpSpPr/>
          <p:nvPr/>
        </p:nvGrpSpPr>
        <p:grpSpPr>
          <a:xfrm>
            <a:off x="11157961" y="-21266"/>
            <a:ext cx="734002" cy="461665"/>
            <a:chOff x="10858069" y="269981"/>
            <a:chExt cx="734002" cy="461665"/>
          </a:xfrm>
        </p:grpSpPr>
        <p:sp>
          <p:nvSpPr>
            <p:cNvPr id="5" name="TextBox 4">
              <a:extLst>
                <a:ext uri="{FF2B5EF4-FFF2-40B4-BE49-F238E27FC236}">
                  <a16:creationId xmlns:a16="http://schemas.microsoft.com/office/drawing/2014/main" id="{71CDF455-774C-E7B0-DC8E-924B19D32862}"/>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6" name="TextBox 5">
              <a:extLst>
                <a:ext uri="{FF2B5EF4-FFF2-40B4-BE49-F238E27FC236}">
                  <a16:creationId xmlns:a16="http://schemas.microsoft.com/office/drawing/2014/main" id="{ED8D25E3-E006-EDA0-F1C2-1282560D1BC9}"/>
                </a:ext>
              </a:extLst>
            </p:cNvPr>
            <p:cNvSpPr txBox="1"/>
            <p:nvPr/>
          </p:nvSpPr>
          <p:spPr>
            <a:xfrm>
              <a:off x="10858069" y="393404"/>
              <a:ext cx="734002"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6</a:t>
              </a:r>
            </a:p>
          </p:txBody>
        </p:sp>
      </p:grpSp>
      <p:sp>
        <p:nvSpPr>
          <p:cNvPr id="11" name="TextBox 10">
            <a:extLst>
              <a:ext uri="{FF2B5EF4-FFF2-40B4-BE49-F238E27FC236}">
                <a16:creationId xmlns:a16="http://schemas.microsoft.com/office/drawing/2014/main" id="{34135798-CB09-C8AA-6E33-EFF30B372856}"/>
              </a:ext>
            </a:extLst>
          </p:cNvPr>
          <p:cNvSpPr txBox="1"/>
          <p:nvPr/>
        </p:nvSpPr>
        <p:spPr>
          <a:xfrm>
            <a:off x="374212" y="1364852"/>
            <a:ext cx="2511813" cy="1312199"/>
          </a:xfrm>
          <a:prstGeom prst="rect">
            <a:avLst/>
          </a:prstGeom>
          <a:noFill/>
        </p:spPr>
        <p:txBody>
          <a:bodyPr wrap="square" anchor="ctr">
            <a:noAutofit/>
          </a:bodyPr>
          <a:lstStyle/>
          <a:p>
            <a:endParaRPr lang="en-GB" sz="1200" b="1"/>
          </a:p>
        </p:txBody>
      </p:sp>
      <p:cxnSp>
        <p:nvCxnSpPr>
          <p:cNvPr id="14" name="Straight Connector 13">
            <a:extLst>
              <a:ext uri="{FF2B5EF4-FFF2-40B4-BE49-F238E27FC236}">
                <a16:creationId xmlns:a16="http://schemas.microsoft.com/office/drawing/2014/main" id="{140C6748-395F-D4BD-B1DD-B23DFA363BD9}"/>
              </a:ext>
            </a:extLst>
          </p:cNvPr>
          <p:cNvCxnSpPr>
            <a:cxnSpLocks/>
          </p:cNvCxnSpPr>
          <p:nvPr/>
        </p:nvCxnSpPr>
        <p:spPr>
          <a:xfrm>
            <a:off x="366615" y="2792715"/>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7162429-C04C-95C6-BE8C-42863C3D2CAB}"/>
              </a:ext>
            </a:extLst>
          </p:cNvPr>
          <p:cNvSpPr txBox="1"/>
          <p:nvPr/>
        </p:nvSpPr>
        <p:spPr>
          <a:xfrm>
            <a:off x="371475" y="1345684"/>
            <a:ext cx="2471685" cy="1444836"/>
          </a:xfrm>
          <a:prstGeom prst="rect">
            <a:avLst/>
          </a:prstGeom>
          <a:noFill/>
        </p:spPr>
        <p:txBody>
          <a:bodyPr wrap="square" rtlCol="0" anchor="ctr">
            <a:noAutofit/>
          </a:bodyPr>
          <a:lstStyle/>
          <a:p>
            <a:r>
              <a:rPr lang="en-GB" sz="1400">
                <a:latin typeface="Calibri" panose="020F0502020204030204" pitchFamily="34" charset="0"/>
                <a:ea typeface="Calibri" panose="020F0502020204030204" pitchFamily="34" charset="0"/>
                <a:cs typeface="Calibri" panose="020F0502020204030204" pitchFamily="34" charset="0"/>
              </a:rPr>
              <a:t>Modern life makes it difficult to be physically active, eat well and maintain a healthy weight.</a:t>
            </a:r>
          </a:p>
        </p:txBody>
      </p:sp>
      <p:grpSp>
        <p:nvGrpSpPr>
          <p:cNvPr id="26" name="Group 25">
            <a:extLst>
              <a:ext uri="{FF2B5EF4-FFF2-40B4-BE49-F238E27FC236}">
                <a16:creationId xmlns:a16="http://schemas.microsoft.com/office/drawing/2014/main" id="{920A6B47-DE42-8F6B-9F63-A177A0EF7950}"/>
              </a:ext>
            </a:extLst>
          </p:cNvPr>
          <p:cNvGrpSpPr/>
          <p:nvPr/>
        </p:nvGrpSpPr>
        <p:grpSpPr>
          <a:xfrm>
            <a:off x="2921000" y="1485972"/>
            <a:ext cx="1281365" cy="1284234"/>
            <a:chOff x="2474511" y="1452685"/>
            <a:chExt cx="1684458" cy="1614704"/>
          </a:xfrm>
        </p:grpSpPr>
        <p:grpSp>
          <p:nvGrpSpPr>
            <p:cNvPr id="76" name="Group 75">
              <a:extLst>
                <a:ext uri="{FF2B5EF4-FFF2-40B4-BE49-F238E27FC236}">
                  <a16:creationId xmlns:a16="http://schemas.microsoft.com/office/drawing/2014/main" id="{0593FA43-4C43-12A5-E19B-07746D431C6D}"/>
                </a:ext>
              </a:extLst>
            </p:cNvPr>
            <p:cNvGrpSpPr/>
            <p:nvPr/>
          </p:nvGrpSpPr>
          <p:grpSpPr>
            <a:xfrm>
              <a:off x="2474511" y="1452685"/>
              <a:ext cx="1684458" cy="1497577"/>
              <a:chOff x="2636436" y="1500310"/>
              <a:chExt cx="1684458" cy="1497577"/>
            </a:xfrm>
          </p:grpSpPr>
          <p:pic>
            <p:nvPicPr>
              <p:cNvPr id="19" name="Graphic 18" descr="Run outline">
                <a:extLst>
                  <a:ext uri="{FF2B5EF4-FFF2-40B4-BE49-F238E27FC236}">
                    <a16:creationId xmlns:a16="http://schemas.microsoft.com/office/drawing/2014/main" id="{C3235D98-E4FA-791A-7915-2E89135CB61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106716" y="1500310"/>
                <a:ext cx="787435" cy="787435"/>
              </a:xfrm>
              <a:prstGeom prst="rect">
                <a:avLst/>
              </a:prstGeom>
            </p:spPr>
          </p:pic>
          <p:pic>
            <p:nvPicPr>
              <p:cNvPr id="23" name="Graphic 22" descr="Weight Loss outline">
                <a:extLst>
                  <a:ext uri="{FF2B5EF4-FFF2-40B4-BE49-F238E27FC236}">
                    <a16:creationId xmlns:a16="http://schemas.microsoft.com/office/drawing/2014/main" id="{375CCCB9-4930-D528-2010-CF54035777B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636436" y="2126859"/>
                <a:ext cx="787435" cy="787435"/>
              </a:xfrm>
              <a:prstGeom prst="rect">
                <a:avLst/>
              </a:prstGeom>
            </p:spPr>
          </p:pic>
          <p:pic>
            <p:nvPicPr>
              <p:cNvPr id="73" name="Graphic 72" descr="Harvest basket outline">
                <a:extLst>
                  <a:ext uri="{FF2B5EF4-FFF2-40B4-BE49-F238E27FC236}">
                    <a16:creationId xmlns:a16="http://schemas.microsoft.com/office/drawing/2014/main" id="{DD0443F5-1CFA-7F91-FD84-0B4DAF7584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32494" y="2209487"/>
                <a:ext cx="788400" cy="788400"/>
              </a:xfrm>
              <a:prstGeom prst="rect">
                <a:avLst/>
              </a:prstGeom>
            </p:spPr>
          </p:pic>
        </p:grpSp>
        <p:sp>
          <p:nvSpPr>
            <p:cNvPr id="17" name="Arc 16">
              <a:extLst>
                <a:ext uri="{FF2B5EF4-FFF2-40B4-BE49-F238E27FC236}">
                  <a16:creationId xmlns:a16="http://schemas.microsoft.com/office/drawing/2014/main" id="{6EA89D6D-AE71-23F1-B30B-8BD7B46C2A06}"/>
                </a:ext>
              </a:extLst>
            </p:cNvPr>
            <p:cNvSpPr/>
            <p:nvPr/>
          </p:nvSpPr>
          <p:spPr>
            <a:xfrm rot="1063554">
              <a:off x="3244726" y="1915147"/>
              <a:ext cx="568813" cy="1152242"/>
            </a:xfrm>
            <a:prstGeom prst="arc">
              <a:avLst>
                <a:gd name="adj1" fmla="val 16200000"/>
                <a:gd name="adj2" fmla="val 18481110"/>
              </a:avLst>
            </a:prstGeom>
            <a:ln w="19050">
              <a:solidFill>
                <a:srgbClr val="70AD4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1" name="Arc 20">
              <a:extLst>
                <a:ext uri="{FF2B5EF4-FFF2-40B4-BE49-F238E27FC236}">
                  <a16:creationId xmlns:a16="http://schemas.microsoft.com/office/drawing/2014/main" id="{8CF678D2-7DE4-8B74-E198-559414859443}"/>
                </a:ext>
              </a:extLst>
            </p:cNvPr>
            <p:cNvSpPr/>
            <p:nvPr/>
          </p:nvSpPr>
          <p:spPr>
            <a:xfrm rot="7609856">
              <a:off x="2807982" y="1860629"/>
              <a:ext cx="568813" cy="1152242"/>
            </a:xfrm>
            <a:prstGeom prst="arc">
              <a:avLst>
                <a:gd name="adj1" fmla="val 16200000"/>
                <a:gd name="adj2" fmla="val 18481110"/>
              </a:avLst>
            </a:prstGeom>
            <a:ln w="19050">
              <a:solidFill>
                <a:srgbClr val="70AD4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4" name="Arc 23">
              <a:extLst>
                <a:ext uri="{FF2B5EF4-FFF2-40B4-BE49-F238E27FC236}">
                  <a16:creationId xmlns:a16="http://schemas.microsoft.com/office/drawing/2014/main" id="{58C8E3A6-572A-F635-F6E7-AE373BD2A627}"/>
                </a:ext>
              </a:extLst>
            </p:cNvPr>
            <p:cNvSpPr/>
            <p:nvPr/>
          </p:nvSpPr>
          <p:spPr>
            <a:xfrm rot="15601922">
              <a:off x="3007245" y="1443733"/>
              <a:ext cx="568813" cy="1152242"/>
            </a:xfrm>
            <a:prstGeom prst="arc">
              <a:avLst>
                <a:gd name="adj1" fmla="val 16200000"/>
                <a:gd name="adj2" fmla="val 18481110"/>
              </a:avLst>
            </a:prstGeom>
            <a:ln w="19050">
              <a:solidFill>
                <a:srgbClr val="70AD47"/>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grpSp>
      <p:sp>
        <p:nvSpPr>
          <p:cNvPr id="42" name="TextBox 4">
            <a:extLst>
              <a:ext uri="{FF2B5EF4-FFF2-40B4-BE49-F238E27FC236}">
                <a16:creationId xmlns:a16="http://schemas.microsoft.com/office/drawing/2014/main" id="{CF83E136-CBA3-4821-3BB7-16F00331133A}"/>
              </a:ext>
            </a:extLst>
          </p:cNvPr>
          <p:cNvSpPr txBox="1"/>
          <p:nvPr/>
        </p:nvSpPr>
        <p:spPr>
          <a:xfrm>
            <a:off x="4511847" y="4268204"/>
            <a:ext cx="1254547"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It is associated </a:t>
            </a:r>
            <a:b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b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nvGrpSpPr>
          <p:cNvPr id="48" name="Group 47">
            <a:extLst>
              <a:ext uri="{FF2B5EF4-FFF2-40B4-BE49-F238E27FC236}">
                <a16:creationId xmlns:a16="http://schemas.microsoft.com/office/drawing/2014/main" id="{DC4732C4-249E-4A1C-A773-5D33187728F1}"/>
              </a:ext>
            </a:extLst>
          </p:cNvPr>
          <p:cNvGrpSpPr/>
          <p:nvPr/>
        </p:nvGrpSpPr>
        <p:grpSpPr>
          <a:xfrm>
            <a:off x="4482749" y="549275"/>
            <a:ext cx="7514243" cy="6161234"/>
            <a:chOff x="4454174" y="549275"/>
            <a:chExt cx="7514243" cy="6161234"/>
          </a:xfrm>
        </p:grpSpPr>
        <p:grpSp>
          <p:nvGrpSpPr>
            <p:cNvPr id="49" name="Group 48">
              <a:extLst>
                <a:ext uri="{FF2B5EF4-FFF2-40B4-BE49-F238E27FC236}">
                  <a16:creationId xmlns:a16="http://schemas.microsoft.com/office/drawing/2014/main" id="{7799C000-DCAD-2103-00DA-A16DF7E44E8D}"/>
                </a:ext>
              </a:extLst>
            </p:cNvPr>
            <p:cNvGrpSpPr/>
            <p:nvPr/>
          </p:nvGrpSpPr>
          <p:grpSpPr>
            <a:xfrm>
              <a:off x="4454174" y="549275"/>
              <a:ext cx="7514243" cy="6161234"/>
              <a:chOff x="4454174" y="549275"/>
              <a:chExt cx="7514243" cy="6161234"/>
            </a:xfrm>
          </p:grpSpPr>
          <p:grpSp>
            <p:nvGrpSpPr>
              <p:cNvPr id="52" name="Group 51">
                <a:extLst>
                  <a:ext uri="{FF2B5EF4-FFF2-40B4-BE49-F238E27FC236}">
                    <a16:creationId xmlns:a16="http://schemas.microsoft.com/office/drawing/2014/main" id="{321C5061-60AD-759A-B583-692B824DD9A4}"/>
                  </a:ext>
                </a:extLst>
              </p:cNvPr>
              <p:cNvGrpSpPr/>
              <p:nvPr/>
            </p:nvGrpSpPr>
            <p:grpSpPr>
              <a:xfrm>
                <a:off x="4551942" y="549275"/>
                <a:ext cx="6342830" cy="476726"/>
                <a:chOff x="10858069" y="254920"/>
                <a:chExt cx="734002" cy="476726"/>
              </a:xfrm>
            </p:grpSpPr>
            <p:sp>
              <p:nvSpPr>
                <p:cNvPr id="99" name="TextBox 98">
                  <a:extLst>
                    <a:ext uri="{FF2B5EF4-FFF2-40B4-BE49-F238E27FC236}">
                      <a16:creationId xmlns:a16="http://schemas.microsoft.com/office/drawing/2014/main" id="{0F67920A-E96D-9264-F076-8568FC050C2E}"/>
                    </a:ext>
                  </a:extLst>
                </p:cNvPr>
                <p:cNvSpPr txBox="1"/>
                <p:nvPr/>
              </p:nvSpPr>
              <p:spPr>
                <a:xfrm rot="10800000">
                  <a:off x="10858069" y="254920"/>
                  <a:ext cx="734002" cy="476726"/>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100" name="TextBox 99">
                  <a:extLst>
                    <a:ext uri="{FF2B5EF4-FFF2-40B4-BE49-F238E27FC236}">
                      <a16:creationId xmlns:a16="http://schemas.microsoft.com/office/drawing/2014/main" id="{42643C28-C560-15A1-D19A-9F49428AC8DC}"/>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ea typeface="Calibri" panose="020F0502020204030204" pitchFamily="34" charset="0"/>
                      <a:cs typeface="Calibri" panose="020F0502020204030204" pitchFamily="34" charset="0"/>
                    </a:rPr>
                    <a:t>This has a significant impact on health and wellbeing in Central Bedfordshire because:</a:t>
                  </a:r>
                </a:p>
              </p:txBody>
            </p:sp>
          </p:grpSp>
          <p:grpSp>
            <p:nvGrpSpPr>
              <p:cNvPr id="53" name="Group 52">
                <a:extLst>
                  <a:ext uri="{FF2B5EF4-FFF2-40B4-BE49-F238E27FC236}">
                    <a16:creationId xmlns:a16="http://schemas.microsoft.com/office/drawing/2014/main" id="{180C6D7D-7425-2C09-D468-D63FCAD43321}"/>
                  </a:ext>
                </a:extLst>
              </p:cNvPr>
              <p:cNvGrpSpPr/>
              <p:nvPr/>
            </p:nvGrpSpPr>
            <p:grpSpPr>
              <a:xfrm>
                <a:off x="4519701" y="1234117"/>
                <a:ext cx="7343688" cy="1221070"/>
                <a:chOff x="4529226" y="1206409"/>
                <a:chExt cx="7343688" cy="1221070"/>
              </a:xfrm>
            </p:grpSpPr>
            <p:grpSp>
              <p:nvGrpSpPr>
                <p:cNvPr id="91" name="Group 90">
                  <a:extLst>
                    <a:ext uri="{FF2B5EF4-FFF2-40B4-BE49-F238E27FC236}">
                      <a16:creationId xmlns:a16="http://schemas.microsoft.com/office/drawing/2014/main" id="{21E98CB2-136A-3283-035D-B7FCA1DE7FCC}"/>
                    </a:ext>
                  </a:extLst>
                </p:cNvPr>
                <p:cNvGrpSpPr/>
                <p:nvPr/>
              </p:nvGrpSpPr>
              <p:grpSpPr>
                <a:xfrm>
                  <a:off x="4561757" y="1206409"/>
                  <a:ext cx="7311157" cy="1221070"/>
                  <a:chOff x="4381391" y="172572"/>
                  <a:chExt cx="7447169" cy="1221070"/>
                </a:xfrm>
              </p:grpSpPr>
              <p:sp>
                <p:nvSpPr>
                  <p:cNvPr id="93" name="Rectangle: Single Corner Snipped 92">
                    <a:extLst>
                      <a:ext uri="{FF2B5EF4-FFF2-40B4-BE49-F238E27FC236}">
                        <a16:creationId xmlns:a16="http://schemas.microsoft.com/office/drawing/2014/main" id="{C3EFC29A-B93B-ABD7-D82F-BD5782DDE961}"/>
                      </a:ext>
                    </a:extLst>
                  </p:cNvPr>
                  <p:cNvSpPr/>
                  <p:nvPr/>
                </p:nvSpPr>
                <p:spPr>
                  <a:xfrm>
                    <a:off x="4390504" y="172572"/>
                    <a:ext cx="7438056" cy="939582"/>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4" name="Rectangle: Top Corners One Rounded and One Snipped 93">
                    <a:extLst>
                      <a:ext uri="{FF2B5EF4-FFF2-40B4-BE49-F238E27FC236}">
                        <a16:creationId xmlns:a16="http://schemas.microsoft.com/office/drawing/2014/main" id="{B0A8F455-0135-AE9A-D1E0-6E576341E807}"/>
                      </a:ext>
                    </a:extLst>
                  </p:cNvPr>
                  <p:cNvSpPr/>
                  <p:nvPr/>
                </p:nvSpPr>
                <p:spPr>
                  <a:xfrm>
                    <a:off x="4381391" y="184572"/>
                    <a:ext cx="1185760" cy="927582"/>
                  </a:xfrm>
                  <a:prstGeom prst="snipRoundRect">
                    <a:avLst>
                      <a:gd name="adj1" fmla="val 1362"/>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TextBox 94">
                    <a:extLst>
                      <a:ext uri="{FF2B5EF4-FFF2-40B4-BE49-F238E27FC236}">
                        <a16:creationId xmlns:a16="http://schemas.microsoft.com/office/drawing/2014/main" id="{2897D1DE-96D7-4FE2-1089-A8D82ADBC51E}"/>
                      </a:ext>
                    </a:extLst>
                  </p:cNvPr>
                  <p:cNvSpPr txBox="1"/>
                  <p:nvPr/>
                </p:nvSpPr>
                <p:spPr>
                  <a:xfrm>
                    <a:off x="5766253" y="194886"/>
                    <a:ext cx="5955184" cy="905554"/>
                  </a:xfrm>
                  <a:prstGeom prst="rect">
                    <a:avLst/>
                  </a:prstGeom>
                  <a:noFill/>
                </p:spPr>
                <p:txBody>
                  <a:bodyPr wrap="square"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By year 6,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1 in 3 children</a:t>
                    </a:r>
                    <a:r>
                      <a:rPr lang="en-GB" sz="1200" dirty="0">
                        <a:latin typeface="Calibri" panose="020F0502020204030204" pitchFamily="34" charset="0"/>
                        <a:ea typeface="Calibri" panose="020F0502020204030204" pitchFamily="34" charset="0"/>
                        <a:cs typeface="Calibri" panose="020F0502020204030204" pitchFamily="34" charset="0"/>
                      </a:rPr>
                      <a:t> are overweight or obese.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2 out of 3 adults</a:t>
                    </a:r>
                    <a:r>
                      <a:rPr lang="en-GB" sz="1200" dirty="0">
                        <a:latin typeface="Calibri" panose="020F0502020204030204" pitchFamily="34" charset="0"/>
                        <a:ea typeface="Calibri" panose="020F0502020204030204" pitchFamily="34" charset="0"/>
                        <a:cs typeface="Calibri" panose="020F0502020204030204" pitchFamily="34" charset="0"/>
                      </a:rPr>
                      <a:t> are overweight or obese, while more than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1 in 4 </a:t>
                    </a:r>
                    <a:r>
                      <a:rPr lang="en-GB" sz="1200" dirty="0">
                        <a:latin typeface="Calibri" panose="020F0502020204030204" pitchFamily="34" charset="0"/>
                        <a:ea typeface="Calibri" panose="020F0502020204030204" pitchFamily="34" charset="0"/>
                        <a:cs typeface="Calibri" panose="020F0502020204030204" pitchFamily="34" charset="0"/>
                      </a:rPr>
                      <a:t>are not meeting the 5-a-day fruit and vegetable recommendation.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Approaching half of children </a:t>
                    </a:r>
                    <a:r>
                      <a:rPr lang="en-GB" sz="1200" dirty="0">
                        <a:latin typeface="Calibri" panose="020F0502020204030204" pitchFamily="34" charset="0"/>
                        <a:ea typeface="Calibri" panose="020F0502020204030204" pitchFamily="34" charset="0"/>
                        <a:cs typeface="Calibri" panose="020F0502020204030204" pitchFamily="34" charset="0"/>
                      </a:rPr>
                      <a:t>aged 5 to 16 years and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around 1 in 6 adults </a:t>
                    </a:r>
                    <a:r>
                      <a:rPr lang="en-GB" sz="1200" dirty="0">
                        <a:latin typeface="Calibri" panose="020F0502020204030204" pitchFamily="34" charset="0"/>
                        <a:ea typeface="Calibri" panose="020F0502020204030204" pitchFamily="34" charset="0"/>
                        <a:cs typeface="Calibri" panose="020F0502020204030204" pitchFamily="34" charset="0"/>
                      </a:rPr>
                      <a:t>do no meet recommended levels of physical activity and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1 in 7 adults </a:t>
                    </a:r>
                    <a:r>
                      <a:rPr lang="en-GB" sz="1200" dirty="0">
                        <a:latin typeface="Calibri" panose="020F0502020204030204" pitchFamily="34" charset="0"/>
                        <a:ea typeface="Calibri" panose="020F0502020204030204" pitchFamily="34" charset="0"/>
                        <a:cs typeface="Calibri" panose="020F0502020204030204" pitchFamily="34" charset="0"/>
                      </a:rPr>
                      <a:t>embed physical activity into their daily routine by cycling or walking for travel. </a:t>
                    </a:r>
                  </a:p>
                </p:txBody>
              </p:sp>
              <p:grpSp>
                <p:nvGrpSpPr>
                  <p:cNvPr id="96" name="Group 95">
                    <a:extLst>
                      <a:ext uri="{FF2B5EF4-FFF2-40B4-BE49-F238E27FC236}">
                        <a16:creationId xmlns:a16="http://schemas.microsoft.com/office/drawing/2014/main" id="{A969E2C4-0596-7E0E-7B70-5C88549D8EC0}"/>
                      </a:ext>
                    </a:extLst>
                  </p:cNvPr>
                  <p:cNvGrpSpPr/>
                  <p:nvPr/>
                </p:nvGrpSpPr>
                <p:grpSpPr>
                  <a:xfrm>
                    <a:off x="4441824" y="278804"/>
                    <a:ext cx="1080000" cy="1114838"/>
                    <a:chOff x="4434754" y="1450278"/>
                    <a:chExt cx="1080000" cy="1080000"/>
                  </a:xfrm>
                  <a:solidFill>
                    <a:schemeClr val="accent5"/>
                  </a:solidFill>
                </p:grpSpPr>
                <p:pic>
                  <p:nvPicPr>
                    <p:cNvPr id="97" name="Graphic 2" descr="Group of people with solid fill">
                      <a:extLst>
                        <a:ext uri="{FF2B5EF4-FFF2-40B4-BE49-F238E27FC236}">
                          <a16:creationId xmlns:a16="http://schemas.microsoft.com/office/drawing/2014/main" id="{B9995FDA-9EFB-3132-7B2B-E9ACF847427E}"/>
                        </a:ext>
                      </a:extLst>
                    </p:cNvPr>
                    <p:cNvPicPr preferRelativeResize="0">
                      <a:picLocks/>
                    </p:cNvPicPr>
                    <p:nvPr/>
                  </p:nvPicPr>
                  <p:blipFill>
                    <a:blip>
                      <a:extLst>
                        <a:ext uri="{96DAC541-7B7A-43D3-8B79-37D633B846F1}">
                          <asvg:svgBlip xmlns:asvg="http://schemas.microsoft.com/office/drawing/2016/SVG/main" r:embed="rId6"/>
                        </a:ext>
                      </a:extLst>
                    </a:blip>
                    <a:stretch>
                      <a:fillRect/>
                    </a:stretch>
                  </p:blipFill>
                  <p:spPr>
                    <a:xfrm>
                      <a:off x="4705216" y="1715952"/>
                      <a:ext cx="550046" cy="523125"/>
                    </a:xfrm>
                    <a:prstGeom prst="rect">
                      <a:avLst/>
                    </a:prstGeom>
                  </p:spPr>
                </p:pic>
                <p:pic>
                  <p:nvPicPr>
                    <p:cNvPr id="98" name="Graphic 2" descr="Group of people with solid fill">
                      <a:extLst>
                        <a:ext uri="{FF2B5EF4-FFF2-40B4-BE49-F238E27FC236}">
                          <a16:creationId xmlns:a16="http://schemas.microsoft.com/office/drawing/2014/main" id="{75C8F636-469B-C7B8-018F-C296F8980B3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434754" y="1450278"/>
                      <a:ext cx="1080000" cy="1080000"/>
                    </a:xfrm>
                    <a:prstGeom prst="rect">
                      <a:avLst/>
                    </a:prstGeom>
                  </p:spPr>
                </p:pic>
              </p:grpSp>
            </p:grpSp>
            <p:sp>
              <p:nvSpPr>
                <p:cNvPr id="92" name="TextBox 4">
                  <a:extLst>
                    <a:ext uri="{FF2B5EF4-FFF2-40B4-BE49-F238E27FC236}">
                      <a16:creationId xmlns:a16="http://schemas.microsoft.com/office/drawing/2014/main" id="{45226A8F-2CBF-7E9E-4D19-7A79839DEC1A}"/>
                    </a:ext>
                  </a:extLst>
                </p:cNvPr>
                <p:cNvSpPr txBox="1"/>
                <p:nvPr/>
              </p:nvSpPr>
              <p:spPr>
                <a:xfrm>
                  <a:off x="4529226" y="1218911"/>
                  <a:ext cx="1254547" cy="414344"/>
                </a:xfrm>
                <a:prstGeom prst="rect">
                  <a:avLst/>
                </a:prstGeom>
                <a:noFill/>
              </p:spPr>
              <p:txBody>
                <a:bodyPr wrap="square" rtlCol="0">
                  <a:spAutoFit/>
                </a:bodyPr>
                <a:lstStyle/>
                <a:p>
                  <a:pPr algn="ctr">
                    <a:lnSpc>
                      <a:spcPct val="107000"/>
                    </a:lnSpc>
                    <a:spcAft>
                      <a:spcPts val="800"/>
                    </a:spcAft>
                    <a:buNone/>
                  </a:pP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dirty="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grpSp>
            <p:nvGrpSpPr>
              <p:cNvPr id="54" name="Group 53">
                <a:extLst>
                  <a:ext uri="{FF2B5EF4-FFF2-40B4-BE49-F238E27FC236}">
                    <a16:creationId xmlns:a16="http://schemas.microsoft.com/office/drawing/2014/main" id="{ADC76FF5-02B2-869E-E0E6-58A334B384F1}"/>
                  </a:ext>
                </a:extLst>
              </p:cNvPr>
              <p:cNvGrpSpPr/>
              <p:nvPr/>
            </p:nvGrpSpPr>
            <p:grpSpPr>
              <a:xfrm>
                <a:off x="4519701" y="2211927"/>
                <a:ext cx="7448716" cy="1428144"/>
                <a:chOff x="4519701" y="2535191"/>
                <a:chExt cx="7448716" cy="1428144"/>
              </a:xfrm>
            </p:grpSpPr>
            <p:sp>
              <p:nvSpPr>
                <p:cNvPr id="84" name="TextBox 83">
                  <a:extLst>
                    <a:ext uri="{FF2B5EF4-FFF2-40B4-BE49-F238E27FC236}">
                      <a16:creationId xmlns:a16="http://schemas.microsoft.com/office/drawing/2014/main" id="{22B2650B-C08C-D0DD-9C8F-BD69B20FD13B}"/>
                    </a:ext>
                  </a:extLst>
                </p:cNvPr>
                <p:cNvSpPr txBox="1"/>
                <p:nvPr/>
              </p:nvSpPr>
              <p:spPr>
                <a:xfrm>
                  <a:off x="5929469" y="2536383"/>
                  <a:ext cx="6038948" cy="1384995"/>
                </a:xfrm>
                <a:prstGeom prst="rect">
                  <a:avLst/>
                </a:prstGeom>
                <a:noFill/>
              </p:spPr>
              <p:txBody>
                <a:bodyPr wrap="square">
                  <a:spAutoFit/>
                </a:bodyPr>
                <a:lstStyle/>
                <a:p>
                  <a:pPr>
                    <a:spcAft>
                      <a:spcPts val="500"/>
                    </a:spcAft>
                  </a:pP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Excess weight is among the top risk factors </a:t>
                  </a:r>
                  <a:r>
                    <a:rPr lang="en-GB" sz="1200" dirty="0">
                      <a:latin typeface="Calibri" panose="020F0502020204030204" pitchFamily="34" charset="0"/>
                      <a:ea typeface="Calibri" panose="020F0502020204030204" pitchFamily="34" charset="0"/>
                      <a:cs typeface="Calibri" panose="020F0502020204030204" pitchFamily="34" charset="0"/>
                    </a:rPr>
                    <a:t>for years lost to poor health for all age groups. Risks rise as people get older and obesity is linked to heart disease, stroke, type 2 diabetes, musculoskeletal disorders and some cancers, all of which are among the top causes of years lost to poor health.  People who are physically active have a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20-35% </a:t>
                  </a:r>
                  <a:r>
                    <a:rPr lang="en-GB" sz="1200" dirty="0">
                      <a:latin typeface="Calibri" panose="020F0502020204030204" pitchFamily="34" charset="0"/>
                      <a:ea typeface="Calibri" panose="020F0502020204030204" pitchFamily="34" charset="0"/>
                      <a:cs typeface="Calibri" panose="020F0502020204030204" pitchFamily="34" charset="0"/>
                    </a:rPr>
                    <a:t>lower risk of cardiovascular disease, coronary heart disease and stroke compared to those who are sedentary. Physical activity helps prevent major causes of years lived in poor health, including diabetes, osteoporosis, colon and breast cancer, and poor mental health.</a:t>
                  </a:r>
                </a:p>
              </p:txBody>
            </p:sp>
            <p:grpSp>
              <p:nvGrpSpPr>
                <p:cNvPr id="85" name="Group 84">
                  <a:extLst>
                    <a:ext uri="{FF2B5EF4-FFF2-40B4-BE49-F238E27FC236}">
                      <a16:creationId xmlns:a16="http://schemas.microsoft.com/office/drawing/2014/main" id="{002DB997-F9E5-AD2F-51B4-3DFE2AA233A7}"/>
                    </a:ext>
                  </a:extLst>
                </p:cNvPr>
                <p:cNvGrpSpPr/>
                <p:nvPr/>
              </p:nvGrpSpPr>
              <p:grpSpPr>
                <a:xfrm>
                  <a:off x="4561178" y="2535191"/>
                  <a:ext cx="7302210" cy="1428144"/>
                  <a:chOff x="4402862" y="1570928"/>
                  <a:chExt cx="7449327" cy="1229947"/>
                </a:xfrm>
              </p:grpSpPr>
              <p:sp>
                <p:nvSpPr>
                  <p:cNvPr id="87" name="Rectangle: Single Corner Snipped 86">
                    <a:extLst>
                      <a:ext uri="{FF2B5EF4-FFF2-40B4-BE49-F238E27FC236}">
                        <a16:creationId xmlns:a16="http://schemas.microsoft.com/office/drawing/2014/main" id="{ECEA1EFB-FA7F-1738-4F93-661840E79B34}"/>
                      </a:ext>
                    </a:extLst>
                  </p:cNvPr>
                  <p:cNvSpPr/>
                  <p:nvPr/>
                </p:nvSpPr>
                <p:spPr>
                  <a:xfrm>
                    <a:off x="4405245" y="1576912"/>
                    <a:ext cx="1176047" cy="1215119"/>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8" name="Group 87">
                    <a:extLst>
                      <a:ext uri="{FF2B5EF4-FFF2-40B4-BE49-F238E27FC236}">
                        <a16:creationId xmlns:a16="http://schemas.microsoft.com/office/drawing/2014/main" id="{2CE13DBB-B552-910E-3E0F-584823C07099}"/>
                      </a:ext>
                    </a:extLst>
                  </p:cNvPr>
                  <p:cNvGrpSpPr/>
                  <p:nvPr/>
                </p:nvGrpSpPr>
                <p:grpSpPr>
                  <a:xfrm>
                    <a:off x="4402862" y="1570928"/>
                    <a:ext cx="7449327" cy="1229947"/>
                    <a:chOff x="4402862" y="1570929"/>
                    <a:chExt cx="7449327" cy="1229947"/>
                  </a:xfrm>
                </p:grpSpPr>
                <p:sp>
                  <p:nvSpPr>
                    <p:cNvPr id="89" name="Rectangle: Top Corners One Rounded and One Snipped 88">
                      <a:extLst>
                        <a:ext uri="{FF2B5EF4-FFF2-40B4-BE49-F238E27FC236}">
                          <a16:creationId xmlns:a16="http://schemas.microsoft.com/office/drawing/2014/main" id="{594179A9-1A39-A252-B22F-3232FC3B60A6}"/>
                        </a:ext>
                      </a:extLst>
                    </p:cNvPr>
                    <p:cNvSpPr/>
                    <p:nvPr/>
                  </p:nvSpPr>
                  <p:spPr>
                    <a:xfrm>
                      <a:off x="4402862" y="1570929"/>
                      <a:ext cx="7449327" cy="1221104"/>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90" name="Graphic 4" descr="Heartbeat with solid fill">
                      <a:extLst>
                        <a:ext uri="{FF2B5EF4-FFF2-40B4-BE49-F238E27FC236}">
                          <a16:creationId xmlns:a16="http://schemas.microsoft.com/office/drawing/2014/main" id="{F9646132-33D1-20B2-615E-63D07A420999}"/>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4635191" y="2149157"/>
                      <a:ext cx="730628" cy="651719"/>
                    </a:xfrm>
                    <a:prstGeom prst="rect">
                      <a:avLst/>
                    </a:prstGeom>
                  </p:spPr>
                </p:pic>
              </p:grpSp>
            </p:grpSp>
            <p:sp>
              <p:nvSpPr>
                <p:cNvPr id="86" name="TextBox 4">
                  <a:extLst>
                    <a:ext uri="{FF2B5EF4-FFF2-40B4-BE49-F238E27FC236}">
                      <a16:creationId xmlns:a16="http://schemas.microsoft.com/office/drawing/2014/main" id="{3DBB8DA4-3EE9-E686-11B4-5CDFAAAD6764}"/>
                    </a:ext>
                  </a:extLst>
                </p:cNvPr>
                <p:cNvSpPr txBox="1"/>
                <p:nvPr/>
              </p:nvSpPr>
              <p:spPr>
                <a:xfrm>
                  <a:off x="4519701" y="2584500"/>
                  <a:ext cx="1254547" cy="579005"/>
                </a:xfrm>
                <a:prstGeom prst="rect">
                  <a:avLst/>
                </a:prstGeom>
                <a:noFill/>
              </p:spPr>
              <p:txBody>
                <a:bodyPr wrap="square" rtlCol="0">
                  <a:spAutoFit/>
                </a:bodyPr>
                <a:lstStyle/>
                <a:p>
                  <a:pPr algn="ctr">
                    <a:lnSpc>
                      <a:spcPct val="107000"/>
                    </a:lnSpc>
                    <a:spcAft>
                      <a:spcPts val="800"/>
                    </a:spcAft>
                    <a:buNone/>
                  </a:pP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It is a major </a:t>
                  </a:r>
                  <a:b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b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cause of poor health</a:t>
                  </a:r>
                  <a:endParaRPr lang="en-GB" sz="1000" kern="100" dirty="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grpSp>
            <p:nvGrpSpPr>
              <p:cNvPr id="55" name="Group 54">
                <a:extLst>
                  <a:ext uri="{FF2B5EF4-FFF2-40B4-BE49-F238E27FC236}">
                    <a16:creationId xmlns:a16="http://schemas.microsoft.com/office/drawing/2014/main" id="{B8F3CAD1-D6EC-2685-970C-1E19FDECB784}"/>
                  </a:ext>
                </a:extLst>
              </p:cNvPr>
              <p:cNvGrpSpPr/>
              <p:nvPr/>
            </p:nvGrpSpPr>
            <p:grpSpPr>
              <a:xfrm>
                <a:off x="4511847" y="3668728"/>
                <a:ext cx="7351542" cy="999223"/>
                <a:chOff x="4511847" y="4250617"/>
                <a:chExt cx="7351542" cy="999223"/>
              </a:xfrm>
            </p:grpSpPr>
            <p:grpSp>
              <p:nvGrpSpPr>
                <p:cNvPr id="78" name="Group 77">
                  <a:extLst>
                    <a:ext uri="{FF2B5EF4-FFF2-40B4-BE49-F238E27FC236}">
                      <a16:creationId xmlns:a16="http://schemas.microsoft.com/office/drawing/2014/main" id="{1302BC9B-5A28-F67D-58CE-3C350591F1AF}"/>
                    </a:ext>
                  </a:extLst>
                </p:cNvPr>
                <p:cNvGrpSpPr/>
                <p:nvPr/>
              </p:nvGrpSpPr>
              <p:grpSpPr>
                <a:xfrm>
                  <a:off x="4555887" y="4250617"/>
                  <a:ext cx="7307502" cy="999223"/>
                  <a:chOff x="4565445" y="3236065"/>
                  <a:chExt cx="7261838" cy="999223"/>
                </a:xfrm>
              </p:grpSpPr>
              <p:sp>
                <p:nvSpPr>
                  <p:cNvPr id="80" name="Rectangle: Single Corner Snipped 79">
                    <a:extLst>
                      <a:ext uri="{FF2B5EF4-FFF2-40B4-BE49-F238E27FC236}">
                        <a16:creationId xmlns:a16="http://schemas.microsoft.com/office/drawing/2014/main" id="{B10772AA-C2B2-9E53-3693-51E75A119043}"/>
                      </a:ext>
                    </a:extLst>
                  </p:cNvPr>
                  <p:cNvSpPr/>
                  <p:nvPr/>
                </p:nvSpPr>
                <p:spPr>
                  <a:xfrm>
                    <a:off x="4565445" y="3245455"/>
                    <a:ext cx="1144897" cy="983999"/>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81" name="Rectangle: Single Corner Snipped 80">
                    <a:extLst>
                      <a:ext uri="{FF2B5EF4-FFF2-40B4-BE49-F238E27FC236}">
                        <a16:creationId xmlns:a16="http://schemas.microsoft.com/office/drawing/2014/main" id="{07659416-4BB7-210D-F1DF-8891C8633D8F}"/>
                      </a:ext>
                    </a:extLst>
                  </p:cNvPr>
                  <p:cNvSpPr/>
                  <p:nvPr/>
                </p:nvSpPr>
                <p:spPr>
                  <a:xfrm>
                    <a:off x="4570704" y="3236065"/>
                    <a:ext cx="7256579" cy="993389"/>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2" name="TextBox 81">
                    <a:extLst>
                      <a:ext uri="{FF2B5EF4-FFF2-40B4-BE49-F238E27FC236}">
                        <a16:creationId xmlns:a16="http://schemas.microsoft.com/office/drawing/2014/main" id="{BD121288-756B-96F9-41CD-25069CC4AFBA}"/>
                      </a:ext>
                    </a:extLst>
                  </p:cNvPr>
                  <p:cNvSpPr txBox="1"/>
                  <p:nvPr/>
                </p:nvSpPr>
                <p:spPr>
                  <a:xfrm>
                    <a:off x="5921327" y="3245455"/>
                    <a:ext cx="5905956" cy="989833"/>
                  </a:xfrm>
                  <a:prstGeom prst="rect">
                    <a:avLst/>
                  </a:prstGeom>
                  <a:noFill/>
                </p:spPr>
                <p:txBody>
                  <a:bodyPr wrap="square"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Children living in more deprived areas are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twice as likely </a:t>
                    </a:r>
                    <a:r>
                      <a:rPr lang="en-GB" sz="1200" dirty="0">
                        <a:latin typeface="Calibri" panose="020F0502020204030204" pitchFamily="34" charset="0"/>
                        <a:ea typeface="Calibri" panose="020F0502020204030204" pitchFamily="34" charset="0"/>
                        <a:cs typeface="Calibri" panose="020F0502020204030204" pitchFamily="34" charset="0"/>
                      </a:rPr>
                      <a:t>to be living with excess weight or obesity than those from less deprived areas. Although this association isn’t as strong for adults, it is still significant and holds true for both levels of physical activity and the proportion of people meeting the 5-a-day fruit and vegetable recommendations.</a:t>
                    </a:r>
                    <a:endPar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endParaRPr>
                  </a:p>
                </p:txBody>
              </p:sp>
              <p:pic>
                <p:nvPicPr>
                  <p:cNvPr id="83" name="Graphic 6" descr="Weights Uneven with solid fill">
                    <a:extLst>
                      <a:ext uri="{FF2B5EF4-FFF2-40B4-BE49-F238E27FC236}">
                        <a16:creationId xmlns:a16="http://schemas.microsoft.com/office/drawing/2014/main" id="{A610991F-6ECE-FCB8-3824-029EC29D6CBF}"/>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4826724" y="3601862"/>
                    <a:ext cx="624791" cy="630000"/>
                  </a:xfrm>
                  <a:prstGeom prst="rect">
                    <a:avLst/>
                  </a:prstGeom>
                </p:spPr>
              </p:pic>
            </p:grpSp>
            <p:sp>
              <p:nvSpPr>
                <p:cNvPr id="79" name="TextBox 4">
                  <a:extLst>
                    <a:ext uri="{FF2B5EF4-FFF2-40B4-BE49-F238E27FC236}">
                      <a16:creationId xmlns:a16="http://schemas.microsoft.com/office/drawing/2014/main" id="{AE5721D6-FEA2-DEDC-22C6-058BC8DD167D}"/>
                    </a:ext>
                  </a:extLst>
                </p:cNvPr>
                <p:cNvSpPr txBox="1"/>
                <p:nvPr/>
              </p:nvSpPr>
              <p:spPr>
                <a:xfrm>
                  <a:off x="4511847" y="4266712"/>
                  <a:ext cx="1254547"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It is associated </a:t>
                  </a:r>
                  <a:b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b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grpSp>
            <p:nvGrpSpPr>
              <p:cNvPr id="56" name="Group 55">
                <a:extLst>
                  <a:ext uri="{FF2B5EF4-FFF2-40B4-BE49-F238E27FC236}">
                    <a16:creationId xmlns:a16="http://schemas.microsoft.com/office/drawing/2014/main" id="{305DB56F-C5E1-7764-DD8E-013FE6115884}"/>
                  </a:ext>
                </a:extLst>
              </p:cNvPr>
              <p:cNvGrpSpPr/>
              <p:nvPr/>
            </p:nvGrpSpPr>
            <p:grpSpPr>
              <a:xfrm>
                <a:off x="4454174" y="4692742"/>
                <a:ext cx="7403923" cy="1102742"/>
                <a:chOff x="4454174" y="5607131"/>
                <a:chExt cx="7403923" cy="1102742"/>
              </a:xfrm>
            </p:grpSpPr>
            <p:grpSp>
              <p:nvGrpSpPr>
                <p:cNvPr id="64" name="Group 63">
                  <a:extLst>
                    <a:ext uri="{FF2B5EF4-FFF2-40B4-BE49-F238E27FC236}">
                      <a16:creationId xmlns:a16="http://schemas.microsoft.com/office/drawing/2014/main" id="{F5878800-A931-D19D-13E4-D1335608CFA0}"/>
                    </a:ext>
                  </a:extLst>
                </p:cNvPr>
                <p:cNvGrpSpPr/>
                <p:nvPr/>
              </p:nvGrpSpPr>
              <p:grpSpPr>
                <a:xfrm>
                  <a:off x="4555887" y="5623720"/>
                  <a:ext cx="7302210" cy="1086153"/>
                  <a:chOff x="4448482" y="5501302"/>
                  <a:chExt cx="7331200" cy="1128480"/>
                </a:xfrm>
              </p:grpSpPr>
              <p:sp>
                <p:nvSpPr>
                  <p:cNvPr id="66" name="Rectangle: Single Corner Snipped 65">
                    <a:extLst>
                      <a:ext uri="{FF2B5EF4-FFF2-40B4-BE49-F238E27FC236}">
                        <a16:creationId xmlns:a16="http://schemas.microsoft.com/office/drawing/2014/main" id="{03CBD153-580D-235B-45C8-B33A890993C2}"/>
                      </a:ext>
                    </a:extLst>
                  </p:cNvPr>
                  <p:cNvSpPr/>
                  <p:nvPr/>
                </p:nvSpPr>
                <p:spPr>
                  <a:xfrm>
                    <a:off x="4448482" y="5501302"/>
                    <a:ext cx="7331200" cy="1071599"/>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69" name="Group 68">
                    <a:extLst>
                      <a:ext uri="{FF2B5EF4-FFF2-40B4-BE49-F238E27FC236}">
                        <a16:creationId xmlns:a16="http://schemas.microsoft.com/office/drawing/2014/main" id="{200D6196-FA52-FE9B-4DA0-8ED8CE193590}"/>
                      </a:ext>
                    </a:extLst>
                  </p:cNvPr>
                  <p:cNvGrpSpPr/>
                  <p:nvPr/>
                </p:nvGrpSpPr>
                <p:grpSpPr>
                  <a:xfrm>
                    <a:off x="4452873" y="5501302"/>
                    <a:ext cx="7225339" cy="1128480"/>
                    <a:chOff x="4452873" y="5487445"/>
                    <a:chExt cx="7225339" cy="1128480"/>
                  </a:xfrm>
                </p:grpSpPr>
                <p:sp>
                  <p:nvSpPr>
                    <p:cNvPr id="72" name="Rectangle: Single Corner Snipped 71">
                      <a:extLst>
                        <a:ext uri="{FF2B5EF4-FFF2-40B4-BE49-F238E27FC236}">
                          <a16:creationId xmlns:a16="http://schemas.microsoft.com/office/drawing/2014/main" id="{AC377617-7BB7-702E-4D33-95A36F6B1B3C}"/>
                        </a:ext>
                      </a:extLst>
                    </p:cNvPr>
                    <p:cNvSpPr/>
                    <p:nvPr/>
                  </p:nvSpPr>
                  <p:spPr>
                    <a:xfrm>
                      <a:off x="4452873" y="5487445"/>
                      <a:ext cx="1152277" cy="1071601"/>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74" name="Group 73">
                      <a:extLst>
                        <a:ext uri="{FF2B5EF4-FFF2-40B4-BE49-F238E27FC236}">
                          <a16:creationId xmlns:a16="http://schemas.microsoft.com/office/drawing/2014/main" id="{EEE60E7C-80BF-F273-7EE8-89ADE6FBBF11}"/>
                        </a:ext>
                      </a:extLst>
                    </p:cNvPr>
                    <p:cNvGrpSpPr/>
                    <p:nvPr/>
                  </p:nvGrpSpPr>
                  <p:grpSpPr>
                    <a:xfrm>
                      <a:off x="4711403" y="5496390"/>
                      <a:ext cx="6966809" cy="1119535"/>
                      <a:chOff x="4711403" y="5496390"/>
                      <a:chExt cx="6966809" cy="1119535"/>
                    </a:xfrm>
                  </p:grpSpPr>
                  <p:pic>
                    <p:nvPicPr>
                      <p:cNvPr id="75" name="Graphic 8" descr="Downward trend graph with solid fill">
                        <a:extLst>
                          <a:ext uri="{FF2B5EF4-FFF2-40B4-BE49-F238E27FC236}">
                            <a16:creationId xmlns:a16="http://schemas.microsoft.com/office/drawing/2014/main" id="{28A73E23-4666-0491-8D6E-F73E264A0F69}"/>
                          </a:ext>
                        </a:extLst>
                      </p:cNvPr>
                      <p:cNvPicPr>
                        <a:picLocks/>
                      </p:cNvPicPr>
                      <p:nvPr/>
                    </p:nvPicPr>
                    <p:blipFill>
                      <a:blip>
                        <a:extLst>
                          <a:ext uri="{96DAC541-7B7A-43D3-8B79-37D633B846F1}">
                            <asvg:svgBlip xmlns:asvg="http://schemas.microsoft.com/office/drawing/2016/SVG/main" r:embed="rId10"/>
                          </a:ext>
                        </a:extLst>
                      </a:blip>
                      <a:stretch>
                        <a:fillRect/>
                      </a:stretch>
                    </p:blipFill>
                    <p:spPr>
                      <a:xfrm>
                        <a:off x="4711403" y="5961375"/>
                        <a:ext cx="602781" cy="654550"/>
                      </a:xfrm>
                      <a:prstGeom prst="rect">
                        <a:avLst/>
                      </a:prstGeom>
                    </p:spPr>
                  </p:pic>
                  <p:sp>
                    <p:nvSpPr>
                      <p:cNvPr id="77" name="TextBox 76">
                        <a:extLst>
                          <a:ext uri="{FF2B5EF4-FFF2-40B4-BE49-F238E27FC236}">
                            <a16:creationId xmlns:a16="http://schemas.microsoft.com/office/drawing/2014/main" id="{619D1CC0-8340-8E14-07ED-0134BD7B22A1}"/>
                          </a:ext>
                        </a:extLst>
                      </p:cNvPr>
                      <p:cNvSpPr txBox="1"/>
                      <p:nvPr/>
                    </p:nvSpPr>
                    <p:spPr>
                      <a:xfrm>
                        <a:off x="5827516" y="5496390"/>
                        <a:ext cx="5850696" cy="1055243"/>
                      </a:xfrm>
                      <a:prstGeom prst="rect">
                        <a:avLst/>
                      </a:prstGeom>
                      <a:noFill/>
                    </p:spPr>
                    <p:txBody>
                      <a:bodyPr wrap="square" rtlCol="0">
                        <a:spAutoFit/>
                      </a:bodyPr>
                      <a:lstStyle/>
                      <a:p>
                        <a:pPr>
                          <a:spcAft>
                            <a:spcPts val="500"/>
                          </a:spcAft>
                        </a:pPr>
                        <a:r>
                          <a:rPr lang="en-GB" sz="1200" dirty="0">
                            <a:latin typeface="Calibri"/>
                            <a:ea typeface="Calibri"/>
                            <a:cs typeface="Calibri"/>
                          </a:rPr>
                          <a:t>Over the last ten years,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the proportion of children and adults affected by excess weight and obesity has risen steadily</a:t>
                        </a:r>
                        <a:r>
                          <a:rPr lang="en-GB" sz="1200" dirty="0">
                            <a:latin typeface="Calibri"/>
                            <a:ea typeface="Calibri"/>
                            <a:cs typeface="Calibri"/>
                          </a:rPr>
                          <a:t>. The arrival of GLP-1 medications may moderate this increase for adults. However, financial constraints could worsen health inequalities. Action on the underlying societal causes is needed to prevent obesity in the first place and reduce the need for medications in the future. </a:t>
                        </a:r>
                        <a:endParaRPr lang="en-GB" sz="1200" dirty="0">
                          <a:solidFill>
                            <a:srgbClr val="000000"/>
                          </a:solidFill>
                          <a:latin typeface="Calibri"/>
                          <a:ea typeface="Calibri"/>
                          <a:cs typeface="Calibri"/>
                        </a:endParaRPr>
                      </a:p>
                    </p:txBody>
                  </p:sp>
                </p:grpSp>
              </p:grpSp>
            </p:grpSp>
            <p:sp>
              <p:nvSpPr>
                <p:cNvPr id="65" name="TextBox 4">
                  <a:extLst>
                    <a:ext uri="{FF2B5EF4-FFF2-40B4-BE49-F238E27FC236}">
                      <a16:creationId xmlns:a16="http://schemas.microsoft.com/office/drawing/2014/main" id="{8C2DB399-A8F5-61D5-03AB-E092DEB5BE2B}"/>
                    </a:ext>
                  </a:extLst>
                </p:cNvPr>
                <p:cNvSpPr txBox="1"/>
                <p:nvPr/>
              </p:nvSpPr>
              <p:spPr>
                <a:xfrm>
                  <a:off x="4454174" y="5607131"/>
                  <a:ext cx="1254547" cy="574068"/>
                </a:xfrm>
                <a:prstGeom prst="rect">
                  <a:avLst/>
                </a:prstGeom>
                <a:noFill/>
              </p:spPr>
              <p:txBody>
                <a:bodyPr wrap="square" rtlCol="0">
                  <a:spAutoFit/>
                </a:bodyPr>
                <a:lstStyle/>
                <a:p>
                  <a:pPr algn="ctr">
                    <a:lnSpc>
                      <a:spcPct val="107000"/>
                    </a:lnSpc>
                    <a:spcAft>
                      <a:spcPts val="800"/>
                    </a:spcAft>
                    <a:buNone/>
                  </a:pP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It will affect </a:t>
                  </a:r>
                  <a:b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b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more people in </a:t>
                  </a:r>
                  <a:b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b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the next 5 years</a:t>
                  </a:r>
                  <a:endParaRPr lang="en-GB" sz="1000" kern="100" dirty="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grpSp>
            <p:nvGrpSpPr>
              <p:cNvPr id="57" name="Group 56">
                <a:extLst>
                  <a:ext uri="{FF2B5EF4-FFF2-40B4-BE49-F238E27FC236}">
                    <a16:creationId xmlns:a16="http://schemas.microsoft.com/office/drawing/2014/main" id="{776BC861-6624-CD30-3241-AFECD3651745}"/>
                  </a:ext>
                </a:extLst>
              </p:cNvPr>
              <p:cNvGrpSpPr/>
              <p:nvPr/>
            </p:nvGrpSpPr>
            <p:grpSpPr>
              <a:xfrm>
                <a:off x="4552231" y="5783452"/>
                <a:ext cx="7339733" cy="927057"/>
                <a:chOff x="4402862" y="5492503"/>
                <a:chExt cx="7507129" cy="927057"/>
              </a:xfrm>
            </p:grpSpPr>
            <p:sp>
              <p:nvSpPr>
                <p:cNvPr id="58" name="Rectangle: Single Corner Snipped 57">
                  <a:extLst>
                    <a:ext uri="{FF2B5EF4-FFF2-40B4-BE49-F238E27FC236}">
                      <a16:creationId xmlns:a16="http://schemas.microsoft.com/office/drawing/2014/main" id="{C2323919-48D2-8AFB-09DC-A1AFDE203371}"/>
                    </a:ext>
                  </a:extLst>
                </p:cNvPr>
                <p:cNvSpPr/>
                <p:nvPr/>
              </p:nvSpPr>
              <p:spPr>
                <a:xfrm>
                  <a:off x="4414402" y="5492503"/>
                  <a:ext cx="1170570" cy="924559"/>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Single Corner Snipped 58">
                  <a:extLst>
                    <a:ext uri="{FF2B5EF4-FFF2-40B4-BE49-F238E27FC236}">
                      <a16:creationId xmlns:a16="http://schemas.microsoft.com/office/drawing/2014/main" id="{04B09FF8-B5C2-8DB5-EEA3-87F6D24D98EE}"/>
                    </a:ext>
                  </a:extLst>
                </p:cNvPr>
                <p:cNvSpPr/>
                <p:nvPr/>
              </p:nvSpPr>
              <p:spPr>
                <a:xfrm>
                  <a:off x="4402862" y="5493599"/>
                  <a:ext cx="7507129" cy="923463"/>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60" name="Group 59">
                  <a:extLst>
                    <a:ext uri="{FF2B5EF4-FFF2-40B4-BE49-F238E27FC236}">
                      <a16:creationId xmlns:a16="http://schemas.microsoft.com/office/drawing/2014/main" id="{5816B690-835F-E5E4-0C07-E445A23C65DA}"/>
                    </a:ext>
                  </a:extLst>
                </p:cNvPr>
                <p:cNvGrpSpPr/>
                <p:nvPr/>
              </p:nvGrpSpPr>
              <p:grpSpPr>
                <a:xfrm>
                  <a:off x="4735122" y="5977724"/>
                  <a:ext cx="451913" cy="441836"/>
                  <a:chOff x="277077" y="346843"/>
                  <a:chExt cx="400486" cy="391557"/>
                </a:xfrm>
              </p:grpSpPr>
              <p:pic>
                <p:nvPicPr>
                  <p:cNvPr id="62" name="Graphic 10" descr="Traffic light with solid fill">
                    <a:extLst>
                      <a:ext uri="{FF2B5EF4-FFF2-40B4-BE49-F238E27FC236}">
                        <a16:creationId xmlns:a16="http://schemas.microsoft.com/office/drawing/2014/main" id="{5935554F-FA6D-D127-074D-025593835CC0}"/>
                      </a:ext>
                    </a:extLst>
                  </p:cNvPr>
                  <p:cNvPicPr>
                    <a:picLocks/>
                  </p:cNvPicPr>
                  <p:nvPr/>
                </p:nvPicPr>
                <p:blipFill>
                  <a:blip>
                    <a:extLst>
                      <a:ext uri="{96DAC541-7B7A-43D3-8B79-37D633B846F1}">
                        <asvg:svgBlip xmlns:asvg="http://schemas.microsoft.com/office/drawing/2016/SVG/main" r:embed="rId11"/>
                      </a:ext>
                    </a:extLst>
                  </a:blip>
                  <a:stretch>
                    <a:fillRect/>
                  </a:stretch>
                </p:blipFill>
                <p:spPr>
                  <a:xfrm>
                    <a:off x="277077" y="346843"/>
                    <a:ext cx="400486" cy="391557"/>
                  </a:xfrm>
                  <a:prstGeom prst="rect">
                    <a:avLst/>
                  </a:prstGeom>
                </p:spPr>
              </p:pic>
              <p:sp>
                <p:nvSpPr>
                  <p:cNvPr id="63" name="Oval 62">
                    <a:extLst>
                      <a:ext uri="{FF2B5EF4-FFF2-40B4-BE49-F238E27FC236}">
                        <a16:creationId xmlns:a16="http://schemas.microsoft.com/office/drawing/2014/main" id="{9DC4F9EB-C355-D0E0-AB31-00CA295FF8DA}"/>
                      </a:ext>
                    </a:extLst>
                  </p:cNvPr>
                  <p:cNvSpPr/>
                  <p:nvPr/>
                </p:nvSpPr>
                <p:spPr>
                  <a:xfrm>
                    <a:off x="444564" y="424578"/>
                    <a:ext cx="65262" cy="63807"/>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61" name="TextBox 60">
                  <a:extLst>
                    <a:ext uri="{FF2B5EF4-FFF2-40B4-BE49-F238E27FC236}">
                      <a16:creationId xmlns:a16="http://schemas.microsoft.com/office/drawing/2014/main" id="{453E687B-FC91-B0C6-DC51-B502668ECA36}"/>
                    </a:ext>
                  </a:extLst>
                </p:cNvPr>
                <p:cNvSpPr txBox="1"/>
                <p:nvPr/>
              </p:nvSpPr>
              <p:spPr>
                <a:xfrm>
                  <a:off x="5803183" y="5492503"/>
                  <a:ext cx="6106808" cy="923463"/>
                </a:xfrm>
                <a:prstGeom prst="rect">
                  <a:avLst/>
                </a:prstGeom>
                <a:noFill/>
              </p:spPr>
              <p:txBody>
                <a:bodyPr wrap="square" rtlCol="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The proportion of adults that embed exercise in their daily routines by walking as a means of travel is around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14%. </a:t>
                  </a:r>
                  <a:r>
                    <a:rPr lang="en-GB" sz="1200" dirty="0">
                      <a:latin typeface="Calibri" panose="020F0502020204030204" pitchFamily="34" charset="0"/>
                      <a:ea typeface="Calibri" panose="020F0502020204030204" pitchFamily="34" charset="0"/>
                      <a:cs typeface="Calibri" panose="020F0502020204030204" pitchFamily="34" charset="0"/>
                    </a:rPr>
                    <a:t>This is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significantly lower </a:t>
                  </a:r>
                  <a:r>
                    <a:rPr lang="en-GB" sz="1200" dirty="0">
                      <a:latin typeface="Calibri" panose="020F0502020204030204" pitchFamily="34" charset="0"/>
                      <a:ea typeface="Calibri" panose="020F0502020204030204" pitchFamily="34" charset="0"/>
                      <a:cs typeface="Calibri" panose="020F0502020204030204" pitchFamily="34" charset="0"/>
                    </a:rPr>
                    <a:t>than the average for England (19%) and the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lowest</a:t>
                  </a:r>
                  <a:r>
                    <a:rPr lang="en-GB" sz="1200" dirty="0">
                      <a:latin typeface="Calibri" panose="020F0502020204030204" pitchFamily="34" charset="0"/>
                      <a:ea typeface="Calibri" panose="020F0502020204030204" pitchFamily="34" charset="0"/>
                      <a:cs typeface="Calibri" panose="020F0502020204030204" pitchFamily="34" charset="0"/>
                    </a:rPr>
                    <a:t> among other local authorities with similar levels of deprivation. This may reflect the distances many people in Central Bedfordshire have to travel to work and amenities.</a:t>
                  </a:r>
                </a:p>
              </p:txBody>
            </p:sp>
          </p:grpSp>
        </p:grpSp>
        <p:sp>
          <p:nvSpPr>
            <p:cNvPr id="50" name="TextBox 4">
              <a:extLst>
                <a:ext uri="{FF2B5EF4-FFF2-40B4-BE49-F238E27FC236}">
                  <a16:creationId xmlns:a16="http://schemas.microsoft.com/office/drawing/2014/main" id="{0754D2AA-6B54-34AC-AC3D-D5E17C8653F8}"/>
                </a:ext>
              </a:extLst>
            </p:cNvPr>
            <p:cNvSpPr txBox="1"/>
            <p:nvPr/>
          </p:nvSpPr>
          <p:spPr>
            <a:xfrm>
              <a:off x="4539336" y="5783614"/>
              <a:ext cx="1118940" cy="553998"/>
            </a:xfrm>
            <a:prstGeom prst="rect">
              <a:avLst/>
            </a:prstGeom>
            <a:noFill/>
          </p:spPr>
          <p:txBody>
            <a:bodyPr wrap="square" rtlCol="0">
              <a:spAutoFit/>
            </a:bodyPr>
            <a:lstStyle/>
            <a:p>
              <a:pPr lvl="0" algn="ctr"/>
              <a:r>
                <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t>Some elements are worse than England</a:t>
              </a:r>
            </a:p>
          </p:txBody>
        </p:sp>
      </p:grpSp>
    </p:spTree>
    <p:extLst>
      <p:ext uri="{BB962C8B-B14F-4D97-AF65-F5344CB8AC3E}">
        <p14:creationId xmlns:p14="http://schemas.microsoft.com/office/powerpoint/2010/main" val="3254982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98293-7E61-0A64-252B-A81165F121CF}"/>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D3B01268-3059-5E37-2FC6-C479AC940C7F}"/>
              </a:ext>
            </a:extLst>
          </p:cNvPr>
          <p:cNvSpPr/>
          <p:nvPr/>
        </p:nvSpPr>
        <p:spPr>
          <a:xfrm>
            <a:off x="362626" y="564336"/>
            <a:ext cx="606458" cy="790039"/>
          </a:xfrm>
          <a:prstGeom prst="snip1Rect">
            <a:avLst>
              <a:gd name="adj" fmla="val 27661"/>
            </a:avLst>
          </a:prstGeom>
          <a:solidFill>
            <a:schemeClr val="accent1"/>
          </a:solidFill>
        </p:spPr>
        <p:txBody>
          <a:bodyPr wrap="square" lIns="91440" tIns="45720" rIns="91440" bIns="45720" anchor="ctr">
            <a:sp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2</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2D99A40E-1F95-AB6B-0710-B60996E28E5A}"/>
              </a:ext>
            </a:extLst>
          </p:cNvPr>
          <p:cNvSpPr txBox="1"/>
          <p:nvPr/>
        </p:nvSpPr>
        <p:spPr>
          <a:xfrm>
            <a:off x="969084" y="637088"/>
            <a:ext cx="3358345" cy="646331"/>
          </a:xfrm>
          <a:prstGeom prst="rect">
            <a:avLst/>
          </a:prstGeom>
          <a:noFill/>
        </p:spPr>
        <p:txBody>
          <a:bodyPr wrap="square">
            <a:spAutoFit/>
          </a:bodyPr>
          <a:lstStyle/>
          <a:p>
            <a:r>
              <a:rPr lang="en-GB">
                <a:latin typeface="Arial Nova" panose="020B0504020202020204" pitchFamily="34" charset="0"/>
                <a:ea typeface="Calibri" panose="020F0502020204030204" pitchFamily="34" charset="0"/>
                <a:cs typeface="Calibri" panose="020F0502020204030204" pitchFamily="34" charset="0"/>
              </a:rPr>
              <a:t>Working towards a smoke-free environment</a:t>
            </a:r>
          </a:p>
        </p:txBody>
      </p:sp>
      <p:sp>
        <p:nvSpPr>
          <p:cNvPr id="10" name="Rectangle 9">
            <a:extLst>
              <a:ext uri="{FF2B5EF4-FFF2-40B4-BE49-F238E27FC236}">
                <a16:creationId xmlns:a16="http://schemas.microsoft.com/office/drawing/2014/main" id="{86A2BF3E-1693-AD44-975D-5DFD22037D46}"/>
              </a:ext>
            </a:extLst>
          </p:cNvPr>
          <p:cNvSpPr/>
          <p:nvPr/>
        </p:nvSpPr>
        <p:spPr>
          <a:xfrm>
            <a:off x="371474" y="549275"/>
            <a:ext cx="3950663" cy="61341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369AFD54-41B5-D15B-8F4C-1D17D12CB600}"/>
              </a:ext>
            </a:extLst>
          </p:cNvPr>
          <p:cNvCxnSpPr>
            <a:cxnSpLocks/>
          </p:cNvCxnSpPr>
          <p:nvPr/>
        </p:nvCxnSpPr>
        <p:spPr>
          <a:xfrm>
            <a:off x="357826" y="1356569"/>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74D05A91-96FA-125F-EB6C-5FA3CFDF9B2D}"/>
              </a:ext>
            </a:extLst>
          </p:cNvPr>
          <p:cNvGrpSpPr/>
          <p:nvPr/>
        </p:nvGrpSpPr>
        <p:grpSpPr>
          <a:xfrm>
            <a:off x="11157961" y="-21266"/>
            <a:ext cx="734002" cy="461665"/>
            <a:chOff x="10858069" y="269981"/>
            <a:chExt cx="734002" cy="461665"/>
          </a:xfrm>
        </p:grpSpPr>
        <p:sp>
          <p:nvSpPr>
            <p:cNvPr id="5" name="TextBox 4">
              <a:extLst>
                <a:ext uri="{FF2B5EF4-FFF2-40B4-BE49-F238E27FC236}">
                  <a16:creationId xmlns:a16="http://schemas.microsoft.com/office/drawing/2014/main" id="{38A05EF0-7D35-C249-A9F4-BA00391810B2}"/>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6" name="TextBox 5">
              <a:extLst>
                <a:ext uri="{FF2B5EF4-FFF2-40B4-BE49-F238E27FC236}">
                  <a16:creationId xmlns:a16="http://schemas.microsoft.com/office/drawing/2014/main" id="{FD756B97-390D-9A5B-6E79-A1643856E276}"/>
                </a:ext>
              </a:extLst>
            </p:cNvPr>
            <p:cNvSpPr txBox="1"/>
            <p:nvPr/>
          </p:nvSpPr>
          <p:spPr>
            <a:xfrm>
              <a:off x="10858069" y="393404"/>
              <a:ext cx="734002"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7</a:t>
              </a:r>
            </a:p>
          </p:txBody>
        </p:sp>
      </p:grpSp>
      <p:sp>
        <p:nvSpPr>
          <p:cNvPr id="11" name="TextBox 10">
            <a:extLst>
              <a:ext uri="{FF2B5EF4-FFF2-40B4-BE49-F238E27FC236}">
                <a16:creationId xmlns:a16="http://schemas.microsoft.com/office/drawing/2014/main" id="{962611FA-FC1E-D2CB-9B3E-9C44CEE944AD}"/>
              </a:ext>
            </a:extLst>
          </p:cNvPr>
          <p:cNvSpPr txBox="1"/>
          <p:nvPr/>
        </p:nvSpPr>
        <p:spPr>
          <a:xfrm>
            <a:off x="374213" y="1364852"/>
            <a:ext cx="2226112" cy="1358011"/>
          </a:xfrm>
          <a:prstGeom prst="rect">
            <a:avLst/>
          </a:prstGeom>
          <a:noFill/>
        </p:spPr>
        <p:txBody>
          <a:bodyPr wrap="square" anchor="ctr">
            <a:noAutofit/>
          </a:bodyPr>
          <a:lstStyle/>
          <a:p>
            <a:endParaRPr lang="en-GB" sz="1200" b="1"/>
          </a:p>
        </p:txBody>
      </p:sp>
      <p:cxnSp>
        <p:nvCxnSpPr>
          <p:cNvPr id="14" name="Straight Connector 13">
            <a:extLst>
              <a:ext uri="{FF2B5EF4-FFF2-40B4-BE49-F238E27FC236}">
                <a16:creationId xmlns:a16="http://schemas.microsoft.com/office/drawing/2014/main" id="{9BA1DD29-8970-C971-AB90-15D1B59F7459}"/>
              </a:ext>
            </a:extLst>
          </p:cNvPr>
          <p:cNvCxnSpPr>
            <a:cxnSpLocks/>
          </p:cNvCxnSpPr>
          <p:nvPr/>
        </p:nvCxnSpPr>
        <p:spPr>
          <a:xfrm>
            <a:off x="367412" y="2799106"/>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F2F4AFD-307F-23D1-DECC-9133E790268E}"/>
              </a:ext>
            </a:extLst>
          </p:cNvPr>
          <p:cNvSpPr txBox="1"/>
          <p:nvPr/>
        </p:nvSpPr>
        <p:spPr>
          <a:xfrm>
            <a:off x="366182" y="1353271"/>
            <a:ext cx="2562042" cy="1428359"/>
          </a:xfrm>
          <a:prstGeom prst="rect">
            <a:avLst/>
          </a:prstGeom>
          <a:noFill/>
        </p:spPr>
        <p:txBody>
          <a:bodyPr wrap="square" rtlCol="0" anchor="ctr">
            <a:noAutofit/>
          </a:bodyPr>
          <a:lstStyle/>
          <a:p>
            <a:r>
              <a:rPr lang="en-GB" sz="1400" dirty="0">
                <a:latin typeface="Calibri" panose="020F0502020204030204" pitchFamily="34" charset="0"/>
                <a:ea typeface="Calibri" panose="020F0502020204030204" pitchFamily="34" charset="0"/>
                <a:cs typeface="Calibri" panose="020F0502020204030204" pitchFamily="34" charset="0"/>
              </a:rPr>
              <a:t>Smoking remains the most significant cause of preventable ill health and the leading cause of health inequalities. </a:t>
            </a:r>
          </a:p>
        </p:txBody>
      </p:sp>
      <p:pic>
        <p:nvPicPr>
          <p:cNvPr id="8" name="Graphic 7" descr="No smoking outline">
            <a:extLst>
              <a:ext uri="{FF2B5EF4-FFF2-40B4-BE49-F238E27FC236}">
                <a16:creationId xmlns:a16="http://schemas.microsoft.com/office/drawing/2014/main" id="{5E96970D-47C7-E993-45AC-83346B1AA5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67593" y="1403311"/>
            <a:ext cx="1342662" cy="1342662"/>
          </a:xfrm>
          <a:prstGeom prst="rect">
            <a:avLst/>
          </a:prstGeom>
        </p:spPr>
      </p:pic>
      <p:sp>
        <p:nvSpPr>
          <p:cNvPr id="48" name="TextBox 4">
            <a:extLst>
              <a:ext uri="{FF2B5EF4-FFF2-40B4-BE49-F238E27FC236}">
                <a16:creationId xmlns:a16="http://schemas.microsoft.com/office/drawing/2014/main" id="{A5B3978B-77E5-AA87-F5A6-23F5706A24BD}"/>
              </a:ext>
            </a:extLst>
          </p:cNvPr>
          <p:cNvSpPr txBox="1"/>
          <p:nvPr/>
        </p:nvSpPr>
        <p:spPr>
          <a:xfrm>
            <a:off x="4471628" y="5270415"/>
            <a:ext cx="1254547" cy="579005"/>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not reducing fast enough to reach targets</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5E933151-C317-F13A-5378-55C42490820D}"/>
              </a:ext>
            </a:extLst>
          </p:cNvPr>
          <p:cNvSpPr txBox="1"/>
          <p:nvPr/>
        </p:nvSpPr>
        <p:spPr>
          <a:xfrm>
            <a:off x="371475" y="2792715"/>
            <a:ext cx="3955954" cy="3901745"/>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a:ea typeface="Calibri"/>
                <a:cs typeface="Calibri"/>
              </a:rPr>
              <a:t>What can we do?</a:t>
            </a:r>
            <a:endParaRPr lang="en-GB" sz="600" b="1" kern="100" dirty="0">
              <a:solidFill>
                <a:schemeClr val="bg1"/>
              </a:solidFill>
              <a:latin typeface="Calibri"/>
              <a:ea typeface="Calibri"/>
              <a:cs typeface="Calibri"/>
            </a:endParaRPr>
          </a:p>
          <a:p>
            <a:pPr>
              <a:spcBef>
                <a:spcPts val="600"/>
              </a:spcBef>
            </a:pPr>
            <a:r>
              <a:rPr lang="en-GB" sz="1500" kern="100" dirty="0">
                <a:solidFill>
                  <a:schemeClr val="bg1"/>
                </a:solidFill>
                <a:latin typeface="Calibri"/>
                <a:ea typeface="Calibri"/>
                <a:cs typeface="Calibri"/>
              </a:rPr>
              <a:t>The UK Tobacco and Vapes Act is creating a generational shift in the acceptability of smoking. For Central Bedfordshire to fully benefit, impactful local interventions could include:</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Reducing the availability of illicit tobacco products, for example through the work of Trading Standards teams;</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Stopping children and young people from becoming smokers by preventing illegal </a:t>
            </a:r>
            <a:b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sales and continuing to inform and educate;</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Making more outdoor spaces smoke-free, </a:t>
            </a:r>
            <a:br>
              <a:rPr lang="en-GB" sz="1500" kern="100" dirty="0">
                <a:solidFill>
                  <a:schemeClr val="bg1"/>
                </a:solidFill>
                <a:latin typeface="Calibri"/>
                <a:ea typeface="Calibri"/>
                <a:cs typeface="Calibri"/>
              </a:rPr>
            </a:br>
            <a:r>
              <a:rPr lang="en-GB" sz="1500" kern="100" dirty="0">
                <a:solidFill>
                  <a:schemeClr val="bg1"/>
                </a:solidFill>
                <a:latin typeface="Calibri"/>
                <a:ea typeface="Calibri"/>
                <a:cs typeface="Calibri"/>
              </a:rPr>
              <a:t>in line with new legislation.</a:t>
            </a:r>
          </a:p>
        </p:txBody>
      </p:sp>
      <p:grpSp>
        <p:nvGrpSpPr>
          <p:cNvPr id="137" name="Group 136">
            <a:extLst>
              <a:ext uri="{FF2B5EF4-FFF2-40B4-BE49-F238E27FC236}">
                <a16:creationId xmlns:a16="http://schemas.microsoft.com/office/drawing/2014/main" id="{87DD4EF5-B526-1385-C692-1F7A9AC415D6}"/>
              </a:ext>
            </a:extLst>
          </p:cNvPr>
          <p:cNvGrpSpPr/>
          <p:nvPr/>
        </p:nvGrpSpPr>
        <p:grpSpPr>
          <a:xfrm>
            <a:off x="4489429" y="555100"/>
            <a:ext cx="7418406" cy="6136843"/>
            <a:chOff x="4489429" y="555100"/>
            <a:chExt cx="7418406" cy="6136843"/>
          </a:xfrm>
        </p:grpSpPr>
        <p:grpSp>
          <p:nvGrpSpPr>
            <p:cNvPr id="93" name="Group 92">
              <a:extLst>
                <a:ext uri="{FF2B5EF4-FFF2-40B4-BE49-F238E27FC236}">
                  <a16:creationId xmlns:a16="http://schemas.microsoft.com/office/drawing/2014/main" id="{DBFBCBA9-5CC7-9C20-C80D-72763FFD5C18}"/>
                </a:ext>
              </a:extLst>
            </p:cNvPr>
            <p:cNvGrpSpPr/>
            <p:nvPr/>
          </p:nvGrpSpPr>
          <p:grpSpPr>
            <a:xfrm>
              <a:off x="4489429" y="555100"/>
              <a:ext cx="7418406" cy="6136843"/>
              <a:chOff x="4470379" y="555100"/>
              <a:chExt cx="7418406" cy="6136843"/>
            </a:xfrm>
          </p:grpSpPr>
          <p:grpSp>
            <p:nvGrpSpPr>
              <p:cNvPr id="94" name="Group 93">
                <a:extLst>
                  <a:ext uri="{FF2B5EF4-FFF2-40B4-BE49-F238E27FC236}">
                    <a16:creationId xmlns:a16="http://schemas.microsoft.com/office/drawing/2014/main" id="{2BFECBFD-4128-68C8-E641-CD29FDE016AB}"/>
                  </a:ext>
                </a:extLst>
              </p:cNvPr>
              <p:cNvGrpSpPr/>
              <p:nvPr/>
            </p:nvGrpSpPr>
            <p:grpSpPr>
              <a:xfrm>
                <a:off x="4561178" y="555100"/>
                <a:ext cx="6342830" cy="461665"/>
                <a:chOff x="10858069" y="269981"/>
                <a:chExt cx="734002" cy="461665"/>
              </a:xfrm>
            </p:grpSpPr>
            <p:sp>
              <p:nvSpPr>
                <p:cNvPr id="126" name="TextBox 125">
                  <a:extLst>
                    <a:ext uri="{FF2B5EF4-FFF2-40B4-BE49-F238E27FC236}">
                      <a16:creationId xmlns:a16="http://schemas.microsoft.com/office/drawing/2014/main" id="{5AA76E50-4826-16A3-D2BC-6AE1CC5035BE}"/>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127" name="TextBox 126">
                  <a:extLst>
                    <a:ext uri="{FF2B5EF4-FFF2-40B4-BE49-F238E27FC236}">
                      <a16:creationId xmlns:a16="http://schemas.microsoft.com/office/drawing/2014/main" id="{10FFD16A-610A-76CD-98CC-359FAE8F91E1}"/>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grpSp>
            <p:nvGrpSpPr>
              <p:cNvPr id="95" name="Group 94">
                <a:extLst>
                  <a:ext uri="{FF2B5EF4-FFF2-40B4-BE49-F238E27FC236}">
                    <a16:creationId xmlns:a16="http://schemas.microsoft.com/office/drawing/2014/main" id="{61D5529E-7048-57E0-887C-C7BDCD9C3C20}"/>
                  </a:ext>
                </a:extLst>
              </p:cNvPr>
              <p:cNvGrpSpPr/>
              <p:nvPr/>
            </p:nvGrpSpPr>
            <p:grpSpPr>
              <a:xfrm>
                <a:off x="4515811" y="1202797"/>
                <a:ext cx="7357102" cy="1108941"/>
                <a:chOff x="4515811" y="1202797"/>
                <a:chExt cx="7357102" cy="1108941"/>
              </a:xfrm>
            </p:grpSpPr>
            <p:sp>
              <p:nvSpPr>
                <p:cNvPr id="121" name="Rectangle: Single Corner Snipped 120">
                  <a:extLst>
                    <a:ext uri="{FF2B5EF4-FFF2-40B4-BE49-F238E27FC236}">
                      <a16:creationId xmlns:a16="http://schemas.microsoft.com/office/drawing/2014/main" id="{49A77F66-25C5-1D1F-600C-944EDE3C31FF}"/>
                    </a:ext>
                  </a:extLst>
                </p:cNvPr>
                <p:cNvSpPr/>
                <p:nvPr/>
              </p:nvSpPr>
              <p:spPr>
                <a:xfrm>
                  <a:off x="4567206" y="1257882"/>
                  <a:ext cx="7305707" cy="1053856"/>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2" name="TextBox 121">
                  <a:extLst>
                    <a:ext uri="{FF2B5EF4-FFF2-40B4-BE49-F238E27FC236}">
                      <a16:creationId xmlns:a16="http://schemas.microsoft.com/office/drawing/2014/main" id="{E188B915-A3A6-D9DE-95E2-116C51C48C89}"/>
                    </a:ext>
                  </a:extLst>
                </p:cNvPr>
                <p:cNvSpPr txBox="1"/>
                <p:nvPr/>
              </p:nvSpPr>
              <p:spPr>
                <a:xfrm>
                  <a:off x="5926663" y="1267027"/>
                  <a:ext cx="5846420" cy="1042940"/>
                </a:xfrm>
                <a:prstGeom prst="rect">
                  <a:avLst/>
                </a:prstGeom>
                <a:noFill/>
              </p:spPr>
              <p:txBody>
                <a:bodyPr wrap="square" anchor="ctr">
                  <a:noAutofit/>
                </a:bodyPr>
                <a:lstStyle/>
                <a:p>
                  <a:pPr>
                    <a:spcAft>
                      <a:spcPts val="500"/>
                    </a:spcAft>
                  </a:pPr>
                  <a:r>
                    <a:rPr lang="en-GB" sz="1200" dirty="0">
                      <a:latin typeface="Calibri" panose="020F0502020204030204" pitchFamily="34" charset="0"/>
                      <a:ea typeface="Calibri" panose="020F0502020204030204" pitchFamily="34" charset="0"/>
                      <a:cs typeface="Calibri" panose="020F0502020204030204" pitchFamily="34" charset="0"/>
                    </a:rPr>
                    <a:t>Approximately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10%</a:t>
                  </a:r>
                  <a:r>
                    <a:rPr lang="en-GB" sz="1200" dirty="0">
                      <a:latin typeface="Calibri" panose="020F0502020204030204" pitchFamily="34" charset="0"/>
                      <a:ea typeface="Calibri" panose="020F0502020204030204" pitchFamily="34" charset="0"/>
                      <a:cs typeface="Calibri" panose="020F0502020204030204" pitchFamily="34" charset="0"/>
                    </a:rPr>
                    <a:t> of Central Bedfordshire’s adult population are current smokers, which equates to </a:t>
                  </a:r>
                  <a:r>
                    <a:rPr lang="en-GB" sz="1200" dirty="0">
                      <a:latin typeface="Calibri"/>
                      <a:ea typeface="Calibri"/>
                      <a:cs typeface="Calibri"/>
                    </a:rPr>
                    <a:t>approaching </a:t>
                  </a:r>
                  <a:r>
                    <a:rPr lang="en-GB" sz="1200" b="1" dirty="0">
                      <a:solidFill>
                        <a:schemeClr val="accent1"/>
                      </a:solidFill>
                      <a:latin typeface="Calibri"/>
                      <a:ea typeface="Calibri"/>
                      <a:cs typeface="Calibri"/>
                    </a:rPr>
                    <a:t>25,000</a:t>
                  </a:r>
                  <a:r>
                    <a:rPr lang="en-GB" sz="1200" dirty="0">
                      <a:latin typeface="Calibri"/>
                      <a:ea typeface="Calibri"/>
                      <a:cs typeface="Calibri"/>
                    </a:rPr>
                    <a:t>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people</a:t>
                  </a:r>
                  <a:r>
                    <a:rPr lang="en-GB" sz="1200" dirty="0">
                      <a:latin typeface="Calibri" panose="020F0502020204030204" pitchFamily="34" charset="0"/>
                      <a:ea typeface="Calibri" panose="020F0502020204030204" pitchFamily="34" charset="0"/>
                      <a:cs typeface="Calibri" panose="020F0502020204030204" pitchFamily="34" charset="0"/>
                    </a:rPr>
                    <a:t>. </a:t>
                  </a:r>
                </a:p>
                <a:p>
                  <a:r>
                    <a:rPr lang="en-GB" sz="1200" dirty="0">
                      <a:latin typeface="Calibri" panose="020F0502020204030204" pitchFamily="34" charset="0"/>
                      <a:ea typeface="Calibri" panose="020F0502020204030204" pitchFamily="34" charset="0"/>
                      <a:cs typeface="Calibri" panose="020F0502020204030204" pitchFamily="34" charset="0"/>
                    </a:rPr>
                    <a:t>round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one in three </a:t>
                  </a:r>
                  <a:r>
                    <a:rPr lang="en-GB" sz="1200" dirty="0">
                      <a:latin typeface="Calibri" panose="020F0502020204030204" pitchFamily="34" charset="0"/>
                      <a:ea typeface="Calibri" panose="020F0502020204030204" pitchFamily="34" charset="0"/>
                      <a:cs typeface="Calibri" panose="020F0502020204030204" pitchFamily="34" charset="0"/>
                    </a:rPr>
                    <a:t>non-smokers are exposed to second hand smoke. That is equivalent to over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73,000 </a:t>
                  </a:r>
                  <a:r>
                    <a:rPr lang="en-GB" sz="1200" dirty="0">
                      <a:latin typeface="Calibri" panose="020F0502020204030204" pitchFamily="34" charset="0"/>
                      <a:ea typeface="Calibri" panose="020F0502020204030204" pitchFamily="34" charset="0"/>
                      <a:cs typeface="Calibri" panose="020F0502020204030204" pitchFamily="34" charset="0"/>
                    </a:rPr>
                    <a:t>people.</a:t>
                  </a:r>
                </a:p>
              </p:txBody>
            </p:sp>
            <p:grpSp>
              <p:nvGrpSpPr>
                <p:cNvPr id="123" name="Group 122">
                  <a:extLst>
                    <a:ext uri="{FF2B5EF4-FFF2-40B4-BE49-F238E27FC236}">
                      <a16:creationId xmlns:a16="http://schemas.microsoft.com/office/drawing/2014/main" id="{554568F0-292E-05F7-1BB5-6E1BD6C7C2D5}"/>
                    </a:ext>
                  </a:extLst>
                </p:cNvPr>
                <p:cNvGrpSpPr/>
                <p:nvPr/>
              </p:nvGrpSpPr>
              <p:grpSpPr>
                <a:xfrm>
                  <a:off x="4515811" y="1202797"/>
                  <a:ext cx="1254547" cy="1021442"/>
                  <a:chOff x="5643127" y="104684"/>
                  <a:chExt cx="1254547" cy="1021442"/>
                </a:xfrm>
              </p:grpSpPr>
              <p:pic>
                <p:nvPicPr>
                  <p:cNvPr id="124" name="Graphic 2" descr="Group of people with solid fill">
                    <a:extLst>
                      <a:ext uri="{FF2B5EF4-FFF2-40B4-BE49-F238E27FC236}">
                        <a16:creationId xmlns:a16="http://schemas.microsoft.com/office/drawing/2014/main" id="{66E42200-13A1-1352-9F8C-4CBF62B8E892}"/>
                      </a:ext>
                    </a:extLst>
                  </p:cNvPr>
                  <p:cNvPicPr preferRelativeResize="0">
                    <a:picLocks/>
                  </p:cNvPicPr>
                  <p:nvPr/>
                </p:nvPicPr>
                <p:blipFill>
                  <a:blip>
                    <a:extLst>
                      <a:ext uri="{96DAC541-7B7A-43D3-8B79-37D633B846F1}">
                        <asvg:svgBlip xmlns:asvg="http://schemas.microsoft.com/office/drawing/2016/SVG/main" r:embed="rId4"/>
                      </a:ext>
                    </a:extLst>
                  </a:blip>
                  <a:stretch>
                    <a:fillRect/>
                  </a:stretch>
                </p:blipFill>
                <p:spPr>
                  <a:xfrm>
                    <a:off x="5897595" y="496126"/>
                    <a:ext cx="727200" cy="630000"/>
                  </a:xfrm>
                  <a:prstGeom prst="rect">
                    <a:avLst/>
                  </a:prstGeom>
                </p:spPr>
              </p:pic>
              <p:sp>
                <p:nvSpPr>
                  <p:cNvPr id="125" name="TextBox 4">
                    <a:extLst>
                      <a:ext uri="{FF2B5EF4-FFF2-40B4-BE49-F238E27FC236}">
                        <a16:creationId xmlns:a16="http://schemas.microsoft.com/office/drawing/2014/main" id="{1B3D97E1-1D35-D29D-73F1-47635C47DC0B}"/>
                      </a:ext>
                    </a:extLst>
                  </p:cNvPr>
                  <p:cNvSpPr txBox="1"/>
                  <p:nvPr/>
                </p:nvSpPr>
                <p:spPr>
                  <a:xfrm>
                    <a:off x="5643127" y="104684"/>
                    <a:ext cx="1254547"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grpSp>
          <p:grpSp>
            <p:nvGrpSpPr>
              <p:cNvPr id="96" name="Group 95">
                <a:extLst>
                  <a:ext uri="{FF2B5EF4-FFF2-40B4-BE49-F238E27FC236}">
                    <a16:creationId xmlns:a16="http://schemas.microsoft.com/office/drawing/2014/main" id="{91D9980E-E931-38FD-73C9-81EB6C43CDA8}"/>
                  </a:ext>
                </a:extLst>
              </p:cNvPr>
              <p:cNvGrpSpPr/>
              <p:nvPr/>
            </p:nvGrpSpPr>
            <p:grpSpPr>
              <a:xfrm>
                <a:off x="4496980" y="2398802"/>
                <a:ext cx="7385362" cy="1442850"/>
                <a:chOff x="4506605" y="2389277"/>
                <a:chExt cx="7421872" cy="1442850"/>
              </a:xfrm>
            </p:grpSpPr>
            <p:grpSp>
              <p:nvGrpSpPr>
                <p:cNvPr id="113" name="Group 112">
                  <a:extLst>
                    <a:ext uri="{FF2B5EF4-FFF2-40B4-BE49-F238E27FC236}">
                      <a16:creationId xmlns:a16="http://schemas.microsoft.com/office/drawing/2014/main" id="{A5AEE06F-6C49-AB12-4F6D-68B62EBF6124}"/>
                    </a:ext>
                  </a:extLst>
                </p:cNvPr>
                <p:cNvGrpSpPr/>
                <p:nvPr/>
              </p:nvGrpSpPr>
              <p:grpSpPr>
                <a:xfrm>
                  <a:off x="4570703" y="2389277"/>
                  <a:ext cx="7357774" cy="1442850"/>
                  <a:chOff x="4570703" y="2331527"/>
                  <a:chExt cx="7357774" cy="1442850"/>
                </a:xfrm>
              </p:grpSpPr>
              <p:grpSp>
                <p:nvGrpSpPr>
                  <p:cNvPr id="115" name="Group 114">
                    <a:extLst>
                      <a:ext uri="{FF2B5EF4-FFF2-40B4-BE49-F238E27FC236}">
                        <a16:creationId xmlns:a16="http://schemas.microsoft.com/office/drawing/2014/main" id="{EC297764-724A-1016-6E65-FEA25407B4EE}"/>
                      </a:ext>
                    </a:extLst>
                  </p:cNvPr>
                  <p:cNvGrpSpPr/>
                  <p:nvPr/>
                </p:nvGrpSpPr>
                <p:grpSpPr>
                  <a:xfrm>
                    <a:off x="4570703" y="2331527"/>
                    <a:ext cx="7357774" cy="1442850"/>
                    <a:chOff x="4402861" y="1780957"/>
                    <a:chExt cx="7506008" cy="1287424"/>
                  </a:xfrm>
                </p:grpSpPr>
                <p:sp>
                  <p:nvSpPr>
                    <p:cNvPr id="117" name="Rectangle: Single Corner Snipped 116">
                      <a:extLst>
                        <a:ext uri="{FF2B5EF4-FFF2-40B4-BE49-F238E27FC236}">
                          <a16:creationId xmlns:a16="http://schemas.microsoft.com/office/drawing/2014/main" id="{570830E0-B3DF-5C85-DA3C-F7ED9E467977}"/>
                        </a:ext>
                      </a:extLst>
                    </p:cNvPr>
                    <p:cNvSpPr/>
                    <p:nvPr/>
                  </p:nvSpPr>
                  <p:spPr>
                    <a:xfrm>
                      <a:off x="4413512" y="1783834"/>
                      <a:ext cx="1173898" cy="1275139"/>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8" name="Group 117">
                      <a:extLst>
                        <a:ext uri="{FF2B5EF4-FFF2-40B4-BE49-F238E27FC236}">
                          <a16:creationId xmlns:a16="http://schemas.microsoft.com/office/drawing/2014/main" id="{8F16C2B9-B558-AC9B-05E7-334A09211DFA}"/>
                        </a:ext>
                      </a:extLst>
                    </p:cNvPr>
                    <p:cNvGrpSpPr/>
                    <p:nvPr/>
                  </p:nvGrpSpPr>
                  <p:grpSpPr>
                    <a:xfrm>
                      <a:off x="4402861" y="1780957"/>
                      <a:ext cx="7506008" cy="1287424"/>
                      <a:chOff x="4402861" y="1780958"/>
                      <a:chExt cx="7506008" cy="1287424"/>
                    </a:xfrm>
                  </p:grpSpPr>
                  <p:sp>
                    <p:nvSpPr>
                      <p:cNvPr id="119" name="Rectangle: Top Corners One Rounded and One Snipped 118">
                        <a:extLst>
                          <a:ext uri="{FF2B5EF4-FFF2-40B4-BE49-F238E27FC236}">
                            <a16:creationId xmlns:a16="http://schemas.microsoft.com/office/drawing/2014/main" id="{D197295B-6E4C-F3B8-2C47-8FA8789CE4E4}"/>
                          </a:ext>
                        </a:extLst>
                      </p:cNvPr>
                      <p:cNvSpPr/>
                      <p:nvPr/>
                    </p:nvSpPr>
                    <p:spPr>
                      <a:xfrm>
                        <a:off x="4402861" y="1780958"/>
                        <a:ext cx="7506008" cy="1269287"/>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20" name="Graphic 4" descr="Heartbeat with solid fill">
                        <a:extLst>
                          <a:ext uri="{FF2B5EF4-FFF2-40B4-BE49-F238E27FC236}">
                            <a16:creationId xmlns:a16="http://schemas.microsoft.com/office/drawing/2014/main" id="{C22D763B-221F-4067-BA32-2E61A15DE856}"/>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4571502" y="2228410"/>
                        <a:ext cx="856895" cy="839972"/>
                      </a:xfrm>
                      <a:prstGeom prst="rect">
                        <a:avLst/>
                      </a:prstGeom>
                    </p:spPr>
                  </p:pic>
                </p:grpSp>
              </p:grpSp>
              <p:sp>
                <p:nvSpPr>
                  <p:cNvPr id="116" name="TextBox 115">
                    <a:extLst>
                      <a:ext uri="{FF2B5EF4-FFF2-40B4-BE49-F238E27FC236}">
                        <a16:creationId xmlns:a16="http://schemas.microsoft.com/office/drawing/2014/main" id="{A507E0AD-4764-9F96-1A6C-AC0BE02A35BC}"/>
                      </a:ext>
                    </a:extLst>
                  </p:cNvPr>
                  <p:cNvSpPr txBox="1"/>
                  <p:nvPr/>
                </p:nvSpPr>
                <p:spPr>
                  <a:xfrm>
                    <a:off x="5945620" y="2342737"/>
                    <a:ext cx="5905674" cy="1376589"/>
                  </a:xfrm>
                  <a:prstGeom prst="rect">
                    <a:avLst/>
                  </a:prstGeom>
                  <a:noFill/>
                </p:spPr>
                <p:txBody>
                  <a:bodyPr wrap="square" anchor="ctr">
                    <a:noAutofit/>
                  </a:bodyPr>
                  <a:lstStyle>
                    <a:defPPr>
                      <a:defRPr lang="en-US"/>
                    </a:defPPr>
                    <a:lvl1pPr>
                      <a:defRPr sz="1200">
                        <a:latin typeface="Calibri" panose="020F0502020204030204" pitchFamily="34" charset="0"/>
                        <a:ea typeface="Calibri" panose="020F0502020204030204" pitchFamily="34" charset="0"/>
                        <a:cs typeface="Calibri" panose="020F0502020204030204" pitchFamily="34" charset="0"/>
                      </a:defRPr>
                    </a:lvl1pPr>
                  </a:lstStyle>
                  <a:p>
                    <a:r>
                      <a:rPr lang="en-GB" dirty="0"/>
                      <a:t>Smoking is related to </a:t>
                    </a:r>
                    <a:r>
                      <a:rPr lang="en-GB" b="1" dirty="0">
                        <a:solidFill>
                          <a:schemeClr val="accent1"/>
                        </a:solidFill>
                      </a:rPr>
                      <a:t>four of the top six causes </a:t>
                    </a:r>
                    <a:r>
                      <a:rPr lang="en-GB" dirty="0"/>
                      <a:t>of years lost to poor health for the adult population and is the second highest risk factor. It is a major risk factor for lung cancer and chronic obstructive pulmonary disease, which is a leading cause of poor health among older people. Smoking is also associated with cancer in other organs including the lips, mouth, throat, bladder, kidney, stomach, liver and cervix. Children and young people exposed to smoke have a greater risk of asthma, and babies are at higher risk of sudden infant death.</a:t>
                    </a:r>
                  </a:p>
                </p:txBody>
              </p:sp>
            </p:grpSp>
            <p:sp>
              <p:nvSpPr>
                <p:cNvPr id="114" name="TextBox 4">
                  <a:extLst>
                    <a:ext uri="{FF2B5EF4-FFF2-40B4-BE49-F238E27FC236}">
                      <a16:creationId xmlns:a16="http://schemas.microsoft.com/office/drawing/2014/main" id="{A67FFC79-6CD1-C10F-BEE4-9B781A30F949}"/>
                    </a:ext>
                  </a:extLst>
                </p:cNvPr>
                <p:cNvSpPr txBox="1"/>
                <p:nvPr/>
              </p:nvSpPr>
              <p:spPr>
                <a:xfrm>
                  <a:off x="4506605" y="2396443"/>
                  <a:ext cx="1254547" cy="579005"/>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cause of poor health</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97" name="Group 96">
                <a:extLst>
                  <a:ext uri="{FF2B5EF4-FFF2-40B4-BE49-F238E27FC236}">
                    <a16:creationId xmlns:a16="http://schemas.microsoft.com/office/drawing/2014/main" id="{F2E931A7-49EE-324E-0C0C-13B72D35ECF0}"/>
                  </a:ext>
                </a:extLst>
              </p:cNvPr>
              <p:cNvGrpSpPr/>
              <p:nvPr/>
            </p:nvGrpSpPr>
            <p:grpSpPr>
              <a:xfrm>
                <a:off x="4470379" y="3899544"/>
                <a:ext cx="7418406" cy="1256179"/>
                <a:chOff x="4470379" y="3870969"/>
                <a:chExt cx="7418406" cy="1256179"/>
              </a:xfrm>
            </p:grpSpPr>
            <p:grpSp>
              <p:nvGrpSpPr>
                <p:cNvPr id="107" name="Group 106">
                  <a:extLst>
                    <a:ext uri="{FF2B5EF4-FFF2-40B4-BE49-F238E27FC236}">
                      <a16:creationId xmlns:a16="http://schemas.microsoft.com/office/drawing/2014/main" id="{ACE029AB-6053-EB97-2668-805E451F6187}"/>
                    </a:ext>
                  </a:extLst>
                </p:cNvPr>
                <p:cNvGrpSpPr/>
                <p:nvPr/>
              </p:nvGrpSpPr>
              <p:grpSpPr>
                <a:xfrm>
                  <a:off x="4566608" y="3870969"/>
                  <a:ext cx="7322177" cy="1256179"/>
                  <a:chOff x="4398680" y="3630960"/>
                  <a:chExt cx="7477901" cy="1256179"/>
                </a:xfrm>
              </p:grpSpPr>
              <p:sp>
                <p:nvSpPr>
                  <p:cNvPr id="109" name="Rectangle: Single Corner Snipped 108">
                    <a:extLst>
                      <a:ext uri="{FF2B5EF4-FFF2-40B4-BE49-F238E27FC236}">
                        <a16:creationId xmlns:a16="http://schemas.microsoft.com/office/drawing/2014/main" id="{40ABD1D4-7556-CB7F-2BB9-ED969EDB9BB4}"/>
                      </a:ext>
                    </a:extLst>
                  </p:cNvPr>
                  <p:cNvSpPr/>
                  <p:nvPr/>
                </p:nvSpPr>
                <p:spPr>
                  <a:xfrm>
                    <a:off x="4406849" y="3640483"/>
                    <a:ext cx="1173898" cy="1246655"/>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10" name="Rectangle: Single Corner Snipped 109">
                    <a:extLst>
                      <a:ext uri="{FF2B5EF4-FFF2-40B4-BE49-F238E27FC236}">
                        <a16:creationId xmlns:a16="http://schemas.microsoft.com/office/drawing/2014/main" id="{D36C8D01-0581-7F24-9615-F2FC4AB87A52}"/>
                      </a:ext>
                    </a:extLst>
                  </p:cNvPr>
                  <p:cNvSpPr/>
                  <p:nvPr/>
                </p:nvSpPr>
                <p:spPr>
                  <a:xfrm>
                    <a:off x="4398680" y="3632731"/>
                    <a:ext cx="7477901" cy="1246655"/>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1" name="TextBox 110">
                    <a:extLst>
                      <a:ext uri="{FF2B5EF4-FFF2-40B4-BE49-F238E27FC236}">
                        <a16:creationId xmlns:a16="http://schemas.microsoft.com/office/drawing/2014/main" id="{283BF1CB-3D26-1D53-BE69-935496D8FD54}"/>
                      </a:ext>
                    </a:extLst>
                  </p:cNvPr>
                  <p:cNvSpPr txBox="1"/>
                  <p:nvPr/>
                </p:nvSpPr>
                <p:spPr>
                  <a:xfrm>
                    <a:off x="5799183" y="3630960"/>
                    <a:ext cx="5928062" cy="1256179"/>
                  </a:xfrm>
                  <a:prstGeom prst="rect">
                    <a:avLst/>
                  </a:prstGeom>
                  <a:noFill/>
                </p:spPr>
                <p:txBody>
                  <a:bodyPr wrap="square" anchor="ctr">
                    <a:noAutofit/>
                  </a:bodyPr>
                  <a:lstStyle/>
                  <a:p>
                    <a:pPr>
                      <a:spcAft>
                        <a:spcPts val="500"/>
                      </a:spcAft>
                    </a:pPr>
                    <a:r>
                      <a:rPr lang="en-GB" sz="1200" dirty="0">
                        <a:latin typeface="Calibri"/>
                        <a:ea typeface="Calibri"/>
                        <a:cs typeface="Calibri"/>
                      </a:rPr>
                      <a:t>The proportion of the population who smoke, and hospital admissions attributable to smoking, rise significantly in areas of higher deprivation. </a:t>
                    </a:r>
                  </a:p>
                  <a:p>
                    <a:pPr>
                      <a:spcAft>
                        <a:spcPts val="500"/>
                      </a:spcAft>
                    </a:pPr>
                    <a:r>
                      <a:rPr lang="en-GB" sz="1200" dirty="0">
                        <a:latin typeface="Calibri"/>
                        <a:ea typeface="Calibri"/>
                        <a:cs typeface="Calibri"/>
                      </a:rPr>
                      <a:t>In the most deprived areas smoking prevalence is nearly </a:t>
                    </a:r>
                    <a:r>
                      <a:rPr lang="en-GB" sz="1200" b="1" dirty="0">
                        <a:solidFill>
                          <a:schemeClr val="accent1"/>
                        </a:solidFill>
                        <a:latin typeface="Calibri"/>
                        <a:ea typeface="Calibri"/>
                        <a:cs typeface="Calibri"/>
                      </a:rPr>
                      <a:t>50% higher </a:t>
                    </a:r>
                    <a:r>
                      <a:rPr lang="en-GB" sz="1200" dirty="0">
                        <a:latin typeface="Calibri"/>
                        <a:ea typeface="Calibri"/>
                        <a:cs typeface="Calibri"/>
                      </a:rPr>
                      <a:t>than in the least deprived nationally, and there are more than double the number of smoking related hospital admissions</a:t>
                    </a:r>
                    <a:r>
                      <a:rPr lang="en-GB" sz="1200" b="1" dirty="0">
                        <a:solidFill>
                          <a:schemeClr val="accent1"/>
                        </a:solidFill>
                        <a:latin typeface="Calibri"/>
                        <a:ea typeface="Calibri"/>
                        <a:cs typeface="Calibri"/>
                      </a:rPr>
                      <a:t>.</a:t>
                    </a:r>
                    <a:endParaRPr lang="en-GB" sz="1200" dirty="0">
                      <a:solidFill>
                        <a:schemeClr val="accent1"/>
                      </a:solidFill>
                      <a:latin typeface="Calibri"/>
                      <a:ea typeface="Calibri"/>
                      <a:cs typeface="Calibri"/>
                    </a:endParaRPr>
                  </a:p>
                </p:txBody>
              </p:sp>
              <p:pic>
                <p:nvPicPr>
                  <p:cNvPr id="112" name="Graphic 6" descr="Weights Uneven with solid fill">
                    <a:extLst>
                      <a:ext uri="{FF2B5EF4-FFF2-40B4-BE49-F238E27FC236}">
                        <a16:creationId xmlns:a16="http://schemas.microsoft.com/office/drawing/2014/main" id="{F4BC06C6-1677-F839-F0FC-026F0669219E}"/>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4608091" y="4134563"/>
                    <a:ext cx="741258" cy="725821"/>
                  </a:xfrm>
                  <a:prstGeom prst="rect">
                    <a:avLst/>
                  </a:prstGeom>
                </p:spPr>
              </p:pic>
            </p:grpSp>
            <p:sp>
              <p:nvSpPr>
                <p:cNvPr id="108" name="TextBox 4">
                  <a:extLst>
                    <a:ext uri="{FF2B5EF4-FFF2-40B4-BE49-F238E27FC236}">
                      <a16:creationId xmlns:a16="http://schemas.microsoft.com/office/drawing/2014/main" id="{D2C287FF-A3CF-E73B-3F5D-F352A8ACA220}"/>
                    </a:ext>
                  </a:extLst>
                </p:cNvPr>
                <p:cNvSpPr txBox="1"/>
                <p:nvPr/>
              </p:nvSpPr>
              <p:spPr>
                <a:xfrm>
                  <a:off x="4470379" y="3896406"/>
                  <a:ext cx="1254547" cy="414344"/>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98" name="Group 97">
                <a:extLst>
                  <a:ext uri="{FF2B5EF4-FFF2-40B4-BE49-F238E27FC236}">
                    <a16:creationId xmlns:a16="http://schemas.microsoft.com/office/drawing/2014/main" id="{46AFC791-2289-C7EC-573D-077D21309BFC}"/>
                  </a:ext>
                </a:extLst>
              </p:cNvPr>
              <p:cNvGrpSpPr/>
              <p:nvPr/>
            </p:nvGrpSpPr>
            <p:grpSpPr>
              <a:xfrm>
                <a:off x="4471628" y="5244190"/>
                <a:ext cx="7410714" cy="1447753"/>
                <a:chOff x="4471628" y="5244190"/>
                <a:chExt cx="7410714" cy="1447753"/>
              </a:xfrm>
            </p:grpSpPr>
            <p:grpSp>
              <p:nvGrpSpPr>
                <p:cNvPr id="99" name="Group 98">
                  <a:extLst>
                    <a:ext uri="{FF2B5EF4-FFF2-40B4-BE49-F238E27FC236}">
                      <a16:creationId xmlns:a16="http://schemas.microsoft.com/office/drawing/2014/main" id="{AF6AAC8F-128F-543A-A491-A083EEDB8633}"/>
                    </a:ext>
                  </a:extLst>
                </p:cNvPr>
                <p:cNvGrpSpPr/>
                <p:nvPr/>
              </p:nvGrpSpPr>
              <p:grpSpPr>
                <a:xfrm>
                  <a:off x="4557925" y="5244190"/>
                  <a:ext cx="7324417" cy="1447753"/>
                  <a:chOff x="4409807" y="4984622"/>
                  <a:chExt cx="7405050" cy="1447753"/>
                </a:xfrm>
              </p:grpSpPr>
              <p:sp>
                <p:nvSpPr>
                  <p:cNvPr id="101" name="Rectangle: Single Corner Snipped 100">
                    <a:extLst>
                      <a:ext uri="{FF2B5EF4-FFF2-40B4-BE49-F238E27FC236}">
                        <a16:creationId xmlns:a16="http://schemas.microsoft.com/office/drawing/2014/main" id="{EE33E313-291F-4600-A54E-C66338502D40}"/>
                      </a:ext>
                    </a:extLst>
                  </p:cNvPr>
                  <p:cNvSpPr/>
                  <p:nvPr/>
                </p:nvSpPr>
                <p:spPr>
                  <a:xfrm>
                    <a:off x="4417071" y="4992375"/>
                    <a:ext cx="7397786" cy="1440000"/>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02" name="Group 101">
                    <a:extLst>
                      <a:ext uri="{FF2B5EF4-FFF2-40B4-BE49-F238E27FC236}">
                        <a16:creationId xmlns:a16="http://schemas.microsoft.com/office/drawing/2014/main" id="{84DA185D-EE85-2854-2396-5772A4654E69}"/>
                      </a:ext>
                    </a:extLst>
                  </p:cNvPr>
                  <p:cNvGrpSpPr/>
                  <p:nvPr/>
                </p:nvGrpSpPr>
                <p:grpSpPr>
                  <a:xfrm>
                    <a:off x="4409807" y="4984622"/>
                    <a:ext cx="7379432" cy="1447391"/>
                    <a:chOff x="4409807" y="4970765"/>
                    <a:chExt cx="7379432" cy="1447391"/>
                  </a:xfrm>
                </p:grpSpPr>
                <p:sp>
                  <p:nvSpPr>
                    <p:cNvPr id="103" name="Rectangle: Single Corner Snipped 102">
                      <a:extLst>
                        <a:ext uri="{FF2B5EF4-FFF2-40B4-BE49-F238E27FC236}">
                          <a16:creationId xmlns:a16="http://schemas.microsoft.com/office/drawing/2014/main" id="{17C993E2-876D-20CE-CD0F-4C659A9C341B}"/>
                        </a:ext>
                      </a:extLst>
                    </p:cNvPr>
                    <p:cNvSpPr/>
                    <p:nvPr/>
                  </p:nvSpPr>
                  <p:spPr>
                    <a:xfrm>
                      <a:off x="4409807" y="4970765"/>
                      <a:ext cx="1166054" cy="1447391"/>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104" name="Group 103">
                      <a:extLst>
                        <a:ext uri="{FF2B5EF4-FFF2-40B4-BE49-F238E27FC236}">
                          <a16:creationId xmlns:a16="http://schemas.microsoft.com/office/drawing/2014/main" id="{189F43A7-6484-3A59-D0E9-972F1C29B94F}"/>
                        </a:ext>
                      </a:extLst>
                    </p:cNvPr>
                    <p:cNvGrpSpPr/>
                    <p:nvPr/>
                  </p:nvGrpSpPr>
                  <p:grpSpPr>
                    <a:xfrm>
                      <a:off x="4615833" y="4982132"/>
                      <a:ext cx="7173406" cy="1418625"/>
                      <a:chOff x="4615833" y="4982132"/>
                      <a:chExt cx="7173406" cy="1418625"/>
                    </a:xfrm>
                  </p:grpSpPr>
                  <p:pic>
                    <p:nvPicPr>
                      <p:cNvPr id="105" name="Graphic 8" descr="Downward trend graph with solid fill">
                        <a:extLst>
                          <a:ext uri="{FF2B5EF4-FFF2-40B4-BE49-F238E27FC236}">
                            <a16:creationId xmlns:a16="http://schemas.microsoft.com/office/drawing/2014/main" id="{EAEA9EC1-5E87-F61B-92D9-5E6C27E0741E}"/>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615833" y="5554740"/>
                        <a:ext cx="794424" cy="785775"/>
                      </a:xfrm>
                      <a:prstGeom prst="rect">
                        <a:avLst/>
                      </a:prstGeom>
                    </p:spPr>
                  </p:pic>
                  <p:sp>
                    <p:nvSpPr>
                      <p:cNvPr id="106" name="TextBox 105">
                        <a:extLst>
                          <a:ext uri="{FF2B5EF4-FFF2-40B4-BE49-F238E27FC236}">
                            <a16:creationId xmlns:a16="http://schemas.microsoft.com/office/drawing/2014/main" id="{6F3FDD2E-D22F-D1DC-0C32-EE7F3361DA00}"/>
                          </a:ext>
                        </a:extLst>
                      </p:cNvPr>
                      <p:cNvSpPr txBox="1"/>
                      <p:nvPr/>
                    </p:nvSpPr>
                    <p:spPr>
                      <a:xfrm>
                        <a:off x="5772178" y="4982132"/>
                        <a:ext cx="6017061" cy="1418625"/>
                      </a:xfrm>
                      <a:prstGeom prst="rect">
                        <a:avLst/>
                      </a:prstGeom>
                      <a:noFill/>
                    </p:spPr>
                    <p:txBody>
                      <a:bodyPr wrap="square" rtlCol="0" anchor="ctr">
                        <a:noAutofit/>
                      </a:bodyPr>
                      <a:lstStyle/>
                      <a:p>
                        <a:pPr>
                          <a:spcAft>
                            <a:spcPts val="500"/>
                          </a:spcAft>
                        </a:pPr>
                        <a:r>
                          <a:rPr lang="en-GB" sz="1200" dirty="0">
                            <a:latin typeface="Calibri" panose="020F0502020204030204" pitchFamily="34" charset="0"/>
                            <a:ea typeface="Calibri" panose="020F0502020204030204" pitchFamily="34" charset="0"/>
                            <a:cs typeface="Calibri" panose="020F0502020204030204" pitchFamily="34" charset="0"/>
                          </a:rPr>
                          <a:t>The proportion of the local adult population that smoke dropped nearly four percentage points from 2022 to 2024, but the decline slowed to just 0.4 percentage points between 2023 and 2024. Such inconsistency suggests reaching the 5% target by 2030 is not certain.</a:t>
                        </a:r>
                      </a:p>
                      <a:p>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If the 10% figure remained static until 2030, there would be an additional 2,100 adult smokers, based on growth in the population.</a:t>
                        </a:r>
                      </a:p>
                      <a:p>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If the proportion of the non-smoking population exposed to second hand smoke remained, there would be 7,200 more people exposed in 2030.</a:t>
                        </a:r>
                      </a:p>
                    </p:txBody>
                  </p:sp>
                </p:grpSp>
              </p:grpSp>
            </p:grpSp>
            <p:sp>
              <p:nvSpPr>
                <p:cNvPr id="100" name="TextBox 4">
                  <a:extLst>
                    <a:ext uri="{FF2B5EF4-FFF2-40B4-BE49-F238E27FC236}">
                      <a16:creationId xmlns:a16="http://schemas.microsoft.com/office/drawing/2014/main" id="{9665F617-B757-E63C-B246-6A4AC26AFA67}"/>
                    </a:ext>
                  </a:extLst>
                </p:cNvPr>
                <p:cNvSpPr txBox="1"/>
                <p:nvPr/>
              </p:nvSpPr>
              <p:spPr>
                <a:xfrm>
                  <a:off x="4471628" y="5270415"/>
                  <a:ext cx="1254547" cy="579005"/>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not reducing fast enough to reach targets</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sp>
          <p:nvSpPr>
            <p:cNvPr id="134" name="Rectangle: Top Corners One Rounded and One Snipped 133">
              <a:extLst>
                <a:ext uri="{FF2B5EF4-FFF2-40B4-BE49-F238E27FC236}">
                  <a16:creationId xmlns:a16="http://schemas.microsoft.com/office/drawing/2014/main" id="{58308A9D-B4E6-DA99-A2FA-BFEFEEA2FEE1}"/>
                </a:ext>
              </a:extLst>
            </p:cNvPr>
            <p:cNvSpPr/>
            <p:nvPr/>
          </p:nvSpPr>
          <p:spPr>
            <a:xfrm>
              <a:off x="4568649" y="1248838"/>
              <a:ext cx="1152458" cy="1062900"/>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5" name="Graphic 2" descr="Group of people with solid fill">
              <a:extLst>
                <a:ext uri="{FF2B5EF4-FFF2-40B4-BE49-F238E27FC236}">
                  <a16:creationId xmlns:a16="http://schemas.microsoft.com/office/drawing/2014/main" id="{18C695F8-70EA-562B-1308-F70631051340}"/>
                </a:ext>
              </a:extLst>
            </p:cNvPr>
            <p:cNvPicPr preferRelativeResize="0">
              <a:picLocks/>
            </p:cNvPicPr>
            <p:nvPr/>
          </p:nvPicPr>
          <p:blipFill>
            <a:blip>
              <a:extLst>
                <a:ext uri="{96DAC541-7B7A-43D3-8B79-37D633B846F1}">
                  <asvg:svgBlip xmlns:asvg="http://schemas.microsoft.com/office/drawing/2016/SVG/main" r:embed="rId4"/>
                </a:ext>
              </a:extLst>
            </a:blip>
            <a:stretch>
              <a:fillRect/>
            </a:stretch>
          </p:blipFill>
          <p:spPr>
            <a:xfrm>
              <a:off x="4770279" y="1649324"/>
              <a:ext cx="727200" cy="630000"/>
            </a:xfrm>
            <a:prstGeom prst="rect">
              <a:avLst/>
            </a:prstGeom>
          </p:spPr>
        </p:pic>
        <p:sp>
          <p:nvSpPr>
            <p:cNvPr id="136" name="TextBox 4">
              <a:extLst>
                <a:ext uri="{FF2B5EF4-FFF2-40B4-BE49-F238E27FC236}">
                  <a16:creationId xmlns:a16="http://schemas.microsoft.com/office/drawing/2014/main" id="{6B2963F1-1A47-6F56-9BE9-C4979C2BA87F}"/>
                </a:ext>
              </a:extLst>
            </p:cNvPr>
            <p:cNvSpPr txBox="1"/>
            <p:nvPr/>
          </p:nvSpPr>
          <p:spPr>
            <a:xfrm>
              <a:off x="4515811" y="1257882"/>
              <a:ext cx="1254547" cy="414344"/>
            </a:xfrm>
            <a:prstGeom prst="rect">
              <a:avLst/>
            </a:prstGeom>
            <a:noFill/>
          </p:spPr>
          <p:txBody>
            <a:bodyPr wrap="square" rtlCol="0">
              <a:spAutoFit/>
            </a:bodyPr>
            <a:lstStyle/>
            <a:p>
              <a:pPr algn="ctr">
                <a:lnSpc>
                  <a:spcPct val="107000"/>
                </a:lnSpc>
                <a:spcAft>
                  <a:spcPts val="800"/>
                </a:spcAft>
                <a:buNone/>
              </a:pP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dirty="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218599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39492-25BE-9E47-1C64-0A4E0A5B28E1}"/>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ADD73E74-FE3A-DFB7-239A-96988E1C6FED}"/>
              </a:ext>
            </a:extLst>
          </p:cNvPr>
          <p:cNvSpPr/>
          <p:nvPr/>
        </p:nvSpPr>
        <p:spPr>
          <a:xfrm>
            <a:off x="362626" y="564336"/>
            <a:ext cx="606458" cy="790039"/>
          </a:xfrm>
          <a:prstGeom prst="snip1Rect">
            <a:avLst>
              <a:gd name="adj" fmla="val 27661"/>
            </a:avLst>
          </a:prstGeom>
          <a:solidFill>
            <a:schemeClr val="accent1"/>
          </a:solidFill>
        </p:spPr>
        <p:txBody>
          <a:bodyPr wrap="square" lIns="91440" tIns="45720" rIns="91440" bIns="45720" anchor="ctr">
            <a:sp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3</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B9BBF1D8-5A36-384A-A4CD-75CC4B3F1623}"/>
              </a:ext>
            </a:extLst>
          </p:cNvPr>
          <p:cNvSpPr txBox="1"/>
          <p:nvPr/>
        </p:nvSpPr>
        <p:spPr>
          <a:xfrm>
            <a:off x="984310" y="751735"/>
            <a:ext cx="3358345" cy="341632"/>
          </a:xfrm>
          <a:prstGeom prst="rect">
            <a:avLst/>
          </a:prstGeom>
          <a:noFill/>
        </p:spPr>
        <p:txBody>
          <a:bodyPr wrap="square">
            <a:spAutoFit/>
          </a:bodyPr>
          <a:lstStyle/>
          <a:p>
            <a:pPr defTabSz="488950">
              <a:lnSpc>
                <a:spcPct val="90000"/>
              </a:lnSpc>
              <a:spcBef>
                <a:spcPct val="0"/>
              </a:spcBef>
              <a:spcAft>
                <a:spcPct val="35000"/>
              </a:spcAft>
            </a:pPr>
            <a:r>
              <a:rPr lang="en-GB">
                <a:latin typeface="Arial Nova" panose="020B0504020202020204" pitchFamily="34" charset="0"/>
                <a:ea typeface="Calibri" panose="020F0502020204030204" pitchFamily="34" charset="0"/>
                <a:cs typeface="Calibri" panose="020F0502020204030204" pitchFamily="34" charset="0"/>
              </a:rPr>
              <a:t>Promoting good mental health</a:t>
            </a:r>
          </a:p>
        </p:txBody>
      </p:sp>
      <p:sp>
        <p:nvSpPr>
          <p:cNvPr id="10" name="Rectangle 9">
            <a:extLst>
              <a:ext uri="{FF2B5EF4-FFF2-40B4-BE49-F238E27FC236}">
                <a16:creationId xmlns:a16="http://schemas.microsoft.com/office/drawing/2014/main" id="{08B6F00E-E20F-B64B-15B9-7F7E778ED953}"/>
              </a:ext>
            </a:extLst>
          </p:cNvPr>
          <p:cNvSpPr/>
          <p:nvPr/>
        </p:nvSpPr>
        <p:spPr>
          <a:xfrm>
            <a:off x="371474" y="549275"/>
            <a:ext cx="3950663" cy="6142412"/>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7" name="Group 46">
            <a:extLst>
              <a:ext uri="{FF2B5EF4-FFF2-40B4-BE49-F238E27FC236}">
                <a16:creationId xmlns:a16="http://schemas.microsoft.com/office/drawing/2014/main" id="{664EAE2F-099D-E00B-49F5-5F5379E33680}"/>
              </a:ext>
            </a:extLst>
          </p:cNvPr>
          <p:cNvGrpSpPr/>
          <p:nvPr/>
        </p:nvGrpSpPr>
        <p:grpSpPr>
          <a:xfrm>
            <a:off x="4578351" y="5317585"/>
            <a:ext cx="7300060" cy="1386799"/>
            <a:chOff x="4396319" y="4901776"/>
            <a:chExt cx="7390184" cy="1523600"/>
          </a:xfrm>
        </p:grpSpPr>
        <p:sp>
          <p:nvSpPr>
            <p:cNvPr id="22" name="Rectangle: Single Corner Snipped 21">
              <a:extLst>
                <a:ext uri="{FF2B5EF4-FFF2-40B4-BE49-F238E27FC236}">
                  <a16:creationId xmlns:a16="http://schemas.microsoft.com/office/drawing/2014/main" id="{B11BC861-AA86-DB7F-E728-114E935F8053}"/>
                </a:ext>
              </a:extLst>
            </p:cNvPr>
            <p:cNvSpPr/>
            <p:nvPr/>
          </p:nvSpPr>
          <p:spPr>
            <a:xfrm>
              <a:off x="4405949" y="4905057"/>
              <a:ext cx="7380554" cy="1517538"/>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46" name="Group 45">
              <a:extLst>
                <a:ext uri="{FF2B5EF4-FFF2-40B4-BE49-F238E27FC236}">
                  <a16:creationId xmlns:a16="http://schemas.microsoft.com/office/drawing/2014/main" id="{ADCA369F-1272-AF46-D748-9031CA82C3CE}"/>
                </a:ext>
              </a:extLst>
            </p:cNvPr>
            <p:cNvGrpSpPr/>
            <p:nvPr/>
          </p:nvGrpSpPr>
          <p:grpSpPr>
            <a:xfrm>
              <a:off x="4396319" y="4901776"/>
              <a:ext cx="7349526" cy="1523600"/>
              <a:chOff x="4396319" y="4887919"/>
              <a:chExt cx="7349526" cy="1523600"/>
            </a:xfrm>
          </p:grpSpPr>
          <p:sp>
            <p:nvSpPr>
              <p:cNvPr id="37" name="Rectangle: Single Corner Snipped 36">
                <a:extLst>
                  <a:ext uri="{FF2B5EF4-FFF2-40B4-BE49-F238E27FC236}">
                    <a16:creationId xmlns:a16="http://schemas.microsoft.com/office/drawing/2014/main" id="{C9A132CA-F492-4DD4-0A9B-206C431D0A43}"/>
                  </a:ext>
                </a:extLst>
              </p:cNvPr>
              <p:cNvSpPr/>
              <p:nvPr/>
            </p:nvSpPr>
            <p:spPr>
              <a:xfrm>
                <a:off x="4396319" y="4891200"/>
                <a:ext cx="1163318" cy="1520319"/>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45" name="Group 44">
                <a:extLst>
                  <a:ext uri="{FF2B5EF4-FFF2-40B4-BE49-F238E27FC236}">
                    <a16:creationId xmlns:a16="http://schemas.microsoft.com/office/drawing/2014/main" id="{F82AF5B3-2DCE-CEF3-A61C-C0B344A17768}"/>
                  </a:ext>
                </a:extLst>
              </p:cNvPr>
              <p:cNvGrpSpPr/>
              <p:nvPr/>
            </p:nvGrpSpPr>
            <p:grpSpPr>
              <a:xfrm>
                <a:off x="4573254" y="4887919"/>
                <a:ext cx="7172591" cy="1509650"/>
                <a:chOff x="4573254" y="4887919"/>
                <a:chExt cx="7172591" cy="1509650"/>
              </a:xfrm>
            </p:grpSpPr>
            <p:pic>
              <p:nvPicPr>
                <p:cNvPr id="27" name="Graphic 8" descr="Downward trend graph with solid fill">
                  <a:extLst>
                    <a:ext uri="{FF2B5EF4-FFF2-40B4-BE49-F238E27FC236}">
                      <a16:creationId xmlns:a16="http://schemas.microsoft.com/office/drawing/2014/main" id="{BE4C0207-FD18-B349-033F-811F20D371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73254" y="5513594"/>
                  <a:ext cx="800721" cy="841031"/>
                </a:xfrm>
                <a:prstGeom prst="rect">
                  <a:avLst/>
                </a:prstGeom>
              </p:spPr>
            </p:pic>
            <p:sp>
              <p:nvSpPr>
                <p:cNvPr id="40" name="TextBox 39">
                  <a:extLst>
                    <a:ext uri="{FF2B5EF4-FFF2-40B4-BE49-F238E27FC236}">
                      <a16:creationId xmlns:a16="http://schemas.microsoft.com/office/drawing/2014/main" id="{F443D4B0-CB57-BFC5-4BA8-F83A818CE843}"/>
                    </a:ext>
                  </a:extLst>
                </p:cNvPr>
                <p:cNvSpPr txBox="1"/>
                <p:nvPr/>
              </p:nvSpPr>
              <p:spPr>
                <a:xfrm>
                  <a:off x="5774442" y="4887919"/>
                  <a:ext cx="5971403" cy="1509650"/>
                </a:xfrm>
                <a:prstGeom prst="rect">
                  <a:avLst/>
                </a:prstGeom>
                <a:noFill/>
              </p:spPr>
              <p:txBody>
                <a:bodyPr wrap="square" lIns="91440" tIns="45720" rIns="91440" bIns="45720" rtlCol="0" anchor="ctr">
                  <a:noAutofit/>
                </a:bodyPr>
                <a:lstStyle/>
                <a:p>
                  <a:pPr>
                    <a:spcAft>
                      <a:spcPts val="500"/>
                    </a:spcAft>
                  </a:pPr>
                  <a:r>
                    <a:rPr lang="en-GB" sz="1200" dirty="0">
                      <a:latin typeface="Calibri"/>
                      <a:ea typeface="Calibri"/>
                      <a:cs typeface="Calibri"/>
                    </a:rPr>
                    <a:t>There is no trend information available for the common mental health indicators at a local level, but the numbers have been increasing for England overall and are expected to continue to rise. Locally, the number of children requiring SEND provision for social emotional and mental health needs is increasing significantly.</a:t>
                  </a:r>
                </a:p>
                <a:p>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If the current rate of growth continues, there would be around 3,800 pupils in Central Bedfordshire’s schools needing support by the 2029/30 academic year.</a:t>
                  </a:r>
                </a:p>
              </p:txBody>
            </p:sp>
          </p:grpSp>
        </p:grpSp>
      </p:grpSp>
      <p:grpSp>
        <p:nvGrpSpPr>
          <p:cNvPr id="18" name="Group 17">
            <a:extLst>
              <a:ext uri="{FF2B5EF4-FFF2-40B4-BE49-F238E27FC236}">
                <a16:creationId xmlns:a16="http://schemas.microsoft.com/office/drawing/2014/main" id="{8C34910D-775C-1767-7094-6287AD676973}"/>
              </a:ext>
            </a:extLst>
          </p:cNvPr>
          <p:cNvGrpSpPr/>
          <p:nvPr/>
        </p:nvGrpSpPr>
        <p:grpSpPr>
          <a:xfrm>
            <a:off x="4588670" y="1151423"/>
            <a:ext cx="7303295" cy="1446521"/>
            <a:chOff x="4390014" y="278805"/>
            <a:chExt cx="7448999" cy="1463728"/>
          </a:xfrm>
        </p:grpSpPr>
        <p:sp>
          <p:nvSpPr>
            <p:cNvPr id="13" name="Rectangle: Single Corner Snipped 12">
              <a:extLst>
                <a:ext uri="{FF2B5EF4-FFF2-40B4-BE49-F238E27FC236}">
                  <a16:creationId xmlns:a16="http://schemas.microsoft.com/office/drawing/2014/main" id="{EA1A487E-CB70-79F0-9740-C15E5D2506A2}"/>
                </a:ext>
              </a:extLst>
            </p:cNvPr>
            <p:cNvSpPr/>
            <p:nvPr/>
          </p:nvSpPr>
          <p:spPr>
            <a:xfrm>
              <a:off x="4390505" y="294653"/>
              <a:ext cx="7448508" cy="1443088"/>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1" name="Rectangle: Top Corners One Rounded and One Snipped 50">
              <a:extLst>
                <a:ext uri="{FF2B5EF4-FFF2-40B4-BE49-F238E27FC236}">
                  <a16:creationId xmlns:a16="http://schemas.microsoft.com/office/drawing/2014/main" id="{B158F12A-EA6B-36D6-3027-D87B092F4A1A}"/>
                </a:ext>
              </a:extLst>
            </p:cNvPr>
            <p:cNvSpPr/>
            <p:nvPr/>
          </p:nvSpPr>
          <p:spPr>
            <a:xfrm>
              <a:off x="4390014" y="294378"/>
              <a:ext cx="1175301" cy="1448155"/>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F48AEAC1-C2F0-F4FA-E1B7-F8AF3E74804D}"/>
                </a:ext>
              </a:extLst>
            </p:cNvPr>
            <p:cNvSpPr txBox="1"/>
            <p:nvPr/>
          </p:nvSpPr>
          <p:spPr>
            <a:xfrm>
              <a:off x="5763752" y="334583"/>
              <a:ext cx="5955184" cy="1360554"/>
            </a:xfrm>
            <a:prstGeom prst="rect">
              <a:avLst/>
            </a:prstGeom>
            <a:noFill/>
          </p:spPr>
          <p:txBody>
            <a:bodyPr wrap="square" lIns="91440" tIns="45720" rIns="91440" bIns="45720" anchor="ctr">
              <a:noAutofit/>
            </a:bodyPr>
            <a:lstStyle/>
            <a:p>
              <a:r>
                <a:rPr lang="en-GB" sz="1200" b="1" dirty="0">
                  <a:solidFill>
                    <a:schemeClr val="accent1"/>
                  </a:solidFill>
                  <a:latin typeface="Calibri"/>
                  <a:ea typeface="Calibri"/>
                  <a:cs typeface="Calibri"/>
                </a:rPr>
                <a:t>1 in 4 adults</a:t>
              </a:r>
              <a:r>
                <a:rPr lang="en-GB" sz="1200" dirty="0">
                  <a:latin typeface="Calibri"/>
                  <a:ea typeface="Calibri"/>
                  <a:cs typeface="Calibri"/>
                </a:rPr>
                <a:t> in the UK experience a mental health problem in any given year. More than </a:t>
              </a:r>
              <a:r>
                <a:rPr lang="en-GB" sz="1200" b="1" dirty="0">
                  <a:solidFill>
                    <a:schemeClr val="accent1"/>
                  </a:solidFill>
                  <a:latin typeface="Calibri"/>
                  <a:ea typeface="Calibri"/>
                  <a:cs typeface="Calibri"/>
                </a:rPr>
                <a:t>29,000</a:t>
              </a:r>
              <a:r>
                <a:rPr lang="en-GB" sz="1200" dirty="0">
                  <a:latin typeface="Calibri"/>
                  <a:ea typeface="Calibri"/>
                  <a:cs typeface="Calibri"/>
                </a:rPr>
                <a:t> adults registered with a Central Bedfordshire GP had an unresolved record of depression, while </a:t>
              </a:r>
              <a:r>
                <a:rPr lang="en-GB" sz="1200" b="1" dirty="0">
                  <a:solidFill>
                    <a:schemeClr val="accent1"/>
                  </a:solidFill>
                  <a:latin typeface="Calibri"/>
                  <a:ea typeface="Calibri"/>
                  <a:cs typeface="Calibri"/>
                </a:rPr>
                <a:t>1 in 4  local people</a:t>
              </a:r>
              <a:r>
                <a:rPr lang="en-GB" sz="1200" dirty="0">
                  <a:latin typeface="Calibri"/>
                  <a:ea typeface="Calibri"/>
                  <a:cs typeface="Calibri"/>
                </a:rPr>
                <a:t> recorded a high anxiety score. There are around </a:t>
              </a:r>
              <a:r>
                <a:rPr lang="en-GB" sz="1200" b="1" dirty="0">
                  <a:solidFill>
                    <a:schemeClr val="accent1"/>
                  </a:solidFill>
                  <a:latin typeface="Calibri"/>
                  <a:ea typeface="Calibri"/>
                  <a:cs typeface="Calibri"/>
                </a:rPr>
                <a:t>330</a:t>
              </a:r>
              <a:r>
                <a:rPr lang="en-GB" sz="1200" dirty="0">
                  <a:latin typeface="Calibri"/>
                  <a:ea typeface="Calibri"/>
                  <a:cs typeface="Calibri"/>
                </a:rPr>
                <a:t> emergency admissions for intentional self-harm each year.</a:t>
              </a:r>
              <a:r>
                <a:rPr lang="en-GB" sz="1200" dirty="0">
                  <a:solidFill>
                    <a:srgbClr val="000000"/>
                  </a:solidFill>
                  <a:latin typeface="Calibri"/>
                  <a:ea typeface="Calibri"/>
                  <a:cs typeface="Calibri"/>
                </a:rPr>
                <a:t> </a:t>
              </a:r>
              <a:r>
                <a:rPr lang="en-GB" sz="1200" b="1" dirty="0">
                  <a:solidFill>
                    <a:schemeClr val="accent1"/>
                  </a:solidFill>
                  <a:latin typeface="Calibri"/>
                  <a:ea typeface="Calibri"/>
                  <a:cs typeface="Calibri"/>
                </a:rPr>
                <a:t>5% of all pupils </a:t>
              </a:r>
              <a:r>
                <a:rPr lang="en-GB" sz="1200" dirty="0">
                  <a:latin typeface="Calibri"/>
                  <a:ea typeface="Calibri"/>
                  <a:cs typeface="Calibri"/>
                </a:rPr>
                <a:t>and </a:t>
              </a:r>
              <a:r>
                <a:rPr lang="en-GB" sz="1200" b="1" dirty="0">
                  <a:solidFill>
                    <a:schemeClr val="accent1"/>
                  </a:solidFill>
                  <a:latin typeface="Calibri"/>
                  <a:ea typeface="Calibri"/>
                  <a:cs typeface="Calibri"/>
                </a:rPr>
                <a:t>over a quarter of children </a:t>
              </a:r>
              <a:r>
                <a:rPr lang="en-GB" sz="1200" dirty="0">
                  <a:latin typeface="Calibri"/>
                  <a:ea typeface="Calibri"/>
                  <a:cs typeface="Calibri"/>
                </a:rPr>
                <a:t>identified with SEND required social, emotional and mental health support. </a:t>
              </a:r>
              <a:r>
                <a:rPr lang="en-GB" sz="1200" b="1" dirty="0">
                  <a:solidFill>
                    <a:schemeClr val="accent1"/>
                  </a:solidFill>
                  <a:latin typeface="Calibri"/>
                  <a:ea typeface="Calibri"/>
                  <a:cs typeface="Calibri"/>
                </a:rPr>
                <a:t>More than 2 in every 3</a:t>
              </a:r>
              <a:r>
                <a:rPr lang="en-GB" sz="1200" dirty="0">
                  <a:latin typeface="Calibri"/>
                  <a:ea typeface="Calibri"/>
                  <a:cs typeface="Calibri"/>
                </a:rPr>
                <a:t> social care users aged 65 years and over do not have as much social contact as they would like.</a:t>
              </a:r>
              <a:endParaRPr lang="en-US" dirty="0">
                <a:latin typeface="Calibri"/>
                <a:ea typeface="Calibri"/>
                <a:cs typeface="Calibri"/>
              </a:endParaRPr>
            </a:p>
          </p:txBody>
        </p:sp>
        <p:pic>
          <p:nvPicPr>
            <p:cNvPr id="67" name="Graphic 2" descr="Group of people with solid fill">
              <a:extLst>
                <a:ext uri="{FF2B5EF4-FFF2-40B4-BE49-F238E27FC236}">
                  <a16:creationId xmlns:a16="http://schemas.microsoft.com/office/drawing/2014/main" id="{2796CBE3-FCFC-B009-EE54-BA5A9489AA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41824" y="278805"/>
              <a:ext cx="1080000" cy="1114838"/>
            </a:xfrm>
            <a:prstGeom prst="rect">
              <a:avLst/>
            </a:prstGeom>
          </p:spPr>
        </p:pic>
      </p:grpSp>
      <p:cxnSp>
        <p:nvCxnSpPr>
          <p:cNvPr id="33" name="Straight Connector 32">
            <a:extLst>
              <a:ext uri="{FF2B5EF4-FFF2-40B4-BE49-F238E27FC236}">
                <a16:creationId xmlns:a16="http://schemas.microsoft.com/office/drawing/2014/main" id="{2A884B71-4337-E75E-7062-F2C9291F8F16}"/>
              </a:ext>
            </a:extLst>
          </p:cNvPr>
          <p:cNvCxnSpPr>
            <a:cxnSpLocks/>
          </p:cNvCxnSpPr>
          <p:nvPr/>
        </p:nvCxnSpPr>
        <p:spPr>
          <a:xfrm>
            <a:off x="357826" y="1356569"/>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E85EC28-CDD9-50C9-2D7E-9C8410CC1AA2}"/>
              </a:ext>
            </a:extLst>
          </p:cNvPr>
          <p:cNvSpPr txBox="1"/>
          <p:nvPr/>
        </p:nvSpPr>
        <p:spPr>
          <a:xfrm>
            <a:off x="371475" y="3021615"/>
            <a:ext cx="3955954" cy="3683985"/>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a:ea typeface="Calibri"/>
                <a:cs typeface="Calibri"/>
              </a:rPr>
              <a:t>What can we do?</a:t>
            </a:r>
          </a:p>
          <a:p>
            <a:pPr>
              <a:spcBef>
                <a:spcPts val="600"/>
              </a:spcBef>
            </a:pPr>
            <a:r>
              <a:rPr lang="en-GB" sz="1500" kern="100" dirty="0">
                <a:solidFill>
                  <a:schemeClr val="bg1"/>
                </a:solidFill>
                <a:latin typeface="Calibri"/>
                <a:ea typeface="Calibri"/>
                <a:cs typeface="Calibri"/>
              </a:rPr>
              <a:t>Impactful interventions could include:</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Equipping young people with the social and emotional skills to manage their lives, develop a sense of purpose, maintain good relationships, and cope with life’s challenges;</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Creating healthy, safe, caring and inclusive places and communities;</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Preventing suicide and alleviating mental distress; </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Ensuring people can access timely, appropriate and effective mental health care when they need it.</a:t>
            </a:r>
          </a:p>
        </p:txBody>
      </p:sp>
      <p:grpSp>
        <p:nvGrpSpPr>
          <p:cNvPr id="4" name="Group 3">
            <a:extLst>
              <a:ext uri="{FF2B5EF4-FFF2-40B4-BE49-F238E27FC236}">
                <a16:creationId xmlns:a16="http://schemas.microsoft.com/office/drawing/2014/main" id="{FB0E889B-5151-CE8F-36C9-853051828EB1}"/>
              </a:ext>
            </a:extLst>
          </p:cNvPr>
          <p:cNvGrpSpPr/>
          <p:nvPr/>
        </p:nvGrpSpPr>
        <p:grpSpPr>
          <a:xfrm>
            <a:off x="11157961" y="-21266"/>
            <a:ext cx="734002" cy="461665"/>
            <a:chOff x="10858069" y="269981"/>
            <a:chExt cx="734002" cy="461665"/>
          </a:xfrm>
        </p:grpSpPr>
        <p:sp>
          <p:nvSpPr>
            <p:cNvPr id="5" name="TextBox 4">
              <a:extLst>
                <a:ext uri="{FF2B5EF4-FFF2-40B4-BE49-F238E27FC236}">
                  <a16:creationId xmlns:a16="http://schemas.microsoft.com/office/drawing/2014/main" id="{CA8C0C5B-44E7-0280-4974-BAA09FE9BDF5}"/>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6" name="TextBox 5">
              <a:extLst>
                <a:ext uri="{FF2B5EF4-FFF2-40B4-BE49-F238E27FC236}">
                  <a16:creationId xmlns:a16="http://schemas.microsoft.com/office/drawing/2014/main" id="{B6C056A9-E8A4-FF76-71DA-77BA1809492A}"/>
                </a:ext>
              </a:extLst>
            </p:cNvPr>
            <p:cNvSpPr txBox="1"/>
            <p:nvPr/>
          </p:nvSpPr>
          <p:spPr>
            <a:xfrm>
              <a:off x="10858069" y="393404"/>
              <a:ext cx="734002"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8</a:t>
              </a:r>
            </a:p>
          </p:txBody>
        </p:sp>
      </p:grpSp>
      <p:sp>
        <p:nvSpPr>
          <p:cNvPr id="11" name="TextBox 10">
            <a:extLst>
              <a:ext uri="{FF2B5EF4-FFF2-40B4-BE49-F238E27FC236}">
                <a16:creationId xmlns:a16="http://schemas.microsoft.com/office/drawing/2014/main" id="{664EAC69-470C-4DD6-AEAB-31BD9ED02F8C}"/>
              </a:ext>
            </a:extLst>
          </p:cNvPr>
          <p:cNvSpPr txBox="1"/>
          <p:nvPr/>
        </p:nvSpPr>
        <p:spPr>
          <a:xfrm>
            <a:off x="374213" y="1364852"/>
            <a:ext cx="2392672" cy="1648481"/>
          </a:xfrm>
          <a:prstGeom prst="rect">
            <a:avLst/>
          </a:prstGeom>
          <a:noFill/>
        </p:spPr>
        <p:txBody>
          <a:bodyPr wrap="square" anchor="ctr">
            <a:noAutofit/>
          </a:bodyPr>
          <a:lstStyle/>
          <a:p>
            <a:endParaRPr lang="en-GB" sz="1200" b="1"/>
          </a:p>
        </p:txBody>
      </p:sp>
      <p:cxnSp>
        <p:nvCxnSpPr>
          <p:cNvPr id="14" name="Straight Connector 13">
            <a:extLst>
              <a:ext uri="{FF2B5EF4-FFF2-40B4-BE49-F238E27FC236}">
                <a16:creationId xmlns:a16="http://schemas.microsoft.com/office/drawing/2014/main" id="{750E3C77-67BE-6322-3508-5E0CDD8D41CD}"/>
              </a:ext>
            </a:extLst>
          </p:cNvPr>
          <p:cNvCxnSpPr>
            <a:cxnSpLocks/>
          </p:cNvCxnSpPr>
          <p:nvPr/>
        </p:nvCxnSpPr>
        <p:spPr>
          <a:xfrm>
            <a:off x="371474" y="3013333"/>
            <a:ext cx="394024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B55BE1B-7F2A-AA30-2696-C9B7998C2353}"/>
              </a:ext>
            </a:extLst>
          </p:cNvPr>
          <p:cNvSpPr txBox="1"/>
          <p:nvPr/>
        </p:nvSpPr>
        <p:spPr>
          <a:xfrm>
            <a:off x="402787" y="1369437"/>
            <a:ext cx="2561794" cy="1641701"/>
          </a:xfrm>
          <a:prstGeom prst="rect">
            <a:avLst/>
          </a:prstGeom>
          <a:noFill/>
        </p:spPr>
        <p:txBody>
          <a:bodyPr wrap="square" lIns="91440" tIns="45720" rIns="91440" bIns="45720" rtlCol="0" anchor="ctr">
            <a:noAutofit/>
          </a:bodyPr>
          <a:lstStyle/>
          <a:p>
            <a:r>
              <a:rPr lang="en-GB" sz="1400">
                <a:latin typeface="Calibri"/>
                <a:ea typeface="Calibri"/>
                <a:cs typeface="Calibri"/>
              </a:rPr>
              <a:t>Good mental health helps us to maintain strong relationships, cope with life’s challenges, and achieve our potential, but over time more people are reporting poor mental health.</a:t>
            </a:r>
            <a:endParaRPr lang="en-GB" sz="1400">
              <a:latin typeface="Calibri" panose="020F0502020204030204" pitchFamily="34" charset="0"/>
              <a:ea typeface="Calibri" panose="020F0502020204030204" pitchFamily="34" charset="0"/>
              <a:cs typeface="Calibri" panose="020F0502020204030204" pitchFamily="34" charset="0"/>
            </a:endParaRPr>
          </a:p>
        </p:txBody>
      </p:sp>
      <p:pic>
        <p:nvPicPr>
          <p:cNvPr id="8" name="Graphic 7" descr="Brain in head outline">
            <a:extLst>
              <a:ext uri="{FF2B5EF4-FFF2-40B4-BE49-F238E27FC236}">
                <a16:creationId xmlns:a16="http://schemas.microsoft.com/office/drawing/2014/main" id="{4410731A-1623-FA7B-2D99-F1C3BD39758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873180" y="1491111"/>
            <a:ext cx="1342662" cy="1342662"/>
          </a:xfrm>
          <a:prstGeom prst="rect">
            <a:avLst/>
          </a:prstGeom>
        </p:spPr>
      </p:pic>
      <p:grpSp>
        <p:nvGrpSpPr>
          <p:cNvPr id="23" name="Group 22">
            <a:extLst>
              <a:ext uri="{FF2B5EF4-FFF2-40B4-BE49-F238E27FC236}">
                <a16:creationId xmlns:a16="http://schemas.microsoft.com/office/drawing/2014/main" id="{D4F9B113-193A-AD69-E5E6-09AB866ABC96}"/>
              </a:ext>
            </a:extLst>
          </p:cNvPr>
          <p:cNvGrpSpPr/>
          <p:nvPr/>
        </p:nvGrpSpPr>
        <p:grpSpPr>
          <a:xfrm>
            <a:off x="4490301" y="1238656"/>
            <a:ext cx="1349541" cy="1276819"/>
            <a:chOff x="5655955" y="95130"/>
            <a:chExt cx="1349541" cy="1276819"/>
          </a:xfrm>
        </p:grpSpPr>
        <p:pic>
          <p:nvPicPr>
            <p:cNvPr id="24" name="Graphic 2" descr="Group of people with solid fill">
              <a:extLst>
                <a:ext uri="{FF2B5EF4-FFF2-40B4-BE49-F238E27FC236}">
                  <a16:creationId xmlns:a16="http://schemas.microsoft.com/office/drawing/2014/main" id="{F4682E2F-6075-ADBA-8E8F-3D6DD3043A0D}"/>
                </a:ext>
              </a:extLst>
            </p:cNvPr>
            <p:cNvPicPr preferRelativeResize="0">
              <a:picLocks/>
            </p:cNvPicPr>
            <p:nvPr/>
          </p:nvPicPr>
          <p:blipFill>
            <a:blip>
              <a:extLst>
                <a:ext uri="{96DAC541-7B7A-43D3-8B79-37D633B846F1}">
                  <asvg:svgBlip xmlns:asvg="http://schemas.microsoft.com/office/drawing/2016/SVG/main" r:embed="rId6"/>
                </a:ext>
              </a:extLst>
            </a:blip>
            <a:stretch>
              <a:fillRect/>
            </a:stretch>
          </p:blipFill>
          <p:spPr>
            <a:xfrm>
              <a:off x="5910417" y="579949"/>
              <a:ext cx="792000" cy="792000"/>
            </a:xfrm>
            <a:prstGeom prst="rect">
              <a:avLst/>
            </a:prstGeom>
          </p:spPr>
        </p:pic>
        <p:sp>
          <p:nvSpPr>
            <p:cNvPr id="28" name="TextBox 4">
              <a:extLst>
                <a:ext uri="{FF2B5EF4-FFF2-40B4-BE49-F238E27FC236}">
                  <a16:creationId xmlns:a16="http://schemas.microsoft.com/office/drawing/2014/main" id="{71D68F51-D90E-6750-B4CF-D89C62D5BB9D}"/>
                </a:ext>
              </a:extLst>
            </p:cNvPr>
            <p:cNvSpPr txBox="1"/>
            <p:nvPr/>
          </p:nvSpPr>
          <p:spPr>
            <a:xfrm>
              <a:off x="5655955" y="95130"/>
              <a:ext cx="1349541" cy="414344"/>
            </a:xfrm>
            <a:prstGeom prst="rect">
              <a:avLst/>
            </a:prstGeom>
            <a:noFill/>
          </p:spPr>
          <p:txBody>
            <a:bodyPr wrap="square" rtlCol="0">
              <a:spAutoFit/>
            </a:bodyPr>
            <a:lstStyle/>
            <a:p>
              <a:pPr algn="ctr">
                <a:lnSpc>
                  <a:spcPct val="107000"/>
                </a:lnSpc>
                <a:spcAft>
                  <a:spcPts val="800"/>
                </a:spcAft>
                <a:buNone/>
              </a:pP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dirty="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grpSp>
        <p:nvGrpSpPr>
          <p:cNvPr id="30" name="Group 29">
            <a:extLst>
              <a:ext uri="{FF2B5EF4-FFF2-40B4-BE49-F238E27FC236}">
                <a16:creationId xmlns:a16="http://schemas.microsoft.com/office/drawing/2014/main" id="{44A0B271-7178-1F4B-FF97-B1F241A258C5}"/>
              </a:ext>
            </a:extLst>
          </p:cNvPr>
          <p:cNvGrpSpPr/>
          <p:nvPr/>
        </p:nvGrpSpPr>
        <p:grpSpPr>
          <a:xfrm>
            <a:off x="4570703" y="544672"/>
            <a:ext cx="6342830" cy="461665"/>
            <a:chOff x="10858069" y="269981"/>
            <a:chExt cx="734002" cy="461665"/>
          </a:xfrm>
        </p:grpSpPr>
        <p:sp>
          <p:nvSpPr>
            <p:cNvPr id="38" name="TextBox 37">
              <a:extLst>
                <a:ext uri="{FF2B5EF4-FFF2-40B4-BE49-F238E27FC236}">
                  <a16:creationId xmlns:a16="http://schemas.microsoft.com/office/drawing/2014/main" id="{01B218BF-41F5-9910-4EBC-9CD99377C6B7}"/>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41" name="TextBox 40">
              <a:extLst>
                <a:ext uri="{FF2B5EF4-FFF2-40B4-BE49-F238E27FC236}">
                  <a16:creationId xmlns:a16="http://schemas.microsoft.com/office/drawing/2014/main" id="{61FF26C7-32B6-9BEE-DB8A-6EEA05CDCA66}"/>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grpSp>
        <p:nvGrpSpPr>
          <p:cNvPr id="48" name="Group 47">
            <a:extLst>
              <a:ext uri="{FF2B5EF4-FFF2-40B4-BE49-F238E27FC236}">
                <a16:creationId xmlns:a16="http://schemas.microsoft.com/office/drawing/2014/main" id="{D1F84733-B099-CB9A-9559-58B81563D6F0}"/>
              </a:ext>
            </a:extLst>
          </p:cNvPr>
          <p:cNvGrpSpPr/>
          <p:nvPr/>
        </p:nvGrpSpPr>
        <p:grpSpPr>
          <a:xfrm>
            <a:off x="4580372" y="2668542"/>
            <a:ext cx="7302815" cy="1249395"/>
            <a:chOff x="4570702" y="2630048"/>
            <a:chExt cx="7312468" cy="1399860"/>
          </a:xfrm>
        </p:grpSpPr>
        <p:grpSp>
          <p:nvGrpSpPr>
            <p:cNvPr id="29" name="Group 28">
              <a:extLst>
                <a:ext uri="{FF2B5EF4-FFF2-40B4-BE49-F238E27FC236}">
                  <a16:creationId xmlns:a16="http://schemas.microsoft.com/office/drawing/2014/main" id="{3745ABFE-D8F0-7825-5851-FB881B562E6E}"/>
                </a:ext>
              </a:extLst>
            </p:cNvPr>
            <p:cNvGrpSpPr/>
            <p:nvPr/>
          </p:nvGrpSpPr>
          <p:grpSpPr>
            <a:xfrm>
              <a:off x="4570702" y="2630048"/>
              <a:ext cx="7312468" cy="1399860"/>
              <a:chOff x="4570702" y="2115659"/>
              <a:chExt cx="7312468" cy="1472280"/>
            </a:xfrm>
          </p:grpSpPr>
          <p:grpSp>
            <p:nvGrpSpPr>
              <p:cNvPr id="43" name="Group 42">
                <a:extLst>
                  <a:ext uri="{FF2B5EF4-FFF2-40B4-BE49-F238E27FC236}">
                    <a16:creationId xmlns:a16="http://schemas.microsoft.com/office/drawing/2014/main" id="{B6492EC4-21D2-77E2-502C-E3703FE5DB04}"/>
                  </a:ext>
                </a:extLst>
              </p:cNvPr>
              <p:cNvGrpSpPr/>
              <p:nvPr/>
            </p:nvGrpSpPr>
            <p:grpSpPr>
              <a:xfrm>
                <a:off x="4570702" y="2115659"/>
                <a:ext cx="7312468" cy="1472280"/>
                <a:chOff x="4402861" y="1570927"/>
                <a:chExt cx="7459791" cy="1472280"/>
              </a:xfrm>
            </p:grpSpPr>
            <p:sp>
              <p:nvSpPr>
                <p:cNvPr id="35" name="Rectangle: Single Corner Snipped 34">
                  <a:extLst>
                    <a:ext uri="{FF2B5EF4-FFF2-40B4-BE49-F238E27FC236}">
                      <a16:creationId xmlns:a16="http://schemas.microsoft.com/office/drawing/2014/main" id="{C9320BF5-092D-0650-929C-4187C865DE0C}"/>
                    </a:ext>
                  </a:extLst>
                </p:cNvPr>
                <p:cNvSpPr/>
                <p:nvPr/>
              </p:nvSpPr>
              <p:spPr>
                <a:xfrm>
                  <a:off x="4408906" y="1576912"/>
                  <a:ext cx="1190037" cy="1440120"/>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a:extLst>
                    <a:ext uri="{FF2B5EF4-FFF2-40B4-BE49-F238E27FC236}">
                      <a16:creationId xmlns:a16="http://schemas.microsoft.com/office/drawing/2014/main" id="{C8B5AF56-72C9-F331-DB0F-44094748A7EC}"/>
                    </a:ext>
                  </a:extLst>
                </p:cNvPr>
                <p:cNvGrpSpPr/>
                <p:nvPr/>
              </p:nvGrpSpPr>
              <p:grpSpPr>
                <a:xfrm>
                  <a:off x="4402861" y="1570927"/>
                  <a:ext cx="7459791" cy="1472280"/>
                  <a:chOff x="4402861" y="1570928"/>
                  <a:chExt cx="7459791" cy="1472280"/>
                </a:xfrm>
              </p:grpSpPr>
              <p:sp>
                <p:nvSpPr>
                  <p:cNvPr id="15" name="Rectangle: Top Corners One Rounded and One Snipped 14">
                    <a:extLst>
                      <a:ext uri="{FF2B5EF4-FFF2-40B4-BE49-F238E27FC236}">
                        <a16:creationId xmlns:a16="http://schemas.microsoft.com/office/drawing/2014/main" id="{B4623712-7557-2D4B-D322-2AC9AF79A1A5}"/>
                      </a:ext>
                    </a:extLst>
                  </p:cNvPr>
                  <p:cNvSpPr/>
                  <p:nvPr/>
                </p:nvSpPr>
                <p:spPr>
                  <a:xfrm>
                    <a:off x="4402861" y="1570928"/>
                    <a:ext cx="7459791" cy="1440000"/>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26" name="Group 25">
                    <a:extLst>
                      <a:ext uri="{FF2B5EF4-FFF2-40B4-BE49-F238E27FC236}">
                        <a16:creationId xmlns:a16="http://schemas.microsoft.com/office/drawing/2014/main" id="{FB06E480-9A2E-BDBD-E7D6-128D8B890B41}"/>
                      </a:ext>
                    </a:extLst>
                  </p:cNvPr>
                  <p:cNvGrpSpPr/>
                  <p:nvPr/>
                </p:nvGrpSpPr>
                <p:grpSpPr>
                  <a:xfrm>
                    <a:off x="4582042" y="1575268"/>
                    <a:ext cx="7126040" cy="1467940"/>
                    <a:chOff x="4568186" y="1561415"/>
                    <a:chExt cx="7126040" cy="1467940"/>
                  </a:xfrm>
                </p:grpSpPr>
                <p:sp>
                  <p:nvSpPr>
                    <p:cNvPr id="34" name="TextBox 33">
                      <a:extLst>
                        <a:ext uri="{FF2B5EF4-FFF2-40B4-BE49-F238E27FC236}">
                          <a16:creationId xmlns:a16="http://schemas.microsoft.com/office/drawing/2014/main" id="{EED5A974-C447-73F5-BBFD-E0FBCAF8644A}"/>
                        </a:ext>
                      </a:extLst>
                    </p:cNvPr>
                    <p:cNvSpPr txBox="1"/>
                    <p:nvPr/>
                  </p:nvSpPr>
                  <p:spPr>
                    <a:xfrm>
                      <a:off x="5771291" y="1561415"/>
                      <a:ext cx="5922935" cy="276999"/>
                    </a:xfrm>
                    <a:prstGeom prst="rect">
                      <a:avLst/>
                    </a:prstGeom>
                    <a:noFill/>
                  </p:spPr>
                  <p:txBody>
                    <a:bodyPr wrap="square">
                      <a:spAutoFit/>
                    </a:bodyPr>
                    <a:lstStyle/>
                    <a:p>
                      <a:endParaRPr lang="en-GB" sz="1200">
                        <a:latin typeface="Calibri" panose="020F0502020204030204" pitchFamily="34" charset="0"/>
                        <a:ea typeface="Calibri" panose="020F0502020204030204" pitchFamily="34" charset="0"/>
                        <a:cs typeface="Calibri" panose="020F0502020204030204" pitchFamily="34" charset="0"/>
                      </a:endParaRPr>
                    </a:p>
                  </p:txBody>
                </p:sp>
                <p:pic>
                  <p:nvPicPr>
                    <p:cNvPr id="70" name="Graphic 4" descr="Heartbeat with solid fill">
                      <a:extLst>
                        <a:ext uri="{FF2B5EF4-FFF2-40B4-BE49-F238E27FC236}">
                          <a16:creationId xmlns:a16="http://schemas.microsoft.com/office/drawing/2014/main" id="{371230D1-2912-00E8-381F-06118C0EC4FB}"/>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568186" y="2186371"/>
                      <a:ext cx="859968" cy="842984"/>
                    </a:xfrm>
                    <a:prstGeom prst="rect">
                      <a:avLst/>
                    </a:prstGeom>
                  </p:spPr>
                </p:pic>
              </p:grpSp>
            </p:grpSp>
          </p:grpSp>
          <p:sp>
            <p:nvSpPr>
              <p:cNvPr id="50" name="TextBox 49">
                <a:extLst>
                  <a:ext uri="{FF2B5EF4-FFF2-40B4-BE49-F238E27FC236}">
                    <a16:creationId xmlns:a16="http://schemas.microsoft.com/office/drawing/2014/main" id="{2F12B7DC-39EB-26D8-9DD6-B674D997F45E}"/>
                  </a:ext>
                </a:extLst>
              </p:cNvPr>
              <p:cNvSpPr txBox="1"/>
              <p:nvPr/>
            </p:nvSpPr>
            <p:spPr>
              <a:xfrm>
                <a:off x="5928409" y="2119999"/>
                <a:ext cx="5954015" cy="1447262"/>
              </a:xfrm>
              <a:prstGeom prst="rect">
                <a:avLst/>
              </a:prstGeom>
              <a:noFill/>
            </p:spPr>
            <p:txBody>
              <a:bodyPr wrap="square" lIns="91440" tIns="45720" rIns="91440" bIns="45720" anchor="ctr">
                <a:noAutofit/>
              </a:bodyPr>
              <a:lstStyle>
                <a:defPPr>
                  <a:defRPr lang="en-US"/>
                </a:defPPr>
                <a:lvl1pPr>
                  <a:defRPr sz="1200">
                    <a:latin typeface="Calibri" panose="020F0502020204030204" pitchFamily="34" charset="0"/>
                    <a:ea typeface="Calibri" panose="020F0502020204030204" pitchFamily="34" charset="0"/>
                    <a:cs typeface="Calibri" panose="020F0502020204030204" pitchFamily="34" charset="0"/>
                  </a:defRPr>
                </a:lvl1pPr>
              </a:lstStyle>
              <a:p>
                <a:r>
                  <a:rPr lang="en-GB" dirty="0">
                    <a:latin typeface="Calibri"/>
                    <a:ea typeface="Calibri"/>
                    <a:cs typeface="Calibri"/>
                  </a:rPr>
                  <a:t>Mental health is the </a:t>
                </a:r>
                <a:r>
                  <a:rPr lang="en-GB" b="1" dirty="0">
                    <a:solidFill>
                      <a:schemeClr val="accent1"/>
                    </a:solidFill>
                    <a:latin typeface="Calibri"/>
                    <a:ea typeface="Calibri"/>
                    <a:cs typeface="Calibri"/>
                  </a:rPr>
                  <a:t>number one </a:t>
                </a:r>
                <a:r>
                  <a:rPr lang="en-GB" dirty="0">
                    <a:latin typeface="Calibri"/>
                    <a:ea typeface="Calibri"/>
                    <a:cs typeface="Calibri"/>
                  </a:rPr>
                  <a:t>cause of years lost to poor health for children and </a:t>
                </a:r>
                <a:r>
                  <a:rPr lang="en-GB" b="1" dirty="0">
                    <a:solidFill>
                      <a:schemeClr val="accent1"/>
                    </a:solidFill>
                    <a:latin typeface="Calibri"/>
                    <a:ea typeface="Calibri"/>
                    <a:cs typeface="Calibri"/>
                  </a:rPr>
                  <a:t>number two </a:t>
                </a:r>
                <a:r>
                  <a:rPr lang="en-GB" dirty="0">
                    <a:latin typeface="Calibri"/>
                    <a:ea typeface="Calibri"/>
                    <a:cs typeface="Calibri"/>
                  </a:rPr>
                  <a:t>for adults of working age. The excess mortality rate for people aged 75 years and under was </a:t>
                </a:r>
                <a:r>
                  <a:rPr lang="en-GB" b="1" dirty="0">
                    <a:solidFill>
                      <a:schemeClr val="accent1"/>
                    </a:solidFill>
                    <a:latin typeface="Calibri"/>
                    <a:ea typeface="Calibri"/>
                    <a:cs typeface="Calibri"/>
                  </a:rPr>
                  <a:t>3 times highe</a:t>
                </a:r>
                <a:r>
                  <a:rPr lang="en-GB" dirty="0">
                    <a:latin typeface="Calibri"/>
                    <a:ea typeface="Calibri"/>
                    <a:cs typeface="Calibri"/>
                  </a:rPr>
                  <a:t>r for those with severe mental illness. </a:t>
                </a:r>
              </a:p>
              <a:p>
                <a:r>
                  <a:rPr lang="en-GB" dirty="0">
                    <a:latin typeface="Calibri"/>
                    <a:ea typeface="Calibri"/>
                    <a:cs typeface="Calibri"/>
                  </a:rPr>
                  <a:t>Poor mental health has a knock-on effect on other risk factors for poor health. For example, people with a long-standing mental health problem are </a:t>
                </a:r>
                <a:r>
                  <a:rPr lang="en-GB" b="1" dirty="0">
                    <a:solidFill>
                      <a:schemeClr val="accent1"/>
                    </a:solidFill>
                    <a:latin typeface="Calibri"/>
                    <a:ea typeface="Calibri"/>
                    <a:cs typeface="Calibri"/>
                  </a:rPr>
                  <a:t>twice as likely to smoke</a:t>
                </a:r>
                <a:r>
                  <a:rPr lang="en-GB" dirty="0">
                    <a:latin typeface="Calibri"/>
                    <a:ea typeface="Calibri"/>
                    <a:cs typeface="Calibri"/>
                  </a:rPr>
                  <a:t>, and those with severe mental illness are nearly </a:t>
                </a:r>
                <a:r>
                  <a:rPr lang="en-GB" b="1" dirty="0">
                    <a:solidFill>
                      <a:schemeClr val="accent1"/>
                    </a:solidFill>
                    <a:latin typeface="Calibri"/>
                    <a:ea typeface="Calibri"/>
                    <a:cs typeface="Calibri"/>
                  </a:rPr>
                  <a:t>four times more likely</a:t>
                </a:r>
                <a:r>
                  <a:rPr lang="en-GB" dirty="0">
                    <a:latin typeface="Calibri"/>
                    <a:ea typeface="Calibri"/>
                    <a:cs typeface="Calibri"/>
                  </a:rPr>
                  <a:t>. </a:t>
                </a:r>
              </a:p>
            </p:txBody>
          </p:sp>
        </p:grpSp>
        <p:sp>
          <p:nvSpPr>
            <p:cNvPr id="42" name="TextBox 4">
              <a:extLst>
                <a:ext uri="{FF2B5EF4-FFF2-40B4-BE49-F238E27FC236}">
                  <a16:creationId xmlns:a16="http://schemas.microsoft.com/office/drawing/2014/main" id="{18637DDF-0444-00D5-FF25-26EB02450AD0}"/>
                </a:ext>
              </a:extLst>
            </p:cNvPr>
            <p:cNvSpPr txBox="1"/>
            <p:nvPr/>
          </p:nvSpPr>
          <p:spPr>
            <a:xfrm>
              <a:off x="4581284" y="2671462"/>
              <a:ext cx="1167597" cy="579005"/>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cause of poor health</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7" name="Group 6">
            <a:extLst>
              <a:ext uri="{FF2B5EF4-FFF2-40B4-BE49-F238E27FC236}">
                <a16:creationId xmlns:a16="http://schemas.microsoft.com/office/drawing/2014/main" id="{FC9B4C79-7BAD-106A-FE9E-282A7D2DF2CC}"/>
              </a:ext>
            </a:extLst>
          </p:cNvPr>
          <p:cNvGrpSpPr/>
          <p:nvPr/>
        </p:nvGrpSpPr>
        <p:grpSpPr>
          <a:xfrm>
            <a:off x="4565312" y="3961587"/>
            <a:ext cx="7326652" cy="1289068"/>
            <a:chOff x="4555625" y="3932403"/>
            <a:chExt cx="7336338" cy="1289068"/>
          </a:xfrm>
        </p:grpSpPr>
        <p:grpSp>
          <p:nvGrpSpPr>
            <p:cNvPr id="44" name="Group 43">
              <a:extLst>
                <a:ext uri="{FF2B5EF4-FFF2-40B4-BE49-F238E27FC236}">
                  <a16:creationId xmlns:a16="http://schemas.microsoft.com/office/drawing/2014/main" id="{F73C6229-CB8D-7F4E-8891-10260A754C7C}"/>
                </a:ext>
              </a:extLst>
            </p:cNvPr>
            <p:cNvGrpSpPr/>
            <p:nvPr/>
          </p:nvGrpSpPr>
          <p:grpSpPr>
            <a:xfrm>
              <a:off x="4570704" y="3932403"/>
              <a:ext cx="7321259" cy="1289068"/>
              <a:chOff x="4402862" y="3474747"/>
              <a:chExt cx="7476964" cy="1392081"/>
            </a:xfrm>
          </p:grpSpPr>
          <p:sp>
            <p:nvSpPr>
              <p:cNvPr id="36" name="Rectangle: Single Corner Snipped 35">
                <a:extLst>
                  <a:ext uri="{FF2B5EF4-FFF2-40B4-BE49-F238E27FC236}">
                    <a16:creationId xmlns:a16="http://schemas.microsoft.com/office/drawing/2014/main" id="{87F9A30C-5068-F7F5-68FE-BE1A08D37184}"/>
                  </a:ext>
                </a:extLst>
              </p:cNvPr>
              <p:cNvSpPr/>
              <p:nvPr/>
            </p:nvSpPr>
            <p:spPr>
              <a:xfrm>
                <a:off x="4406849" y="3475625"/>
                <a:ext cx="1173898" cy="1391203"/>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0" name="Rectangle: Single Corner Snipped 19">
                <a:extLst>
                  <a:ext uri="{FF2B5EF4-FFF2-40B4-BE49-F238E27FC236}">
                    <a16:creationId xmlns:a16="http://schemas.microsoft.com/office/drawing/2014/main" id="{065AF525-651F-4C5A-D62B-70EA0F94C60E}"/>
                  </a:ext>
                </a:extLst>
              </p:cNvPr>
              <p:cNvSpPr/>
              <p:nvPr/>
            </p:nvSpPr>
            <p:spPr>
              <a:xfrm>
                <a:off x="4402862" y="3474747"/>
                <a:ext cx="7476964" cy="1391425"/>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TextBox 38">
                <a:extLst>
                  <a:ext uri="{FF2B5EF4-FFF2-40B4-BE49-F238E27FC236}">
                    <a16:creationId xmlns:a16="http://schemas.microsoft.com/office/drawing/2014/main" id="{88E1C58D-30DD-D3C3-A6DB-2D18DBFA3674}"/>
                  </a:ext>
                </a:extLst>
              </p:cNvPr>
              <p:cNvSpPr txBox="1"/>
              <p:nvPr/>
            </p:nvSpPr>
            <p:spPr>
              <a:xfrm>
                <a:off x="5789443" y="3485379"/>
                <a:ext cx="5926667" cy="1377569"/>
              </a:xfrm>
              <a:prstGeom prst="rect">
                <a:avLst/>
              </a:prstGeom>
              <a:noFill/>
            </p:spPr>
            <p:txBody>
              <a:bodyPr wrap="square" lIns="91440" tIns="45720" rIns="91440" bIns="45720" anchor="ctr">
                <a:noAutofit/>
              </a:bodyPr>
              <a:lstStyle/>
              <a:p>
                <a:pPr>
                  <a:spcAft>
                    <a:spcPts val="500"/>
                  </a:spcAft>
                </a:pPr>
                <a:r>
                  <a:rPr lang="en-GB" sz="1200" dirty="0">
                    <a:latin typeface="Calibri"/>
                    <a:ea typeface="Calibri"/>
                    <a:cs typeface="Calibri"/>
                  </a:rPr>
                  <a:t>There is a </a:t>
                </a:r>
                <a:r>
                  <a:rPr lang="en-GB" sz="1200" b="1" dirty="0">
                    <a:solidFill>
                      <a:schemeClr val="accent1"/>
                    </a:solidFill>
                    <a:latin typeface="Calibri"/>
                    <a:ea typeface="Calibri"/>
                    <a:cs typeface="Calibri"/>
                  </a:rPr>
                  <a:t>strong relationship </a:t>
                </a:r>
                <a:r>
                  <a:rPr lang="en-GB" sz="1200" dirty="0">
                    <a:latin typeface="Calibri"/>
                    <a:ea typeface="Calibri"/>
                    <a:cs typeface="Calibri"/>
                  </a:rPr>
                  <a:t>between people affected by deprivation and those with depression. There is </a:t>
                </a:r>
                <a:r>
                  <a:rPr lang="en-GB" sz="1200" b="1" dirty="0">
                    <a:solidFill>
                      <a:schemeClr val="accent1"/>
                    </a:solidFill>
                    <a:latin typeface="Calibri"/>
                    <a:ea typeface="Calibri"/>
                    <a:cs typeface="Calibri"/>
                  </a:rPr>
                  <a:t>strong negative relationship </a:t>
                </a:r>
                <a:r>
                  <a:rPr lang="en-GB" sz="1200" dirty="0">
                    <a:latin typeface="Calibri"/>
                    <a:ea typeface="Calibri"/>
                    <a:cs typeface="Calibri"/>
                  </a:rPr>
                  <a:t>with people from ethnic minority groups, meaning that people from ethnic minority groups are less likely to have a record of depression. There is also a </a:t>
                </a:r>
                <a:r>
                  <a:rPr lang="en-GB" sz="1200" b="1" dirty="0">
                    <a:solidFill>
                      <a:schemeClr val="accent1"/>
                    </a:solidFill>
                    <a:latin typeface="Calibri"/>
                    <a:ea typeface="Calibri"/>
                    <a:cs typeface="Calibri"/>
                  </a:rPr>
                  <a:t>moderate </a:t>
                </a:r>
                <a:r>
                  <a:rPr lang="en-GB" sz="1200" dirty="0">
                    <a:latin typeface="Calibri"/>
                    <a:ea typeface="Calibri"/>
                    <a:cs typeface="Calibri"/>
                  </a:rPr>
                  <a:t>relationship between deprivation and excess mortality in adults with severe mental illness (SMI), meaning there are more excess deaths among people with SMI from more deprived areas.</a:t>
                </a:r>
              </a:p>
            </p:txBody>
          </p:sp>
          <p:pic>
            <p:nvPicPr>
              <p:cNvPr id="12" name="Graphic 6" descr="Weights Uneven with solid fill">
                <a:extLst>
                  <a:ext uri="{FF2B5EF4-FFF2-40B4-BE49-F238E27FC236}">
                    <a16:creationId xmlns:a16="http://schemas.microsoft.com/office/drawing/2014/main" id="{DCB2D506-B1B5-310D-F780-0E7907368B1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623125" y="3998624"/>
                <a:ext cx="734947" cy="853628"/>
              </a:xfrm>
              <a:prstGeom prst="rect">
                <a:avLst/>
              </a:prstGeom>
            </p:spPr>
          </p:pic>
        </p:grpSp>
        <p:sp>
          <p:nvSpPr>
            <p:cNvPr id="2" name="TextBox 4">
              <a:extLst>
                <a:ext uri="{FF2B5EF4-FFF2-40B4-BE49-F238E27FC236}">
                  <a16:creationId xmlns:a16="http://schemas.microsoft.com/office/drawing/2014/main" id="{642A0599-BFDF-9FB7-B46C-4454CF127231}"/>
                </a:ext>
              </a:extLst>
            </p:cNvPr>
            <p:cNvSpPr txBox="1"/>
            <p:nvPr/>
          </p:nvSpPr>
          <p:spPr>
            <a:xfrm>
              <a:off x="4555625" y="3984360"/>
              <a:ext cx="1157403" cy="409407"/>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sp>
        <p:nvSpPr>
          <p:cNvPr id="17" name="TextBox 4">
            <a:extLst>
              <a:ext uri="{FF2B5EF4-FFF2-40B4-BE49-F238E27FC236}">
                <a16:creationId xmlns:a16="http://schemas.microsoft.com/office/drawing/2014/main" id="{98BD8782-CBE0-1FC7-EB4B-EF9AF24AE56D}"/>
              </a:ext>
            </a:extLst>
          </p:cNvPr>
          <p:cNvSpPr txBox="1"/>
          <p:nvPr/>
        </p:nvSpPr>
        <p:spPr>
          <a:xfrm>
            <a:off x="4521090" y="5361702"/>
            <a:ext cx="1209623" cy="574068"/>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will affect more people in the next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5 years</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22750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7B4AE-130E-B5AF-5193-036F8193C02D}"/>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49FCD5B5-7C91-771D-6429-01074A91AD43}"/>
              </a:ext>
            </a:extLst>
          </p:cNvPr>
          <p:cNvSpPr/>
          <p:nvPr/>
        </p:nvSpPr>
        <p:spPr>
          <a:xfrm>
            <a:off x="362626" y="564336"/>
            <a:ext cx="606458" cy="790039"/>
          </a:xfrm>
          <a:prstGeom prst="snip1Rect">
            <a:avLst>
              <a:gd name="adj" fmla="val 27661"/>
            </a:avLst>
          </a:prstGeom>
          <a:solidFill>
            <a:schemeClr val="accent1"/>
          </a:solidFill>
        </p:spPr>
        <p:txBody>
          <a:bodyPr wrap="square" lIns="91440" tIns="45720" rIns="91440" bIns="45720" anchor="ctr">
            <a:sp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4</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91ABB903-CECC-7C3B-62E3-5F459B9EB703}"/>
              </a:ext>
            </a:extLst>
          </p:cNvPr>
          <p:cNvSpPr txBox="1"/>
          <p:nvPr/>
        </p:nvSpPr>
        <p:spPr>
          <a:xfrm>
            <a:off x="960295" y="746996"/>
            <a:ext cx="3358345" cy="590931"/>
          </a:xfrm>
          <a:prstGeom prst="rect">
            <a:avLst/>
          </a:prstGeom>
          <a:noFill/>
        </p:spPr>
        <p:txBody>
          <a:bodyPr wrap="square">
            <a:spAutoFit/>
          </a:bodyPr>
          <a:lstStyle/>
          <a:p>
            <a:pPr defTabSz="488950">
              <a:lnSpc>
                <a:spcPct val="90000"/>
              </a:lnSpc>
              <a:spcBef>
                <a:spcPct val="0"/>
              </a:spcBef>
              <a:spcAft>
                <a:spcPct val="35000"/>
              </a:spcAft>
            </a:pPr>
            <a:r>
              <a:rPr lang="en-GB">
                <a:latin typeface="Arial Nova" panose="020B0504020202020204" pitchFamily="34" charset="0"/>
                <a:ea typeface="Calibri" panose="020F0502020204030204" pitchFamily="34" charset="0"/>
                <a:cs typeface="Calibri" panose="020F0502020204030204" pitchFamily="34" charset="0"/>
              </a:rPr>
              <a:t>Supporting those who care for others</a:t>
            </a:r>
          </a:p>
        </p:txBody>
      </p:sp>
      <p:sp>
        <p:nvSpPr>
          <p:cNvPr id="10" name="Rectangle 9">
            <a:extLst>
              <a:ext uri="{FF2B5EF4-FFF2-40B4-BE49-F238E27FC236}">
                <a16:creationId xmlns:a16="http://schemas.microsoft.com/office/drawing/2014/main" id="{4D113FBD-6CCE-A174-5DE2-044575989E76}"/>
              </a:ext>
            </a:extLst>
          </p:cNvPr>
          <p:cNvSpPr/>
          <p:nvPr/>
        </p:nvSpPr>
        <p:spPr>
          <a:xfrm>
            <a:off x="371474" y="549275"/>
            <a:ext cx="3993490" cy="615870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7" name="Group 46">
            <a:extLst>
              <a:ext uri="{FF2B5EF4-FFF2-40B4-BE49-F238E27FC236}">
                <a16:creationId xmlns:a16="http://schemas.microsoft.com/office/drawing/2014/main" id="{D21C45DF-1BC1-A1F4-51F3-021A43A05D17}"/>
              </a:ext>
            </a:extLst>
          </p:cNvPr>
          <p:cNvGrpSpPr/>
          <p:nvPr/>
        </p:nvGrpSpPr>
        <p:grpSpPr>
          <a:xfrm>
            <a:off x="4548188" y="5276929"/>
            <a:ext cx="7358658" cy="1440577"/>
            <a:chOff x="4405949" y="4982595"/>
            <a:chExt cx="7375822" cy="1440577"/>
          </a:xfrm>
        </p:grpSpPr>
        <p:sp>
          <p:nvSpPr>
            <p:cNvPr id="22" name="Rectangle: Single Corner Snipped 21">
              <a:extLst>
                <a:ext uri="{FF2B5EF4-FFF2-40B4-BE49-F238E27FC236}">
                  <a16:creationId xmlns:a16="http://schemas.microsoft.com/office/drawing/2014/main" id="{D7819E47-E56F-EE92-4345-43D9C6F4DFCB}"/>
                </a:ext>
              </a:extLst>
            </p:cNvPr>
            <p:cNvSpPr/>
            <p:nvPr/>
          </p:nvSpPr>
          <p:spPr>
            <a:xfrm>
              <a:off x="4405950" y="4982595"/>
              <a:ext cx="7360904" cy="1440000"/>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46" name="Group 45">
              <a:extLst>
                <a:ext uri="{FF2B5EF4-FFF2-40B4-BE49-F238E27FC236}">
                  <a16:creationId xmlns:a16="http://schemas.microsoft.com/office/drawing/2014/main" id="{ABE591E3-89E8-B7DA-5875-13099B6A0029}"/>
                </a:ext>
              </a:extLst>
            </p:cNvPr>
            <p:cNvGrpSpPr/>
            <p:nvPr/>
          </p:nvGrpSpPr>
          <p:grpSpPr>
            <a:xfrm>
              <a:off x="4405949" y="4987279"/>
              <a:ext cx="7375822" cy="1435893"/>
              <a:chOff x="4405949" y="4973422"/>
              <a:chExt cx="7375822" cy="1435893"/>
            </a:xfrm>
          </p:grpSpPr>
          <p:sp>
            <p:nvSpPr>
              <p:cNvPr id="37" name="Rectangle: Single Corner Snipped 36">
                <a:extLst>
                  <a:ext uri="{FF2B5EF4-FFF2-40B4-BE49-F238E27FC236}">
                    <a16:creationId xmlns:a16="http://schemas.microsoft.com/office/drawing/2014/main" id="{2A67AA82-132F-B0ED-FAC6-780C2A2E56DA}"/>
                  </a:ext>
                </a:extLst>
              </p:cNvPr>
              <p:cNvSpPr/>
              <p:nvPr/>
            </p:nvSpPr>
            <p:spPr>
              <a:xfrm>
                <a:off x="4405949" y="4973422"/>
                <a:ext cx="1172949" cy="1435893"/>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45" name="Group 44">
                <a:extLst>
                  <a:ext uri="{FF2B5EF4-FFF2-40B4-BE49-F238E27FC236}">
                    <a16:creationId xmlns:a16="http://schemas.microsoft.com/office/drawing/2014/main" id="{629E0891-0E55-CA08-B64B-260459FAD7B8}"/>
                  </a:ext>
                </a:extLst>
              </p:cNvPr>
              <p:cNvGrpSpPr/>
              <p:nvPr/>
            </p:nvGrpSpPr>
            <p:grpSpPr>
              <a:xfrm>
                <a:off x="4555573" y="4982132"/>
                <a:ext cx="7226198" cy="1418625"/>
                <a:chOff x="4555573" y="4982132"/>
                <a:chExt cx="7226198" cy="1418625"/>
              </a:xfrm>
            </p:grpSpPr>
            <p:pic>
              <p:nvPicPr>
                <p:cNvPr id="27" name="Graphic 8" descr="Downward trend graph with solid fill">
                  <a:extLst>
                    <a:ext uri="{FF2B5EF4-FFF2-40B4-BE49-F238E27FC236}">
                      <a16:creationId xmlns:a16="http://schemas.microsoft.com/office/drawing/2014/main" id="{881C2FE6-6A65-99A4-8B30-8495DCDC327E}"/>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4555573" y="5438935"/>
                  <a:ext cx="873512" cy="864000"/>
                </a:xfrm>
                <a:prstGeom prst="rect">
                  <a:avLst/>
                </a:prstGeom>
              </p:spPr>
            </p:pic>
            <p:sp>
              <p:nvSpPr>
                <p:cNvPr id="40" name="TextBox 39">
                  <a:extLst>
                    <a:ext uri="{FF2B5EF4-FFF2-40B4-BE49-F238E27FC236}">
                      <a16:creationId xmlns:a16="http://schemas.microsoft.com/office/drawing/2014/main" id="{7B47B261-8A24-89EF-4D53-AA5FCC2E2A92}"/>
                    </a:ext>
                  </a:extLst>
                </p:cNvPr>
                <p:cNvSpPr txBox="1"/>
                <p:nvPr/>
              </p:nvSpPr>
              <p:spPr>
                <a:xfrm>
                  <a:off x="5810368" y="4982132"/>
                  <a:ext cx="5971403" cy="1418625"/>
                </a:xfrm>
                <a:prstGeom prst="rect">
                  <a:avLst/>
                </a:prstGeom>
                <a:noFill/>
              </p:spPr>
              <p:txBody>
                <a:bodyPr wrap="square" lIns="91440" tIns="45720" rIns="91440" bIns="45720" rtlCol="0" anchor="ctr">
                  <a:noAutofit/>
                </a:bodyPr>
                <a:lstStyle/>
                <a:p>
                  <a:pPr>
                    <a:spcAft>
                      <a:spcPts val="500"/>
                    </a:spcAft>
                  </a:pPr>
                  <a:r>
                    <a:rPr lang="en-GB" sz="1200" dirty="0">
                      <a:latin typeface="Calibri"/>
                      <a:ea typeface="Calibri"/>
                      <a:cs typeface="Calibri"/>
                    </a:rPr>
                    <a:t>The number of carers is </a:t>
                  </a:r>
                  <a:r>
                    <a:rPr lang="en-GB" sz="1200" b="1" dirty="0">
                      <a:solidFill>
                        <a:schemeClr val="accent1"/>
                      </a:solidFill>
                      <a:latin typeface="Calibri"/>
                      <a:ea typeface="Calibri"/>
                      <a:cs typeface="Calibri"/>
                    </a:rPr>
                    <a:t>increasing across all age groups. </a:t>
                  </a:r>
                  <a:r>
                    <a:rPr lang="en-GB" sz="1200" dirty="0">
                      <a:latin typeface="Calibri"/>
                      <a:ea typeface="Calibri"/>
                      <a:cs typeface="Calibri"/>
                    </a:rPr>
                    <a:t>Increases in the proportion of young carers are driven by more siblings with long term conditions, particularly autism, and an increasing number living in multi-generational homes. Increases in the numbers of adult carers is primarily driven by population change and people living longer with chronic and </a:t>
                  </a:r>
                  <a:br>
                    <a:rPr lang="en-GB" sz="1200" dirty="0">
                      <a:latin typeface="Calibri"/>
                      <a:ea typeface="Calibri"/>
                      <a:cs typeface="Calibri"/>
                    </a:rPr>
                  </a:br>
                  <a:r>
                    <a:rPr lang="en-GB" sz="1200" dirty="0">
                      <a:latin typeface="Calibri"/>
                      <a:ea typeface="Calibri"/>
                      <a:cs typeface="Calibri"/>
                    </a:rPr>
                    <a:t>life-limiting conditions.</a:t>
                  </a:r>
                </a:p>
                <a:p>
                  <a:pPr>
                    <a:spcAft>
                      <a:spcPts val="500"/>
                    </a:spcAft>
                  </a:pP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Even if the proportions of the population providing care stayed the same, an additional 2,000 people could be expected to be carers by 2030.</a:t>
                  </a:r>
                </a:p>
              </p:txBody>
            </p:sp>
          </p:grpSp>
        </p:grpSp>
      </p:grpSp>
      <p:grpSp>
        <p:nvGrpSpPr>
          <p:cNvPr id="18" name="Group 17">
            <a:extLst>
              <a:ext uri="{FF2B5EF4-FFF2-40B4-BE49-F238E27FC236}">
                <a16:creationId xmlns:a16="http://schemas.microsoft.com/office/drawing/2014/main" id="{9F6A902C-CF43-9203-F7F3-54DBA86C931C}"/>
              </a:ext>
            </a:extLst>
          </p:cNvPr>
          <p:cNvGrpSpPr/>
          <p:nvPr/>
        </p:nvGrpSpPr>
        <p:grpSpPr>
          <a:xfrm>
            <a:off x="4548189" y="1160463"/>
            <a:ext cx="7387234" cy="1173635"/>
            <a:chOff x="4438262" y="246473"/>
            <a:chExt cx="7453903" cy="1173635"/>
          </a:xfrm>
        </p:grpSpPr>
        <p:sp>
          <p:nvSpPr>
            <p:cNvPr id="13" name="Rectangle: Single Corner Snipped 12">
              <a:extLst>
                <a:ext uri="{FF2B5EF4-FFF2-40B4-BE49-F238E27FC236}">
                  <a16:creationId xmlns:a16="http://schemas.microsoft.com/office/drawing/2014/main" id="{27198E95-5E03-568C-4AD5-621221DFDF86}"/>
                </a:ext>
              </a:extLst>
            </p:cNvPr>
            <p:cNvSpPr/>
            <p:nvPr/>
          </p:nvSpPr>
          <p:spPr>
            <a:xfrm>
              <a:off x="4441824" y="246473"/>
              <a:ext cx="7406490" cy="1147169"/>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1" name="Rectangle: Top Corners One Rounded and One Snipped 50">
              <a:extLst>
                <a:ext uri="{FF2B5EF4-FFF2-40B4-BE49-F238E27FC236}">
                  <a16:creationId xmlns:a16="http://schemas.microsoft.com/office/drawing/2014/main" id="{EB2754A5-E85F-EC1E-B2E7-F51DE912DB4E}"/>
                </a:ext>
              </a:extLst>
            </p:cNvPr>
            <p:cNvSpPr/>
            <p:nvPr/>
          </p:nvSpPr>
          <p:spPr>
            <a:xfrm>
              <a:off x="4438262" y="247133"/>
              <a:ext cx="1136757" cy="1146509"/>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1C175281-CFD7-9944-112B-9D17002F3760}"/>
                </a:ext>
              </a:extLst>
            </p:cNvPr>
            <p:cNvSpPr txBox="1"/>
            <p:nvPr/>
          </p:nvSpPr>
          <p:spPr>
            <a:xfrm>
              <a:off x="5850460" y="247703"/>
              <a:ext cx="6041705" cy="1172405"/>
            </a:xfrm>
            <a:prstGeom prst="rect">
              <a:avLst/>
            </a:prstGeom>
            <a:noFill/>
          </p:spPr>
          <p:txBody>
            <a:bodyPr wrap="square" lIns="91440" tIns="45720" rIns="91440" bIns="45720" anchor="ctr">
              <a:noAutofit/>
            </a:bodyPr>
            <a:lstStyle/>
            <a:p>
              <a:r>
                <a:rPr lang="en-GB" sz="1200" dirty="0">
                  <a:latin typeface="Calibri"/>
                  <a:ea typeface="Calibri"/>
                  <a:cs typeface="Calibri"/>
                </a:rPr>
                <a:t>About </a:t>
              </a:r>
              <a:r>
                <a:rPr lang="en-GB" sz="1200" b="1" dirty="0">
                  <a:solidFill>
                    <a:schemeClr val="accent1"/>
                  </a:solidFill>
                  <a:latin typeface="Calibri"/>
                  <a:ea typeface="Calibri"/>
                  <a:cs typeface="Calibri"/>
                </a:rPr>
                <a:t>65%</a:t>
              </a:r>
              <a:r>
                <a:rPr lang="en-GB" sz="1200" dirty="0">
                  <a:latin typeface="Calibri"/>
                  <a:ea typeface="Calibri"/>
                  <a:cs typeface="Calibri"/>
                </a:rPr>
                <a:t> of the adult population of the UK will become an informal carer at some point in their lives, meaning that everyone will know someone who is a carer if they are not one themselves. </a:t>
              </a:r>
              <a:r>
                <a:rPr lang="en-GB" sz="1200" dirty="0">
                  <a:latin typeface="Calibri" panose="020F0502020204030204" pitchFamily="34" charset="0"/>
                  <a:ea typeface="Calibri" panose="020F0502020204030204" pitchFamily="34" charset="0"/>
                  <a:cs typeface="Calibri" panose="020F0502020204030204" pitchFamily="34" charset="0"/>
                </a:rPr>
                <a:t>In Central Bedfordshire, there are around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43,000</a:t>
              </a:r>
              <a:r>
                <a:rPr lang="en-GB" sz="1200" dirty="0">
                  <a:latin typeface="Calibri" panose="020F0502020204030204" pitchFamily="34" charset="0"/>
                  <a:ea typeface="Calibri" panose="020F0502020204030204" pitchFamily="34" charset="0"/>
                  <a:cs typeface="Calibri" panose="020F0502020204030204" pitchFamily="34" charset="0"/>
                </a:rPr>
                <a:t> </a:t>
              </a:r>
              <a:r>
                <a:rPr lang="en-GB" sz="1200" dirty="0">
                  <a:latin typeface="Calibri"/>
                  <a:ea typeface="Calibri"/>
                  <a:cs typeface="Calibri"/>
                </a:rPr>
                <a:t>people caring for others. Of these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4% </a:t>
              </a:r>
              <a:r>
                <a:rPr lang="en-GB" sz="1200" dirty="0">
                  <a:latin typeface="Calibri" panose="020F0502020204030204" pitchFamily="34" charset="0"/>
                  <a:ea typeface="Calibri" panose="020F0502020204030204" pitchFamily="34" charset="0"/>
                  <a:cs typeface="Calibri" panose="020F0502020204030204" pitchFamily="34" charset="0"/>
                </a:rPr>
                <a:t>are young carers aged 5 to 18 years and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25%</a:t>
              </a:r>
              <a:r>
                <a:rPr lang="en-GB" sz="1200" dirty="0">
                  <a:latin typeface="Calibri" panose="020F0502020204030204" pitchFamily="34" charset="0"/>
                  <a:ea typeface="Calibri" panose="020F0502020204030204" pitchFamily="34" charset="0"/>
                  <a:cs typeface="Calibri" panose="020F0502020204030204" pitchFamily="34" charset="0"/>
                </a:rPr>
                <a:t> aged 65 years and over. The majority,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60%</a:t>
              </a:r>
              <a:r>
                <a:rPr lang="en-GB" sz="1200" dirty="0">
                  <a:latin typeface="Calibri" panose="020F0502020204030204" pitchFamily="34" charset="0"/>
                  <a:ea typeface="Calibri" panose="020F0502020204030204" pitchFamily="34" charset="0"/>
                  <a:cs typeface="Calibri" panose="020F0502020204030204" pitchFamily="34" charset="0"/>
                </a:rPr>
                <a:t> of carers, were women and more than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60% </a:t>
              </a:r>
              <a:r>
                <a:rPr lang="en-GB" sz="1200" dirty="0">
                  <a:latin typeface="Calibri" panose="020F0502020204030204" pitchFamily="34" charset="0"/>
                  <a:ea typeface="Calibri" panose="020F0502020204030204" pitchFamily="34" charset="0"/>
                  <a:cs typeface="Calibri" panose="020F0502020204030204" pitchFamily="34" charset="0"/>
                </a:rPr>
                <a:t>were over the age of 50.</a:t>
              </a:r>
              <a:endParaRPr lang="en-GB" sz="1200" dirty="0">
                <a:latin typeface="Calibri"/>
                <a:ea typeface="Calibri"/>
                <a:cs typeface="Calibri"/>
              </a:endParaRPr>
            </a:p>
          </p:txBody>
        </p:sp>
        <p:pic>
          <p:nvPicPr>
            <p:cNvPr id="67" name="Graphic 2" descr="Group of people with solid fill">
              <a:extLst>
                <a:ext uri="{FF2B5EF4-FFF2-40B4-BE49-F238E27FC236}">
                  <a16:creationId xmlns:a16="http://schemas.microsoft.com/office/drawing/2014/main" id="{7E4A3044-4B2D-41D7-C5D4-D765195EB3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41824" y="278804"/>
              <a:ext cx="1080000" cy="1114838"/>
            </a:xfrm>
            <a:prstGeom prst="rect">
              <a:avLst/>
            </a:prstGeom>
          </p:spPr>
        </p:pic>
      </p:grpSp>
      <p:grpSp>
        <p:nvGrpSpPr>
          <p:cNvPr id="44" name="Group 43">
            <a:extLst>
              <a:ext uri="{FF2B5EF4-FFF2-40B4-BE49-F238E27FC236}">
                <a16:creationId xmlns:a16="http://schemas.microsoft.com/office/drawing/2014/main" id="{BA6609A7-3E9C-9EBA-855F-AC99EC3A8A4C}"/>
              </a:ext>
            </a:extLst>
          </p:cNvPr>
          <p:cNvGrpSpPr/>
          <p:nvPr/>
        </p:nvGrpSpPr>
        <p:grpSpPr>
          <a:xfrm>
            <a:off x="4544900" y="3969875"/>
            <a:ext cx="7366114" cy="1230775"/>
            <a:chOff x="4402862" y="3426172"/>
            <a:chExt cx="7458212" cy="1230775"/>
          </a:xfrm>
        </p:grpSpPr>
        <p:sp>
          <p:nvSpPr>
            <p:cNvPr id="36" name="Rectangle: Single Corner Snipped 35">
              <a:extLst>
                <a:ext uri="{FF2B5EF4-FFF2-40B4-BE49-F238E27FC236}">
                  <a16:creationId xmlns:a16="http://schemas.microsoft.com/office/drawing/2014/main" id="{19774511-814E-66CA-BE77-330F7DCEB4FC}"/>
                </a:ext>
              </a:extLst>
            </p:cNvPr>
            <p:cNvSpPr/>
            <p:nvPr/>
          </p:nvSpPr>
          <p:spPr>
            <a:xfrm>
              <a:off x="4406933" y="3428222"/>
              <a:ext cx="1173898" cy="1228725"/>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0" name="Rectangle: Single Corner Snipped 19">
              <a:extLst>
                <a:ext uri="{FF2B5EF4-FFF2-40B4-BE49-F238E27FC236}">
                  <a16:creationId xmlns:a16="http://schemas.microsoft.com/office/drawing/2014/main" id="{E0492F8D-7ECA-8D84-54BE-FBFA5B295B16}"/>
                </a:ext>
              </a:extLst>
            </p:cNvPr>
            <p:cNvSpPr/>
            <p:nvPr/>
          </p:nvSpPr>
          <p:spPr>
            <a:xfrm>
              <a:off x="4402862" y="3426172"/>
              <a:ext cx="7432020" cy="1230559"/>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TextBox 38">
              <a:extLst>
                <a:ext uri="{FF2B5EF4-FFF2-40B4-BE49-F238E27FC236}">
                  <a16:creationId xmlns:a16="http://schemas.microsoft.com/office/drawing/2014/main" id="{B854480D-C718-CA4F-B0E8-5D7EAA99F614}"/>
                </a:ext>
              </a:extLst>
            </p:cNvPr>
            <p:cNvSpPr txBox="1"/>
            <p:nvPr/>
          </p:nvSpPr>
          <p:spPr>
            <a:xfrm>
              <a:off x="5818470" y="3435563"/>
              <a:ext cx="6042604" cy="1217846"/>
            </a:xfrm>
            <a:prstGeom prst="rect">
              <a:avLst/>
            </a:prstGeom>
            <a:noFill/>
          </p:spPr>
          <p:txBody>
            <a:bodyPr wrap="square" lIns="91440" tIns="45720" rIns="91440" bIns="45720" anchor="ctr">
              <a:noAutofit/>
            </a:bodyPr>
            <a:lstStyle/>
            <a:p>
              <a:pPr>
                <a:spcAft>
                  <a:spcPts val="500"/>
                </a:spcAft>
              </a:pPr>
              <a:r>
                <a:rPr lang="en-GB" sz="1200" dirty="0">
                  <a:latin typeface="Calibri"/>
                  <a:ea typeface="Calibri"/>
                  <a:cs typeface="Calibri"/>
                </a:rPr>
                <a:t>The proportion of people from ethnic minority communities who identify themselves as carers is </a:t>
              </a:r>
              <a:r>
                <a:rPr lang="en-GB" sz="1200" b="1" dirty="0">
                  <a:solidFill>
                    <a:schemeClr val="accent1"/>
                  </a:solidFill>
                  <a:latin typeface="Calibri"/>
                  <a:ea typeface="Calibri"/>
                  <a:cs typeface="Calibri"/>
                </a:rPr>
                <a:t>lower than the average </a:t>
              </a:r>
              <a:r>
                <a:rPr lang="en-GB" sz="1200" dirty="0">
                  <a:latin typeface="Calibri"/>
                  <a:ea typeface="Calibri"/>
                  <a:cs typeface="Calibri"/>
                </a:rPr>
                <a:t>in Central Bedfordshire, and the proportion receiving service or financial support is </a:t>
              </a:r>
              <a:r>
                <a:rPr lang="en-GB" sz="1200" b="1" dirty="0">
                  <a:solidFill>
                    <a:schemeClr val="accent1"/>
                  </a:solidFill>
                  <a:latin typeface="Calibri"/>
                  <a:ea typeface="Calibri"/>
                  <a:cs typeface="Calibri"/>
                </a:rPr>
                <a:t>even lower</a:t>
              </a:r>
              <a:r>
                <a:rPr lang="en-GB" sz="1200" dirty="0">
                  <a:latin typeface="Calibri"/>
                  <a:ea typeface="Calibri"/>
                  <a:cs typeface="Calibri"/>
                </a:rPr>
                <a:t>. Over </a:t>
              </a:r>
              <a:r>
                <a:rPr lang="en-GB" sz="1200" b="1" dirty="0">
                  <a:solidFill>
                    <a:schemeClr val="accent1"/>
                  </a:solidFill>
                  <a:latin typeface="Calibri"/>
                  <a:ea typeface="Calibri"/>
                  <a:cs typeface="Calibri"/>
                </a:rPr>
                <a:t>60%</a:t>
              </a:r>
              <a:r>
                <a:rPr lang="en-GB" sz="1200" dirty="0">
                  <a:latin typeface="Calibri"/>
                  <a:ea typeface="Calibri"/>
                  <a:cs typeface="Calibri"/>
                </a:rPr>
                <a:t> of unpaid carers worry about the cost of living and </a:t>
              </a:r>
              <a:r>
                <a:rPr lang="en-GB" sz="1200" b="1" dirty="0">
                  <a:solidFill>
                    <a:schemeClr val="accent1"/>
                  </a:solidFill>
                  <a:latin typeface="Calibri"/>
                  <a:ea typeface="Calibri"/>
                  <a:cs typeface="Calibri"/>
                </a:rPr>
                <a:t>over a quarter</a:t>
              </a:r>
              <a:r>
                <a:rPr lang="en-GB" sz="1200" b="1" baseline="30000" dirty="0">
                  <a:solidFill>
                    <a:schemeClr val="accent1"/>
                  </a:solidFill>
                  <a:latin typeface="Calibri"/>
                  <a:ea typeface="Calibri"/>
                  <a:cs typeface="Calibri"/>
                </a:rPr>
                <a:t> </a:t>
              </a:r>
              <a:r>
                <a:rPr lang="en-GB" sz="1200" b="1" baseline="-25000" dirty="0">
                  <a:solidFill>
                    <a:schemeClr val="accent1"/>
                  </a:solidFill>
                  <a:latin typeface="Calibri"/>
                  <a:ea typeface="Calibri"/>
                  <a:cs typeface="Calibri"/>
                </a:rPr>
                <a:t> </a:t>
              </a:r>
              <a:r>
                <a:rPr lang="en-GB" sz="1200" dirty="0">
                  <a:latin typeface="Calibri"/>
                  <a:ea typeface="Calibri"/>
                  <a:cs typeface="Calibri"/>
                </a:rPr>
                <a:t>have cut back on essentials such as food and heating. Over </a:t>
              </a:r>
              <a:r>
                <a:rPr lang="en-GB" sz="1200" b="1" dirty="0">
                  <a:solidFill>
                    <a:schemeClr val="accent1"/>
                  </a:solidFill>
                  <a:latin typeface="Calibri"/>
                  <a:ea typeface="Calibri"/>
                  <a:cs typeface="Calibri"/>
                </a:rPr>
                <a:t>1,200 </a:t>
              </a:r>
              <a:r>
                <a:rPr lang="en-GB" sz="1200" dirty="0">
                  <a:latin typeface="Calibri"/>
                  <a:ea typeface="Calibri"/>
                  <a:cs typeface="Calibri"/>
                </a:rPr>
                <a:t>local carers lived in households classified as deprived in at least three of the dimensions measured through the 2021 Census.</a:t>
              </a:r>
              <a:endParaRPr lang="en-US" dirty="0">
                <a:latin typeface="Calibri"/>
                <a:ea typeface="Calibri"/>
                <a:cs typeface="Calibri"/>
              </a:endParaRPr>
            </a:p>
          </p:txBody>
        </p:sp>
        <p:pic>
          <p:nvPicPr>
            <p:cNvPr id="12" name="Graphic 6" descr="Weights Uneven with solid fill">
              <a:extLst>
                <a:ext uri="{FF2B5EF4-FFF2-40B4-BE49-F238E27FC236}">
                  <a16:creationId xmlns:a16="http://schemas.microsoft.com/office/drawing/2014/main" id="{72DCF59E-6744-31AC-A4E1-6B093587C39A}"/>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4574931" y="3849547"/>
              <a:ext cx="808844" cy="792000"/>
            </a:xfrm>
            <a:prstGeom prst="rect">
              <a:avLst/>
            </a:prstGeom>
          </p:spPr>
        </p:pic>
      </p:grpSp>
      <p:cxnSp>
        <p:nvCxnSpPr>
          <p:cNvPr id="33" name="Straight Connector 32">
            <a:extLst>
              <a:ext uri="{FF2B5EF4-FFF2-40B4-BE49-F238E27FC236}">
                <a16:creationId xmlns:a16="http://schemas.microsoft.com/office/drawing/2014/main" id="{C1BE07BD-DC40-1A5A-E8BD-37674C157D56}"/>
              </a:ext>
            </a:extLst>
          </p:cNvPr>
          <p:cNvCxnSpPr>
            <a:cxnSpLocks/>
          </p:cNvCxnSpPr>
          <p:nvPr/>
        </p:nvCxnSpPr>
        <p:spPr>
          <a:xfrm flipV="1">
            <a:off x="357826" y="1337927"/>
            <a:ext cx="4007138" cy="1864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041A8B6-00A6-9AEE-E0D8-BD4A84B77446}"/>
              </a:ext>
            </a:extLst>
          </p:cNvPr>
          <p:cNvSpPr txBox="1"/>
          <p:nvPr/>
        </p:nvSpPr>
        <p:spPr>
          <a:xfrm>
            <a:off x="371474" y="2856022"/>
            <a:ext cx="3978802" cy="3849579"/>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500" kern="100" dirty="0">
                <a:solidFill>
                  <a:schemeClr val="bg1"/>
                </a:solidFill>
                <a:latin typeface="Calibri"/>
                <a:ea typeface="Calibri"/>
                <a:cs typeface="Calibri"/>
              </a:rPr>
              <a:t>Ways to support carers could include:</a:t>
            </a:r>
          </a:p>
          <a:p>
            <a:pPr marL="266700" indent="-266700">
              <a:spcBef>
                <a:spcPts val="600"/>
              </a:spcBef>
              <a:buFont typeface="Arial" panose="020B0604020202020204" pitchFamily="34" charset="0"/>
              <a:buChar char="•"/>
            </a:pPr>
            <a:r>
              <a:rPr lang="en-GB" sz="1500" kern="100" dirty="0">
                <a:solidFill>
                  <a:schemeClr val="bg1"/>
                </a:solidFill>
                <a:latin typeface="Calibri"/>
                <a:ea typeface="Calibri"/>
                <a:cs typeface="Calibri"/>
              </a:rPr>
              <a:t>Encouraging people to recognise that they are providing care and to seek support early to protect their own health;</a:t>
            </a:r>
          </a:p>
          <a:p>
            <a:pPr marL="266700" indent="-266700">
              <a:spcBef>
                <a:spcPts val="600"/>
              </a:spcBef>
              <a:buFont typeface="Arial" panose="020B0604020202020204" pitchFamily="34" charset="0"/>
              <a:buChar char="•"/>
            </a:pPr>
            <a:r>
              <a:rPr lang="en-GB" sz="1500" kern="100" dirty="0">
                <a:solidFill>
                  <a:schemeClr val="bg1"/>
                </a:solidFill>
                <a:latin typeface="Calibri"/>
                <a:ea typeface="Calibri"/>
                <a:cs typeface="Calibri"/>
              </a:rPr>
              <a:t>Addressing inequalities in the access to and take-up of services for carers;</a:t>
            </a:r>
          </a:p>
          <a:p>
            <a:pPr marL="266700" indent="-266700">
              <a:spcBef>
                <a:spcPts val="600"/>
              </a:spcBef>
              <a:buFont typeface="Arial" panose="020B0604020202020204" pitchFamily="34" charset="0"/>
              <a:buChar char="•"/>
            </a:pPr>
            <a:r>
              <a:rPr lang="en-GB" sz="1500" kern="100" dirty="0">
                <a:solidFill>
                  <a:schemeClr val="bg1"/>
                </a:solidFill>
                <a:latin typeface="Calibri"/>
                <a:ea typeface="Calibri"/>
                <a:cs typeface="Calibri"/>
              </a:rPr>
              <a:t>Supporting carers to prioritise their own health to be better able to care for others;</a:t>
            </a:r>
          </a:p>
          <a:p>
            <a:pPr marL="266700" indent="-266700">
              <a:spcBef>
                <a:spcPts val="600"/>
              </a:spcBef>
              <a:buFont typeface="Arial" panose="020B0604020202020204" pitchFamily="34" charset="0"/>
              <a:buChar char="•"/>
            </a:pPr>
            <a:r>
              <a:rPr lang="en-GB" sz="1500" kern="100" dirty="0">
                <a:solidFill>
                  <a:schemeClr val="bg1"/>
                </a:solidFill>
                <a:latin typeface="Calibri"/>
                <a:ea typeface="Calibri"/>
                <a:cs typeface="Calibri"/>
              </a:rPr>
              <a:t>Linking data systems together to make it quicker and easier to access support;</a:t>
            </a:r>
          </a:p>
          <a:p>
            <a:pPr marL="266700" indent="-266700">
              <a:spcBef>
                <a:spcPts val="600"/>
              </a:spcBef>
              <a:buFont typeface="Arial" panose="020B0604020202020204" pitchFamily="34" charset="0"/>
              <a:buChar char="•"/>
            </a:pPr>
            <a:r>
              <a:rPr lang="en-GB" sz="1500" kern="100" dirty="0">
                <a:solidFill>
                  <a:schemeClr val="bg1"/>
                </a:solidFill>
                <a:latin typeface="Calibri"/>
                <a:ea typeface="Calibri"/>
                <a:cs typeface="Calibri"/>
              </a:rPr>
              <a:t>Recognising that support for carers goes beyond the caring responsibility to include other family, social groups and work.</a:t>
            </a:r>
          </a:p>
        </p:txBody>
      </p:sp>
      <p:grpSp>
        <p:nvGrpSpPr>
          <p:cNvPr id="4" name="Group 3">
            <a:extLst>
              <a:ext uri="{FF2B5EF4-FFF2-40B4-BE49-F238E27FC236}">
                <a16:creationId xmlns:a16="http://schemas.microsoft.com/office/drawing/2014/main" id="{E8D39111-8CEA-CF89-8D3C-08CB725AFA10}"/>
              </a:ext>
            </a:extLst>
          </p:cNvPr>
          <p:cNvGrpSpPr/>
          <p:nvPr/>
        </p:nvGrpSpPr>
        <p:grpSpPr>
          <a:xfrm>
            <a:off x="11157961" y="-21266"/>
            <a:ext cx="734002" cy="461665"/>
            <a:chOff x="10858069" y="269981"/>
            <a:chExt cx="734002" cy="461665"/>
          </a:xfrm>
        </p:grpSpPr>
        <p:sp>
          <p:nvSpPr>
            <p:cNvPr id="5" name="TextBox 4">
              <a:extLst>
                <a:ext uri="{FF2B5EF4-FFF2-40B4-BE49-F238E27FC236}">
                  <a16:creationId xmlns:a16="http://schemas.microsoft.com/office/drawing/2014/main" id="{35E52D36-9F34-2EA2-F257-882392BC89ED}"/>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6" name="TextBox 5">
              <a:extLst>
                <a:ext uri="{FF2B5EF4-FFF2-40B4-BE49-F238E27FC236}">
                  <a16:creationId xmlns:a16="http://schemas.microsoft.com/office/drawing/2014/main" id="{97165012-C910-2477-2937-A61E1C85E8F2}"/>
                </a:ext>
              </a:extLst>
            </p:cNvPr>
            <p:cNvSpPr txBox="1"/>
            <p:nvPr/>
          </p:nvSpPr>
          <p:spPr>
            <a:xfrm>
              <a:off x="10858069" y="393404"/>
              <a:ext cx="734002"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9</a:t>
              </a:r>
            </a:p>
          </p:txBody>
        </p:sp>
      </p:grpSp>
      <p:cxnSp>
        <p:nvCxnSpPr>
          <p:cNvPr id="14" name="Straight Connector 13">
            <a:extLst>
              <a:ext uri="{FF2B5EF4-FFF2-40B4-BE49-F238E27FC236}">
                <a16:creationId xmlns:a16="http://schemas.microsoft.com/office/drawing/2014/main" id="{D4AE50BE-56E4-D991-D385-C18E6963401E}"/>
              </a:ext>
            </a:extLst>
          </p:cNvPr>
          <p:cNvCxnSpPr>
            <a:cxnSpLocks/>
          </p:cNvCxnSpPr>
          <p:nvPr/>
        </p:nvCxnSpPr>
        <p:spPr>
          <a:xfrm flipV="1">
            <a:off x="350907" y="2850378"/>
            <a:ext cx="4014057" cy="219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AAA40C0-F213-2062-A8AA-C162F62A1138}"/>
              </a:ext>
            </a:extLst>
          </p:cNvPr>
          <p:cNvSpPr txBox="1"/>
          <p:nvPr/>
        </p:nvSpPr>
        <p:spPr>
          <a:xfrm>
            <a:off x="402787" y="1383977"/>
            <a:ext cx="2440813" cy="1472046"/>
          </a:xfrm>
          <a:prstGeom prst="rect">
            <a:avLst/>
          </a:prstGeom>
          <a:noFill/>
        </p:spPr>
        <p:txBody>
          <a:bodyPr wrap="square" lIns="91440" tIns="45720" rIns="91440" bIns="45720" rtlCol="0" anchor="ctr">
            <a:noAutofit/>
          </a:bodyPr>
          <a:lstStyle/>
          <a:p>
            <a:r>
              <a:rPr lang="en-GB" sz="1400">
                <a:latin typeface="Calibri"/>
                <a:ea typeface="Calibri"/>
                <a:cs typeface="Calibri"/>
              </a:rPr>
              <a:t>Caring for family and friends is part of everyday life for many people in our community and carers need help to remain healthy themselves.</a:t>
            </a:r>
          </a:p>
        </p:txBody>
      </p:sp>
      <p:pic>
        <p:nvPicPr>
          <p:cNvPr id="8" name="Graphic 7" descr="Care outline">
            <a:extLst>
              <a:ext uri="{FF2B5EF4-FFF2-40B4-BE49-F238E27FC236}">
                <a16:creationId xmlns:a16="http://schemas.microsoft.com/office/drawing/2014/main" id="{B0DA6D3D-F334-BBCD-D1DA-59BE474F72A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843600" y="1448668"/>
            <a:ext cx="1342662" cy="1342662"/>
          </a:xfrm>
          <a:prstGeom prst="rect">
            <a:avLst/>
          </a:prstGeom>
        </p:spPr>
      </p:pic>
      <p:grpSp>
        <p:nvGrpSpPr>
          <p:cNvPr id="24" name="Group 23">
            <a:extLst>
              <a:ext uri="{FF2B5EF4-FFF2-40B4-BE49-F238E27FC236}">
                <a16:creationId xmlns:a16="http://schemas.microsoft.com/office/drawing/2014/main" id="{3B8BD6C2-9F02-1E37-89A9-6D8D36D1F06C}"/>
              </a:ext>
            </a:extLst>
          </p:cNvPr>
          <p:cNvGrpSpPr/>
          <p:nvPr/>
        </p:nvGrpSpPr>
        <p:grpSpPr>
          <a:xfrm>
            <a:off x="4548935" y="2381250"/>
            <a:ext cx="7347649" cy="1523901"/>
            <a:chOff x="4618328" y="2388870"/>
            <a:chExt cx="7301851" cy="1523901"/>
          </a:xfrm>
        </p:grpSpPr>
        <p:grpSp>
          <p:nvGrpSpPr>
            <p:cNvPr id="43" name="Group 42">
              <a:extLst>
                <a:ext uri="{FF2B5EF4-FFF2-40B4-BE49-F238E27FC236}">
                  <a16:creationId xmlns:a16="http://schemas.microsoft.com/office/drawing/2014/main" id="{86254CD1-B6DF-0917-B081-1C4F7C34E4B3}"/>
                </a:ext>
              </a:extLst>
            </p:cNvPr>
            <p:cNvGrpSpPr/>
            <p:nvPr/>
          </p:nvGrpSpPr>
          <p:grpSpPr>
            <a:xfrm>
              <a:off x="4618328" y="2388870"/>
              <a:ext cx="7297259" cy="1523901"/>
              <a:chOff x="4402862" y="1570719"/>
              <a:chExt cx="7444276" cy="1523901"/>
            </a:xfrm>
          </p:grpSpPr>
          <p:sp>
            <p:nvSpPr>
              <p:cNvPr id="35" name="Rectangle: Single Corner Snipped 34">
                <a:extLst>
                  <a:ext uri="{FF2B5EF4-FFF2-40B4-BE49-F238E27FC236}">
                    <a16:creationId xmlns:a16="http://schemas.microsoft.com/office/drawing/2014/main" id="{B3E7E064-4220-BEB6-ECDE-32BD308CBC24}"/>
                  </a:ext>
                </a:extLst>
              </p:cNvPr>
              <p:cNvSpPr/>
              <p:nvPr/>
            </p:nvSpPr>
            <p:spPr>
              <a:xfrm>
                <a:off x="4404242" y="1570719"/>
                <a:ext cx="1185431" cy="1523901"/>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1" name="Group 30">
                <a:extLst>
                  <a:ext uri="{FF2B5EF4-FFF2-40B4-BE49-F238E27FC236}">
                    <a16:creationId xmlns:a16="http://schemas.microsoft.com/office/drawing/2014/main" id="{2EF4FDA5-D7CD-EC4A-ED66-BD327BFAFEE7}"/>
                  </a:ext>
                </a:extLst>
              </p:cNvPr>
              <p:cNvGrpSpPr/>
              <p:nvPr/>
            </p:nvGrpSpPr>
            <p:grpSpPr>
              <a:xfrm>
                <a:off x="4402862" y="1570926"/>
                <a:ext cx="7444276" cy="1514303"/>
                <a:chOff x="4402862" y="1570927"/>
                <a:chExt cx="7444276" cy="1514303"/>
              </a:xfrm>
            </p:grpSpPr>
            <p:sp>
              <p:nvSpPr>
                <p:cNvPr id="15" name="Rectangle: Top Corners One Rounded and One Snipped 14">
                  <a:extLst>
                    <a:ext uri="{FF2B5EF4-FFF2-40B4-BE49-F238E27FC236}">
                      <a16:creationId xmlns:a16="http://schemas.microsoft.com/office/drawing/2014/main" id="{A588B7C2-6C13-A0E2-7C78-B1BA6826D71E}"/>
                    </a:ext>
                  </a:extLst>
                </p:cNvPr>
                <p:cNvSpPr/>
                <p:nvPr/>
              </p:nvSpPr>
              <p:spPr>
                <a:xfrm>
                  <a:off x="4402862" y="1570927"/>
                  <a:ext cx="7444276" cy="1514303"/>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TextBox 33">
                  <a:extLst>
                    <a:ext uri="{FF2B5EF4-FFF2-40B4-BE49-F238E27FC236}">
                      <a16:creationId xmlns:a16="http://schemas.microsoft.com/office/drawing/2014/main" id="{A7C76A79-6DE0-DB5C-9B45-9D462D5A67F0}"/>
                    </a:ext>
                  </a:extLst>
                </p:cNvPr>
                <p:cNvSpPr txBox="1"/>
                <p:nvPr/>
              </p:nvSpPr>
              <p:spPr>
                <a:xfrm>
                  <a:off x="5785147" y="1575268"/>
                  <a:ext cx="5922935" cy="276999"/>
                </a:xfrm>
                <a:prstGeom prst="rect">
                  <a:avLst/>
                </a:prstGeom>
                <a:noFill/>
              </p:spPr>
              <p:txBody>
                <a:bodyPr wrap="square">
                  <a:spAutoFit/>
                </a:bodyPr>
                <a:lstStyle/>
                <a:p>
                  <a:endParaRPr lang="en-GB" sz="1200">
                    <a:latin typeface="Calibri" panose="020F0502020204030204" pitchFamily="34" charset="0"/>
                    <a:ea typeface="Calibri" panose="020F0502020204030204" pitchFamily="34" charset="0"/>
                    <a:cs typeface="Calibri" panose="020F0502020204030204" pitchFamily="34" charset="0"/>
                  </a:endParaRPr>
                </a:p>
              </p:txBody>
            </p:sp>
          </p:grpSp>
        </p:grpSp>
        <p:sp>
          <p:nvSpPr>
            <p:cNvPr id="50" name="TextBox 49">
              <a:extLst>
                <a:ext uri="{FF2B5EF4-FFF2-40B4-BE49-F238E27FC236}">
                  <a16:creationId xmlns:a16="http://schemas.microsoft.com/office/drawing/2014/main" id="{90391188-EC0E-2027-C03A-7E3A524DE170}"/>
                </a:ext>
              </a:extLst>
            </p:cNvPr>
            <p:cNvSpPr txBox="1"/>
            <p:nvPr/>
          </p:nvSpPr>
          <p:spPr>
            <a:xfrm>
              <a:off x="5994738" y="2396300"/>
              <a:ext cx="5925441" cy="1495173"/>
            </a:xfrm>
            <a:prstGeom prst="rect">
              <a:avLst/>
            </a:prstGeom>
            <a:noFill/>
          </p:spPr>
          <p:txBody>
            <a:bodyPr wrap="square" lIns="91440" tIns="45720" rIns="91440" bIns="45720" anchor="ctr">
              <a:noAutofit/>
            </a:bodyPr>
            <a:lstStyle>
              <a:defPPr>
                <a:defRPr lang="en-US"/>
              </a:defPPr>
              <a:lvl1pPr>
                <a:defRPr sz="1200">
                  <a:latin typeface="Calibri" panose="020F0502020204030204" pitchFamily="34" charset="0"/>
                  <a:ea typeface="Calibri" panose="020F0502020204030204" pitchFamily="34" charset="0"/>
                  <a:cs typeface="Calibri" panose="020F0502020204030204" pitchFamily="34" charset="0"/>
                </a:defRPr>
              </a:lvl1pPr>
            </a:lstStyle>
            <a:p>
              <a:r>
                <a:rPr lang="en-GB" b="1" dirty="0">
                  <a:solidFill>
                    <a:schemeClr val="accent1"/>
                  </a:solidFill>
                  <a:latin typeface="Calibri"/>
                  <a:ea typeface="Calibri"/>
                  <a:cs typeface="Calibri"/>
                </a:rPr>
                <a:t>70%</a:t>
              </a:r>
              <a:r>
                <a:rPr lang="en-GB" dirty="0">
                  <a:latin typeface="Calibri"/>
                  <a:ea typeface="Calibri"/>
                  <a:cs typeface="Calibri"/>
                </a:rPr>
                <a:t> of carers known to GPs have a long term physical or mental health condition, disability or illness themselves. Carers are </a:t>
              </a:r>
              <a:r>
                <a:rPr lang="en-GB" b="1" dirty="0">
                  <a:solidFill>
                    <a:schemeClr val="accent1"/>
                  </a:solidFill>
                  <a:latin typeface="Calibri"/>
                  <a:ea typeface="Calibri"/>
                  <a:cs typeface="Calibri"/>
                </a:rPr>
                <a:t>1.8 times </a:t>
              </a:r>
              <a:r>
                <a:rPr lang="en-GB" dirty="0">
                  <a:latin typeface="Calibri"/>
                  <a:ea typeface="Calibri"/>
                  <a:cs typeface="Calibri"/>
                </a:rPr>
                <a:t>more likely to suffer chronic pain and musculoskeletal disorders - the </a:t>
              </a:r>
              <a:r>
                <a:rPr lang="en-GB" b="1" dirty="0">
                  <a:solidFill>
                    <a:schemeClr val="accent1"/>
                  </a:solidFill>
                  <a:latin typeface="Calibri"/>
                  <a:ea typeface="Calibri"/>
                  <a:cs typeface="Calibri"/>
                </a:rPr>
                <a:t>second greatest </a:t>
              </a:r>
              <a:r>
                <a:rPr lang="en-GB" dirty="0">
                  <a:latin typeface="Calibri"/>
                  <a:ea typeface="Calibri"/>
                  <a:cs typeface="Calibri"/>
                </a:rPr>
                <a:t>cause of years lost to poor health for working aged females,</a:t>
              </a:r>
              <a:r>
                <a:rPr lang="en-GB" dirty="0">
                  <a:solidFill>
                    <a:srgbClr val="000000"/>
                  </a:solidFill>
                  <a:latin typeface="Calibri"/>
                  <a:ea typeface="Calibri"/>
                  <a:cs typeface="Calibri"/>
                </a:rPr>
                <a:t> the </a:t>
              </a:r>
              <a:r>
                <a:rPr lang="en-GB" b="1" dirty="0">
                  <a:solidFill>
                    <a:schemeClr val="accent1"/>
                  </a:solidFill>
                  <a:latin typeface="Calibri"/>
                  <a:ea typeface="Calibri"/>
                  <a:cs typeface="Calibri"/>
                </a:rPr>
                <a:t>third greatest</a:t>
              </a:r>
              <a:r>
                <a:rPr lang="en-GB" dirty="0">
                  <a:latin typeface="Calibri"/>
                  <a:ea typeface="Calibri"/>
                  <a:cs typeface="Calibri"/>
                </a:rPr>
                <a:t> for males, and among the </a:t>
              </a:r>
              <a:r>
                <a:rPr lang="en-GB" b="1" dirty="0">
                  <a:solidFill>
                    <a:schemeClr val="accent1"/>
                  </a:solidFill>
                  <a:latin typeface="Calibri"/>
                  <a:ea typeface="Calibri"/>
                  <a:cs typeface="Calibri"/>
                </a:rPr>
                <a:t>top five </a:t>
              </a:r>
              <a:r>
                <a:rPr lang="en-GB" dirty="0">
                  <a:latin typeface="Calibri"/>
                  <a:ea typeface="Calibri"/>
                  <a:cs typeface="Calibri"/>
                </a:rPr>
                <a:t>causes for older people. Carers are </a:t>
              </a:r>
              <a:r>
                <a:rPr lang="en-GB" b="1" dirty="0">
                  <a:solidFill>
                    <a:schemeClr val="accent1"/>
                  </a:solidFill>
                  <a:latin typeface="Calibri"/>
                  <a:ea typeface="Calibri"/>
                  <a:cs typeface="Calibri"/>
                </a:rPr>
                <a:t>2.3 times </a:t>
              </a:r>
              <a:r>
                <a:rPr lang="en-GB" dirty="0">
                  <a:latin typeface="Calibri"/>
                  <a:ea typeface="Calibri"/>
                  <a:cs typeface="Calibri"/>
                </a:rPr>
                <a:t>more likely to be lonely or socially isolated and </a:t>
              </a:r>
              <a:r>
                <a:rPr lang="en-GB" b="1" dirty="0">
                  <a:solidFill>
                    <a:schemeClr val="accent1"/>
                  </a:solidFill>
                  <a:latin typeface="Calibri"/>
                  <a:ea typeface="Calibri"/>
                  <a:cs typeface="Calibri"/>
                </a:rPr>
                <a:t>half as likely </a:t>
              </a:r>
              <a:r>
                <a:rPr lang="en-GB" dirty="0">
                  <a:latin typeface="Calibri"/>
                  <a:ea typeface="Calibri"/>
                  <a:cs typeface="Calibri"/>
                </a:rPr>
                <a:t>to have a good quality of life.</a:t>
              </a:r>
              <a:endParaRPr lang="en-US" dirty="0">
                <a:latin typeface="Calibri"/>
                <a:ea typeface="Calibri"/>
                <a:cs typeface="Calibri"/>
              </a:endParaRPr>
            </a:p>
          </p:txBody>
        </p:sp>
      </p:grpSp>
      <p:grpSp>
        <p:nvGrpSpPr>
          <p:cNvPr id="2" name="Group 1">
            <a:extLst>
              <a:ext uri="{FF2B5EF4-FFF2-40B4-BE49-F238E27FC236}">
                <a16:creationId xmlns:a16="http://schemas.microsoft.com/office/drawing/2014/main" id="{295B63E4-C73B-7867-3A42-FCDAF332BC66}"/>
              </a:ext>
            </a:extLst>
          </p:cNvPr>
          <p:cNvGrpSpPr/>
          <p:nvPr/>
        </p:nvGrpSpPr>
        <p:grpSpPr>
          <a:xfrm>
            <a:off x="4559686" y="555033"/>
            <a:ext cx="6342830" cy="461665"/>
            <a:chOff x="10858069" y="269981"/>
            <a:chExt cx="734002" cy="461665"/>
          </a:xfrm>
        </p:grpSpPr>
        <p:sp>
          <p:nvSpPr>
            <p:cNvPr id="17" name="TextBox 16">
              <a:extLst>
                <a:ext uri="{FF2B5EF4-FFF2-40B4-BE49-F238E27FC236}">
                  <a16:creationId xmlns:a16="http://schemas.microsoft.com/office/drawing/2014/main" id="{3D978F86-52FE-9E5F-0E60-A141CF2C1A95}"/>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19" name="TextBox 18">
              <a:extLst>
                <a:ext uri="{FF2B5EF4-FFF2-40B4-BE49-F238E27FC236}">
                  <a16:creationId xmlns:a16="http://schemas.microsoft.com/office/drawing/2014/main" id="{E6F5EC9C-2F6F-5D4E-1355-925C510DD605}"/>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pic>
        <p:nvPicPr>
          <p:cNvPr id="21" name="Graphic 2" descr="Group of people with solid fill">
            <a:extLst>
              <a:ext uri="{FF2B5EF4-FFF2-40B4-BE49-F238E27FC236}">
                <a16:creationId xmlns:a16="http://schemas.microsoft.com/office/drawing/2014/main" id="{997D7C81-9865-F35B-034E-32FBBB1E2A15}"/>
              </a:ext>
            </a:extLst>
          </p:cNvPr>
          <p:cNvPicPr preferRelativeResize="0">
            <a:picLocks/>
          </p:cNvPicPr>
          <p:nvPr/>
        </p:nvPicPr>
        <p:blipFill>
          <a:blip>
            <a:extLst>
              <a:ext uri="{96DAC541-7B7A-43D3-8B79-37D633B846F1}">
                <asvg:svgBlip xmlns:asvg="http://schemas.microsoft.com/office/drawing/2016/SVG/main" r:embed="rId7"/>
              </a:ext>
            </a:extLst>
          </a:blip>
          <a:stretch>
            <a:fillRect/>
          </a:stretch>
        </p:blipFill>
        <p:spPr>
          <a:xfrm>
            <a:off x="4742622" y="1612277"/>
            <a:ext cx="727200" cy="630000"/>
          </a:xfrm>
          <a:prstGeom prst="rect">
            <a:avLst/>
          </a:prstGeom>
        </p:spPr>
      </p:pic>
      <p:sp>
        <p:nvSpPr>
          <p:cNvPr id="23" name="TextBox 4">
            <a:extLst>
              <a:ext uri="{FF2B5EF4-FFF2-40B4-BE49-F238E27FC236}">
                <a16:creationId xmlns:a16="http://schemas.microsoft.com/office/drawing/2014/main" id="{9A4945B3-C7CA-2F3C-40FF-2DB27A30E656}"/>
              </a:ext>
            </a:extLst>
          </p:cNvPr>
          <p:cNvSpPr txBox="1"/>
          <p:nvPr/>
        </p:nvSpPr>
        <p:spPr>
          <a:xfrm>
            <a:off x="4576314" y="1181570"/>
            <a:ext cx="1070340"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pic>
        <p:nvPicPr>
          <p:cNvPr id="30" name="Graphic 4" descr="Heartbeat with solid fill">
            <a:extLst>
              <a:ext uri="{FF2B5EF4-FFF2-40B4-BE49-F238E27FC236}">
                <a16:creationId xmlns:a16="http://schemas.microsoft.com/office/drawing/2014/main" id="{1F928F0D-22B6-9195-6066-6FD7175EA4B4}"/>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4645333" y="2910118"/>
            <a:ext cx="977382" cy="920565"/>
          </a:xfrm>
          <a:prstGeom prst="rect">
            <a:avLst/>
          </a:prstGeom>
        </p:spPr>
      </p:pic>
      <p:sp>
        <p:nvSpPr>
          <p:cNvPr id="38" name="TextBox 4">
            <a:extLst>
              <a:ext uri="{FF2B5EF4-FFF2-40B4-BE49-F238E27FC236}">
                <a16:creationId xmlns:a16="http://schemas.microsoft.com/office/drawing/2014/main" id="{CF8F6D65-8E8C-6F2F-5D85-E4D71939AF52}"/>
              </a:ext>
            </a:extLst>
          </p:cNvPr>
          <p:cNvSpPr txBox="1"/>
          <p:nvPr/>
        </p:nvSpPr>
        <p:spPr>
          <a:xfrm>
            <a:off x="4557780" y="2402950"/>
            <a:ext cx="1145374" cy="579005"/>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cause of poor health</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sp>
        <p:nvSpPr>
          <p:cNvPr id="41" name="TextBox 4">
            <a:extLst>
              <a:ext uri="{FF2B5EF4-FFF2-40B4-BE49-F238E27FC236}">
                <a16:creationId xmlns:a16="http://schemas.microsoft.com/office/drawing/2014/main" id="{37CAF101-D31E-6778-3608-E48FFFA61DD7}"/>
              </a:ext>
            </a:extLst>
          </p:cNvPr>
          <p:cNvSpPr txBox="1"/>
          <p:nvPr/>
        </p:nvSpPr>
        <p:spPr>
          <a:xfrm>
            <a:off x="4512442" y="3973933"/>
            <a:ext cx="1157403" cy="409407"/>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sp>
        <p:nvSpPr>
          <p:cNvPr id="42" name="TextBox 4">
            <a:extLst>
              <a:ext uri="{FF2B5EF4-FFF2-40B4-BE49-F238E27FC236}">
                <a16:creationId xmlns:a16="http://schemas.microsoft.com/office/drawing/2014/main" id="{4D78A9CE-0CB8-B623-8D22-B9D1EA7ECE41}"/>
              </a:ext>
            </a:extLst>
          </p:cNvPr>
          <p:cNvSpPr txBox="1"/>
          <p:nvPr/>
        </p:nvSpPr>
        <p:spPr>
          <a:xfrm>
            <a:off x="4556218" y="5295474"/>
            <a:ext cx="1146936" cy="400110"/>
          </a:xfrm>
          <a:prstGeom prst="rect">
            <a:avLst/>
          </a:prstGeom>
          <a:noFill/>
        </p:spPr>
        <p:txBody>
          <a:bodyPr wrap="square" rtlCol="0">
            <a:spAutoFit/>
          </a:bodyPr>
          <a:lstStyle/>
          <a:p>
            <a:pPr lvl="0" algn="ctr"/>
            <a:r>
              <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t>It is increasing over time</a:t>
            </a:r>
          </a:p>
        </p:txBody>
      </p:sp>
    </p:spTree>
    <p:extLst>
      <p:ext uri="{BB962C8B-B14F-4D97-AF65-F5344CB8AC3E}">
        <p14:creationId xmlns:p14="http://schemas.microsoft.com/office/powerpoint/2010/main" val="230926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61328-2363-21EE-BFC8-349F6186E6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F6EE19-A042-3E68-1DA6-3AFF5EF50F12}"/>
              </a:ext>
            </a:extLst>
          </p:cNvPr>
          <p:cNvPicPr>
            <a:picLocks noChangeAspect="1"/>
          </p:cNvPicPr>
          <p:nvPr/>
        </p:nvPicPr>
        <p:blipFill>
          <a:blip r:embed="rId3">
            <a:extLst>
              <a:ext uri="{28A0092B-C50C-407E-A947-70E740481C1C}">
                <a14:useLocalDpi xmlns:a14="http://schemas.microsoft.com/office/drawing/2010/main" val="0"/>
              </a:ext>
            </a:extLst>
          </a:blip>
          <a:srcRect l="53985" r="847" b="21940"/>
          <a:stretch>
            <a:fillRect/>
          </a:stretch>
        </p:blipFill>
        <p:spPr>
          <a:xfrm flipH="1">
            <a:off x="-37291" y="2861"/>
            <a:ext cx="5953903" cy="6868016"/>
          </a:xfrm>
          <a:prstGeom prst="rect">
            <a:avLst/>
          </a:prstGeom>
        </p:spPr>
      </p:pic>
      <p:sp>
        <p:nvSpPr>
          <p:cNvPr id="13" name="TextBox 12">
            <a:extLst>
              <a:ext uri="{FF2B5EF4-FFF2-40B4-BE49-F238E27FC236}">
                <a16:creationId xmlns:a16="http://schemas.microsoft.com/office/drawing/2014/main" id="{29966C51-2115-B7F9-201C-3182750481CF}"/>
              </a:ext>
            </a:extLst>
          </p:cNvPr>
          <p:cNvSpPr txBox="1"/>
          <p:nvPr/>
        </p:nvSpPr>
        <p:spPr>
          <a:xfrm>
            <a:off x="6278060" y="1071155"/>
            <a:ext cx="5696428" cy="1765933"/>
          </a:xfrm>
          <a:prstGeom prst="rect">
            <a:avLst/>
          </a:prstGeom>
          <a:noFill/>
        </p:spPr>
        <p:txBody>
          <a:bodyPr wrap="square" lIns="91440" tIns="45720" rIns="91440" bIns="45720" anchor="t">
            <a:spAutoFit/>
          </a:bodyPr>
          <a:lstStyle/>
          <a:p>
            <a:pPr>
              <a:lnSpc>
                <a:spcPct val="107000"/>
              </a:lnSpc>
              <a:spcAft>
                <a:spcPts val="800"/>
              </a:spcAft>
            </a:pPr>
            <a:r>
              <a:rPr lang="en-GB" sz="1200" kern="100" dirty="0">
                <a:latin typeface="Calibri"/>
                <a:ea typeface="Calibri"/>
                <a:cs typeface="Calibri"/>
              </a:rPr>
              <a:t>The overall health and wellbeing of children and young people in Central Bedfordshire is not significantly different from the rest of the country. However, in the UK, there are many more children and young people suffering from poor health than there should be. Recent national policy changes including the Children’s Wellbeing and Schools Act, SEND reforms and overhaul of children’s social care are all aimed at targeting services where the need is greatest and reducing inequalities. </a:t>
            </a:r>
          </a:p>
          <a:p>
            <a:pPr>
              <a:lnSpc>
                <a:spcPct val="107000"/>
              </a:lnSpc>
              <a:spcAft>
                <a:spcPts val="800"/>
              </a:spcAft>
            </a:pPr>
            <a:r>
              <a:rPr lang="en-GB" sz="1200" kern="100" dirty="0">
                <a:latin typeface="Calibri"/>
                <a:ea typeface="Calibri"/>
                <a:cs typeface="Calibri"/>
              </a:rPr>
              <a:t>At a local level, there are wide inequalities in the health and wellbeing of our children and young people that can be reduced.</a:t>
            </a:r>
            <a:endParaRPr lang="en-US" sz="1200" dirty="0"/>
          </a:p>
        </p:txBody>
      </p:sp>
      <p:grpSp>
        <p:nvGrpSpPr>
          <p:cNvPr id="14" name="Group 13">
            <a:extLst>
              <a:ext uri="{FF2B5EF4-FFF2-40B4-BE49-F238E27FC236}">
                <a16:creationId xmlns:a16="http://schemas.microsoft.com/office/drawing/2014/main" id="{B5EB778E-ACE8-8372-B8A1-855AF81B47F4}"/>
              </a:ext>
            </a:extLst>
          </p:cNvPr>
          <p:cNvGrpSpPr/>
          <p:nvPr/>
        </p:nvGrpSpPr>
        <p:grpSpPr>
          <a:xfrm>
            <a:off x="11125200" y="-21266"/>
            <a:ext cx="814388" cy="461665"/>
            <a:chOff x="10825308" y="269981"/>
            <a:chExt cx="814388" cy="461665"/>
          </a:xfrm>
        </p:grpSpPr>
        <p:sp>
          <p:nvSpPr>
            <p:cNvPr id="16" name="TextBox 15">
              <a:extLst>
                <a:ext uri="{FF2B5EF4-FFF2-40B4-BE49-F238E27FC236}">
                  <a16:creationId xmlns:a16="http://schemas.microsoft.com/office/drawing/2014/main" id="{50E9F013-ED37-11D8-3154-19354C4BE2E2}"/>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17" name="TextBox 16">
              <a:extLst>
                <a:ext uri="{FF2B5EF4-FFF2-40B4-BE49-F238E27FC236}">
                  <a16:creationId xmlns:a16="http://schemas.microsoft.com/office/drawing/2014/main" id="{4F1E3F34-8FA2-ECBE-F47D-8B3EAA6093DE}"/>
                </a:ext>
              </a:extLst>
            </p:cNvPr>
            <p:cNvSpPr txBox="1"/>
            <p:nvPr/>
          </p:nvSpPr>
          <p:spPr>
            <a:xfrm>
              <a:off x="10825308" y="393404"/>
              <a:ext cx="814388"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10</a:t>
              </a:r>
            </a:p>
          </p:txBody>
        </p:sp>
      </p:grpSp>
      <p:sp>
        <p:nvSpPr>
          <p:cNvPr id="10" name="Right Triangle 9">
            <a:extLst>
              <a:ext uri="{FF2B5EF4-FFF2-40B4-BE49-F238E27FC236}">
                <a16:creationId xmlns:a16="http://schemas.microsoft.com/office/drawing/2014/main" id="{8D369F0D-4295-B4A5-A21D-13F57637A78F}"/>
              </a:ext>
            </a:extLst>
          </p:cNvPr>
          <p:cNvSpPr/>
          <p:nvPr/>
        </p:nvSpPr>
        <p:spPr>
          <a:xfrm rot="5400000">
            <a:off x="828512" y="-883775"/>
            <a:ext cx="3423600" cy="5155200"/>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996ECB3E-83C6-2780-851B-7461B1E62FF0}"/>
              </a:ext>
            </a:extLst>
          </p:cNvPr>
          <p:cNvSpPr txBox="1"/>
          <p:nvPr/>
        </p:nvSpPr>
        <p:spPr>
          <a:xfrm>
            <a:off x="149181" y="188128"/>
            <a:ext cx="2963473" cy="1438792"/>
          </a:xfrm>
          <a:prstGeom prst="rect">
            <a:avLst/>
          </a:prstGeom>
          <a:noFill/>
        </p:spPr>
        <p:txBody>
          <a:bodyPr wrap="square">
            <a:spAutoFit/>
          </a:bodyPr>
          <a:lstStyle/>
          <a:p>
            <a:pPr>
              <a:lnSpc>
                <a:spcPct val="107000"/>
              </a:lnSpc>
              <a:spcBef>
                <a:spcPts val="1800"/>
              </a:spcBef>
              <a:spcAft>
                <a:spcPts val="400"/>
              </a:spcAft>
              <a:buNone/>
            </a:pPr>
            <a:r>
              <a:rPr lang="en-GB" sz="2400" kern="1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rPr>
              <a:t>High impact areas</a:t>
            </a:r>
            <a:r>
              <a:rPr lang="en-GB" sz="2400"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a:t>
            </a:r>
            <a:br>
              <a:rPr lang="en-GB" sz="24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br>
            <a:r>
              <a:rPr lang="en-GB" sz="30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Children &amp; young people</a:t>
            </a:r>
          </a:p>
        </p:txBody>
      </p:sp>
      <p:grpSp>
        <p:nvGrpSpPr>
          <p:cNvPr id="49" name="Group 48">
            <a:extLst>
              <a:ext uri="{FF2B5EF4-FFF2-40B4-BE49-F238E27FC236}">
                <a16:creationId xmlns:a16="http://schemas.microsoft.com/office/drawing/2014/main" id="{65E4D28D-894C-E8AD-B648-7623F8F3166B}"/>
              </a:ext>
            </a:extLst>
          </p:cNvPr>
          <p:cNvGrpSpPr/>
          <p:nvPr/>
        </p:nvGrpSpPr>
        <p:grpSpPr>
          <a:xfrm>
            <a:off x="6344954" y="2918997"/>
            <a:ext cx="5594634" cy="3798087"/>
            <a:chOff x="6294435" y="2907516"/>
            <a:chExt cx="5594634" cy="3798087"/>
          </a:xfrm>
        </p:grpSpPr>
        <p:grpSp>
          <p:nvGrpSpPr>
            <p:cNvPr id="15" name="Group 14">
              <a:extLst>
                <a:ext uri="{FF2B5EF4-FFF2-40B4-BE49-F238E27FC236}">
                  <a16:creationId xmlns:a16="http://schemas.microsoft.com/office/drawing/2014/main" id="{9B4FD3E1-CE1F-3C38-8EB9-7A609088E427}"/>
                </a:ext>
              </a:extLst>
            </p:cNvPr>
            <p:cNvGrpSpPr/>
            <p:nvPr/>
          </p:nvGrpSpPr>
          <p:grpSpPr>
            <a:xfrm>
              <a:off x="6294435" y="3498212"/>
              <a:ext cx="5594634" cy="3207391"/>
              <a:chOff x="6093472" y="509142"/>
              <a:chExt cx="5763631" cy="4304837"/>
            </a:xfrm>
          </p:grpSpPr>
          <p:grpSp>
            <p:nvGrpSpPr>
              <p:cNvPr id="22" name="Group 21">
                <a:extLst>
                  <a:ext uri="{FF2B5EF4-FFF2-40B4-BE49-F238E27FC236}">
                    <a16:creationId xmlns:a16="http://schemas.microsoft.com/office/drawing/2014/main" id="{766CA8C1-30A9-0570-0481-7491EEDACA09}"/>
                  </a:ext>
                </a:extLst>
              </p:cNvPr>
              <p:cNvGrpSpPr/>
              <p:nvPr/>
            </p:nvGrpSpPr>
            <p:grpSpPr>
              <a:xfrm>
                <a:off x="6093472" y="509143"/>
                <a:ext cx="1886820" cy="4304835"/>
                <a:chOff x="6093472" y="509143"/>
                <a:chExt cx="1886820" cy="4304835"/>
              </a:xfrm>
            </p:grpSpPr>
            <p:sp>
              <p:nvSpPr>
                <p:cNvPr id="48" name="TextBox 47">
                  <a:extLst>
                    <a:ext uri="{FF2B5EF4-FFF2-40B4-BE49-F238E27FC236}">
                      <a16:creationId xmlns:a16="http://schemas.microsoft.com/office/drawing/2014/main" id="{0C727C60-D2E6-757F-B60E-4A531E323C5A}"/>
                    </a:ext>
                  </a:extLst>
                </p:cNvPr>
                <p:cNvSpPr txBox="1"/>
                <p:nvPr/>
              </p:nvSpPr>
              <p:spPr>
                <a:xfrm>
                  <a:off x="6494801" y="562681"/>
                  <a:ext cx="1485491" cy="867481"/>
                </a:xfrm>
                <a:prstGeom prst="rect">
                  <a:avLst/>
                </a:prstGeom>
                <a:noFill/>
              </p:spPr>
              <p:txBody>
                <a:bodyPr wrap="square" lIns="91440" tIns="45720" rIns="91440" bIns="45720" anchor="t">
                  <a:spAutoFit/>
                </a:bodyPr>
                <a:lstStyle/>
                <a:p>
                  <a:pPr>
                    <a:spcBef>
                      <a:spcPts val="800"/>
                    </a:spcBef>
                    <a:spcAft>
                      <a:spcPts val="400"/>
                    </a:spcAft>
                  </a:pPr>
                  <a:r>
                    <a:rPr lang="en-GB" sz="1200" dirty="0">
                      <a:latin typeface="Arial Nova"/>
                      <a:ea typeface="Calibri"/>
                      <a:cs typeface="Calibri"/>
                    </a:rPr>
                    <a:t>Early &amp; continued access to maternity care</a:t>
                  </a:r>
                </a:p>
              </p:txBody>
            </p:sp>
            <p:sp>
              <p:nvSpPr>
                <p:cNvPr id="43" name="Rectangle 42">
                  <a:extLst>
                    <a:ext uri="{FF2B5EF4-FFF2-40B4-BE49-F238E27FC236}">
                      <a16:creationId xmlns:a16="http://schemas.microsoft.com/office/drawing/2014/main" id="{1B05C263-3B7C-04AB-7068-665C7144FDFC}"/>
                    </a:ext>
                  </a:extLst>
                </p:cNvPr>
                <p:cNvSpPr/>
                <p:nvPr/>
              </p:nvSpPr>
              <p:spPr>
                <a:xfrm>
                  <a:off x="6106445" y="509143"/>
                  <a:ext cx="1854372" cy="430483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Arial Nova" panose="020B0504020202020204" pitchFamily="34" charset="0"/>
                    </a:rPr>
                    <a:t>00</a:t>
                  </a:r>
                </a:p>
              </p:txBody>
            </p:sp>
            <p:sp>
              <p:nvSpPr>
                <p:cNvPr id="45" name="TextBox 44">
                  <a:extLst>
                    <a:ext uri="{FF2B5EF4-FFF2-40B4-BE49-F238E27FC236}">
                      <a16:creationId xmlns:a16="http://schemas.microsoft.com/office/drawing/2014/main" id="{AD1D10E9-7C17-EB76-F97B-90C51B87451C}"/>
                    </a:ext>
                  </a:extLst>
                </p:cNvPr>
                <p:cNvSpPr txBox="1"/>
                <p:nvPr/>
              </p:nvSpPr>
              <p:spPr>
                <a:xfrm>
                  <a:off x="6104681" y="2420303"/>
                  <a:ext cx="1854371" cy="1827907"/>
                </a:xfrm>
                <a:prstGeom prst="rect">
                  <a:avLst/>
                </a:prstGeom>
                <a:noFill/>
              </p:spPr>
              <p:txBody>
                <a:bodyPr wrap="square">
                  <a:spAutoFit/>
                </a:bodyPr>
                <a:lstStyle/>
                <a:p>
                  <a:pPr marL="95250" lvl="0" indent="-74613" defTabSz="488950">
                    <a:lnSpc>
                      <a:spcPct val="90000"/>
                    </a:lnSpc>
                    <a:spcBef>
                      <a:spcPct val="0"/>
                    </a:spcBef>
                    <a:spcAft>
                      <a:spcPct val="35000"/>
                    </a:spcAft>
                    <a:buFont typeface="Arial" panose="020B0604020202020204" pitchFamily="34" charset="0"/>
                    <a:buChar char="•"/>
                  </a:pPr>
                  <a:r>
                    <a:rPr lang="en-GB" sz="1000" kern="1200">
                      <a:latin typeface="Arial Nova" panose="020B0504020202020204" pitchFamily="34" charset="0"/>
                      <a:ea typeface="Calibri" panose="020F0502020204030204" pitchFamily="34" charset="0"/>
                      <a:cs typeface="Calibri" panose="020F0502020204030204" pitchFamily="34" charset="0"/>
                      <a:sym typeface="Wingdings" panose="05000000000000000000" pitchFamily="2" charset="2"/>
                    </a:rPr>
                    <a:t>Minimise risk of low birt</a:t>
                  </a:r>
                  <a:r>
                    <a:rPr lang="en-GB" sz="1000">
                      <a:latin typeface="Arial Nova" panose="020B0504020202020204" pitchFamily="34" charset="0"/>
                      <a:ea typeface="Calibri" panose="020F0502020204030204" pitchFamily="34" charset="0"/>
                      <a:cs typeface="Calibri" panose="020F0502020204030204" pitchFamily="34" charset="0"/>
                      <a:sym typeface="Wingdings" panose="05000000000000000000" pitchFamily="2" charset="2"/>
                    </a:rPr>
                    <a:t>h-</a:t>
                  </a:r>
                  <a:r>
                    <a:rPr lang="en-GB" sz="1000" kern="1200">
                      <a:latin typeface="Arial Nova" panose="020B0504020202020204" pitchFamily="34" charset="0"/>
                      <a:ea typeface="Calibri" panose="020F0502020204030204" pitchFamily="34" charset="0"/>
                      <a:cs typeface="Calibri" panose="020F0502020204030204" pitchFamily="34" charset="0"/>
                      <a:sym typeface="Wingdings" panose="05000000000000000000" pitchFamily="2" charset="2"/>
                    </a:rPr>
                    <a:t> weight babies</a:t>
                  </a:r>
                  <a:endParaRPr lang="en-GB" sz="1000">
                    <a:latin typeface="Arial Nova" panose="020B0504020202020204" pitchFamily="34" charset="0"/>
                    <a:ea typeface="Calibri" panose="020F0502020204030204" pitchFamily="34" charset="0"/>
                    <a:cs typeface="Calibri" panose="020F0502020204030204" pitchFamily="34" charset="0"/>
                    <a:sym typeface="Wingdings" panose="05000000000000000000" pitchFamily="2" charset="2"/>
                  </a:endParaRPr>
                </a:p>
                <a:p>
                  <a:pPr marL="95250" lvl="0" indent="-74613" defTabSz="488950">
                    <a:lnSpc>
                      <a:spcPct val="90000"/>
                    </a:lnSpc>
                    <a:spcBef>
                      <a:spcPct val="0"/>
                    </a:spcBef>
                    <a:spcAft>
                      <a:spcPct val="35000"/>
                    </a:spcAft>
                    <a:buFont typeface="Arial" panose="020B0604020202020204" pitchFamily="34" charset="0"/>
                    <a:buChar char="•"/>
                  </a:pPr>
                  <a:r>
                    <a:rPr lang="en-GB" sz="1000" kern="12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Improve the proportion of mothers breastfeeding</a:t>
                  </a:r>
                </a:p>
                <a:p>
                  <a:pPr marL="95250" lvl="0" indent="-74613" defTabSz="488950">
                    <a:lnSpc>
                      <a:spcPct val="90000"/>
                    </a:lnSpc>
                    <a:spcBef>
                      <a:spcPct val="0"/>
                    </a:spcBef>
                    <a:spcAft>
                      <a:spcPct val="35000"/>
                    </a:spcAft>
                    <a:buFont typeface="Arial" panose="020B0604020202020204" pitchFamily="34" charset="0"/>
                    <a:buChar char="•"/>
                  </a:pPr>
                  <a:r>
                    <a:rPr lang="en-GB" sz="1000" kern="12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Improve nutrition for mother and baby</a:t>
                  </a:r>
                  <a:endParaRPr lang="en-GB" sz="10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endParaRPr>
                </a:p>
                <a:p>
                  <a:pPr marL="95250" lvl="0" indent="-74613" defTabSz="488950">
                    <a:lnSpc>
                      <a:spcPct val="90000"/>
                    </a:lnSpc>
                    <a:spcBef>
                      <a:spcPct val="0"/>
                    </a:spcBef>
                    <a:spcAft>
                      <a:spcPct val="35000"/>
                    </a:spcAft>
                    <a:buFont typeface="Arial" panose="020B0604020202020204" pitchFamily="34" charset="0"/>
                    <a:buChar char="•"/>
                  </a:pPr>
                  <a:r>
                    <a:rPr lang="en-GB" sz="1000" kern="12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Minimise infections in infants</a:t>
                  </a:r>
                </a:p>
              </p:txBody>
            </p:sp>
            <p:cxnSp>
              <p:nvCxnSpPr>
                <p:cNvPr id="46" name="Straight Connector 45">
                  <a:extLst>
                    <a:ext uri="{FF2B5EF4-FFF2-40B4-BE49-F238E27FC236}">
                      <a16:creationId xmlns:a16="http://schemas.microsoft.com/office/drawing/2014/main" id="{EF37894B-0372-DCD8-C208-32B7E919BC2F}"/>
                    </a:ext>
                  </a:extLst>
                </p:cNvPr>
                <p:cNvCxnSpPr>
                  <a:cxnSpLocks/>
                </p:cNvCxnSpPr>
                <p:nvPr/>
              </p:nvCxnSpPr>
              <p:spPr>
                <a:xfrm>
                  <a:off x="6093472" y="2380667"/>
                  <a:ext cx="187255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34C29570-B19D-1569-A984-4BD7D0B568FF}"/>
                  </a:ext>
                </a:extLst>
              </p:cNvPr>
              <p:cNvGrpSpPr/>
              <p:nvPr/>
            </p:nvGrpSpPr>
            <p:grpSpPr>
              <a:xfrm>
                <a:off x="6115977" y="509144"/>
                <a:ext cx="4293159" cy="4304835"/>
                <a:chOff x="4124366" y="506426"/>
                <a:chExt cx="4293159" cy="4304835"/>
              </a:xfrm>
            </p:grpSpPr>
            <p:grpSp>
              <p:nvGrpSpPr>
                <p:cNvPr id="34" name="Group 33">
                  <a:extLst>
                    <a:ext uri="{FF2B5EF4-FFF2-40B4-BE49-F238E27FC236}">
                      <a16:creationId xmlns:a16="http://schemas.microsoft.com/office/drawing/2014/main" id="{2D726578-53DE-680C-31C9-E0E86F701E3B}"/>
                    </a:ext>
                  </a:extLst>
                </p:cNvPr>
                <p:cNvGrpSpPr/>
                <p:nvPr/>
              </p:nvGrpSpPr>
              <p:grpSpPr>
                <a:xfrm>
                  <a:off x="4124366" y="516314"/>
                  <a:ext cx="4293159" cy="1855936"/>
                  <a:chOff x="-1659497" y="335122"/>
                  <a:chExt cx="4447734" cy="1855936"/>
                </a:xfrm>
              </p:grpSpPr>
              <p:sp>
                <p:nvSpPr>
                  <p:cNvPr id="39" name="Rectangle: Single Corner Snipped 38">
                    <a:extLst>
                      <a:ext uri="{FF2B5EF4-FFF2-40B4-BE49-F238E27FC236}">
                        <a16:creationId xmlns:a16="http://schemas.microsoft.com/office/drawing/2014/main" id="{DF32B21E-73E4-CCDA-4007-0626D745662A}"/>
                      </a:ext>
                    </a:extLst>
                  </p:cNvPr>
                  <p:cNvSpPr/>
                  <p:nvPr/>
                </p:nvSpPr>
                <p:spPr>
                  <a:xfrm>
                    <a:off x="2357436" y="337965"/>
                    <a:ext cx="430801" cy="1853093"/>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rPr>
                      <a:t>3</a:t>
                    </a:r>
                    <a:endParaRPr lang="en-US" sz="32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endParaRPr>
                  </a:p>
                </p:txBody>
              </p:sp>
              <p:sp>
                <p:nvSpPr>
                  <p:cNvPr id="40" name="TextBox 39">
                    <a:extLst>
                      <a:ext uri="{FF2B5EF4-FFF2-40B4-BE49-F238E27FC236}">
                        <a16:creationId xmlns:a16="http://schemas.microsoft.com/office/drawing/2014/main" id="{BCE2F2F7-AF06-9192-A702-403B23C99F82}"/>
                      </a:ext>
                    </a:extLst>
                  </p:cNvPr>
                  <p:cNvSpPr txBox="1"/>
                  <p:nvPr/>
                </p:nvSpPr>
                <p:spPr>
                  <a:xfrm>
                    <a:off x="775329" y="391989"/>
                    <a:ext cx="1507981" cy="1239259"/>
                  </a:xfrm>
                  <a:prstGeom prst="rect">
                    <a:avLst/>
                  </a:prstGeom>
                  <a:noFill/>
                </p:spPr>
                <p:txBody>
                  <a:bodyPr wrap="square">
                    <a:spAutoFit/>
                  </a:bodyPr>
                  <a:lstStyle/>
                  <a:p>
                    <a:pPr lvl="0">
                      <a:lnSpc>
                        <a:spcPct val="90000"/>
                      </a:lnSpc>
                      <a:spcBef>
                        <a:spcPts val="800"/>
                      </a:spcBef>
                      <a:spcAft>
                        <a:spcPts val="400"/>
                      </a:spcAft>
                    </a:pPr>
                    <a:r>
                      <a:rPr lang="en-GB" sz="1200" dirty="0">
                        <a:latin typeface="Arial Nova" panose="020B0504020202020204" pitchFamily="34" charset="0"/>
                        <a:ea typeface="Calibri" panose="020F0502020204030204" pitchFamily="34" charset="0"/>
                        <a:cs typeface="Calibri" panose="020F0502020204030204" pitchFamily="34" charset="0"/>
                      </a:rPr>
                      <a:t>Protecting children and young people from infectious diseases</a:t>
                    </a:r>
                  </a:p>
                </p:txBody>
              </p:sp>
              <p:sp>
                <p:nvSpPr>
                  <p:cNvPr id="9" name="Rectangle: Single Corner Snipped 8">
                    <a:extLst>
                      <a:ext uri="{FF2B5EF4-FFF2-40B4-BE49-F238E27FC236}">
                        <a16:creationId xmlns:a16="http://schemas.microsoft.com/office/drawing/2014/main" id="{E2A861A4-0843-7D81-2405-91413CEAEDC5}"/>
                      </a:ext>
                    </a:extLst>
                  </p:cNvPr>
                  <p:cNvSpPr/>
                  <p:nvPr/>
                </p:nvSpPr>
                <p:spPr>
                  <a:xfrm>
                    <a:off x="337364" y="335122"/>
                    <a:ext cx="430800" cy="1853094"/>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rPr>
                      <a:t>2</a:t>
                    </a:r>
                    <a:endParaRPr lang="en-US" sz="16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endParaRPr>
                  </a:p>
                </p:txBody>
              </p:sp>
              <p:sp>
                <p:nvSpPr>
                  <p:cNvPr id="19" name="Rectangle: Single Corner Snipped 18">
                    <a:extLst>
                      <a:ext uri="{FF2B5EF4-FFF2-40B4-BE49-F238E27FC236}">
                        <a16:creationId xmlns:a16="http://schemas.microsoft.com/office/drawing/2014/main" id="{FFB45E22-E952-7385-68A3-33BB6C2480AB}"/>
                      </a:ext>
                    </a:extLst>
                  </p:cNvPr>
                  <p:cNvSpPr/>
                  <p:nvPr/>
                </p:nvSpPr>
                <p:spPr>
                  <a:xfrm>
                    <a:off x="-1659497" y="335801"/>
                    <a:ext cx="410654" cy="1853095"/>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rPr>
                      <a:t>1</a:t>
                    </a:r>
                    <a:endParaRPr lang="en-US" sz="16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endParaRPr>
                  </a:p>
                </p:txBody>
              </p:sp>
            </p:grpSp>
            <p:sp>
              <p:nvSpPr>
                <p:cNvPr id="36" name="Rectangle 35">
                  <a:extLst>
                    <a:ext uri="{FF2B5EF4-FFF2-40B4-BE49-F238E27FC236}">
                      <a16:creationId xmlns:a16="http://schemas.microsoft.com/office/drawing/2014/main" id="{A49A37FC-82C5-F940-B6A0-3E4790CC21FB}"/>
                    </a:ext>
                  </a:extLst>
                </p:cNvPr>
                <p:cNvSpPr/>
                <p:nvPr/>
              </p:nvSpPr>
              <p:spPr>
                <a:xfrm>
                  <a:off x="6050743" y="506426"/>
                  <a:ext cx="1854372" cy="430483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37" name="TextBox 36">
                  <a:extLst>
                    <a:ext uri="{FF2B5EF4-FFF2-40B4-BE49-F238E27FC236}">
                      <a16:creationId xmlns:a16="http://schemas.microsoft.com/office/drawing/2014/main" id="{6DFD14AA-518A-94CD-39B6-999405EF2566}"/>
                    </a:ext>
                  </a:extLst>
                </p:cNvPr>
                <p:cNvSpPr txBox="1"/>
                <p:nvPr/>
              </p:nvSpPr>
              <p:spPr>
                <a:xfrm>
                  <a:off x="6041278" y="2403822"/>
                  <a:ext cx="1870842" cy="867482"/>
                </a:xfrm>
                <a:prstGeom prst="rect">
                  <a:avLst/>
                </a:prstGeom>
                <a:noFill/>
              </p:spPr>
              <p:txBody>
                <a:bodyPr wrap="square">
                  <a:spAutoFit/>
                </a:bodyPr>
                <a:lstStyle/>
                <a:p>
                  <a:pPr marL="95250" lvl="0" indent="-95250" defTabSz="488950">
                    <a:lnSpc>
                      <a:spcPct val="90000"/>
                    </a:lnSpc>
                    <a:spcBef>
                      <a:spcPct val="0"/>
                    </a:spcBef>
                    <a:spcAft>
                      <a:spcPct val="35000"/>
                    </a:spcAft>
                    <a:buFont typeface="Arial" panose="020B0604020202020204" pitchFamily="34" charset="0"/>
                    <a:buChar char="•"/>
                  </a:pPr>
                  <a:r>
                    <a:rPr lang="en-GB" sz="10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Increase population vaccine coverage of routine childhood and seasonal vaccinations</a:t>
                  </a:r>
                  <a:endParaRPr lang="en-GB" sz="1000" kern="12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endParaRPr>
                </a:p>
              </p:txBody>
            </p:sp>
            <p:cxnSp>
              <p:nvCxnSpPr>
                <p:cNvPr id="38" name="Straight Connector 37">
                  <a:extLst>
                    <a:ext uri="{FF2B5EF4-FFF2-40B4-BE49-F238E27FC236}">
                      <a16:creationId xmlns:a16="http://schemas.microsoft.com/office/drawing/2014/main" id="{98A3C054-DEDD-C2C6-5A6F-499A25C79C80}"/>
                    </a:ext>
                  </a:extLst>
                </p:cNvPr>
                <p:cNvCxnSpPr>
                  <a:cxnSpLocks/>
                </p:cNvCxnSpPr>
                <p:nvPr/>
              </p:nvCxnSpPr>
              <p:spPr>
                <a:xfrm>
                  <a:off x="6063138" y="2365828"/>
                  <a:ext cx="184197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FD6B2F76-2CDB-3F72-FDA6-B54B2A3184D3}"/>
                  </a:ext>
                </a:extLst>
              </p:cNvPr>
              <p:cNvGrpSpPr/>
              <p:nvPr/>
            </p:nvGrpSpPr>
            <p:grpSpPr>
              <a:xfrm>
                <a:off x="9993311" y="509142"/>
                <a:ext cx="1863792" cy="4304834"/>
                <a:chOff x="6010089" y="514339"/>
                <a:chExt cx="1863792" cy="4304834"/>
              </a:xfrm>
            </p:grpSpPr>
            <p:sp>
              <p:nvSpPr>
                <p:cNvPr id="33" name="TextBox 32">
                  <a:extLst>
                    <a:ext uri="{FF2B5EF4-FFF2-40B4-BE49-F238E27FC236}">
                      <a16:creationId xmlns:a16="http://schemas.microsoft.com/office/drawing/2014/main" id="{136CCE6F-691B-A7A5-E91D-627A12E9C25A}"/>
                    </a:ext>
                  </a:extLst>
                </p:cNvPr>
                <p:cNvSpPr txBox="1"/>
                <p:nvPr/>
              </p:nvSpPr>
              <p:spPr>
                <a:xfrm>
                  <a:off x="6418310" y="567334"/>
                  <a:ext cx="1455571" cy="1240637"/>
                </a:xfrm>
                <a:prstGeom prst="rect">
                  <a:avLst/>
                </a:prstGeom>
                <a:noFill/>
              </p:spPr>
              <p:txBody>
                <a:bodyPr wrap="square">
                  <a:spAutoFit/>
                </a:bodyPr>
                <a:lstStyle/>
                <a:p>
                  <a:pPr lvl="0" defTabSz="488950">
                    <a:lnSpc>
                      <a:spcPct val="90000"/>
                    </a:lnSpc>
                    <a:spcBef>
                      <a:spcPct val="0"/>
                    </a:spcBef>
                    <a:spcAft>
                      <a:spcPct val="35000"/>
                    </a:spcAft>
                  </a:pPr>
                  <a:r>
                    <a:rPr lang="en-GB" sz="1200">
                      <a:latin typeface="Arial Nova" panose="020B0504020202020204" pitchFamily="34" charset="0"/>
                      <a:ea typeface="Calibri" panose="020F0502020204030204" pitchFamily="34" charset="0"/>
                      <a:cs typeface="Calibri" panose="020F0502020204030204" pitchFamily="34" charset="0"/>
                    </a:rPr>
                    <a:t>Reducing the impact of income deprivation on health and well-being</a:t>
                  </a:r>
                </a:p>
              </p:txBody>
            </p:sp>
            <p:sp>
              <p:nvSpPr>
                <p:cNvPr id="29" name="Rectangle 28">
                  <a:extLst>
                    <a:ext uri="{FF2B5EF4-FFF2-40B4-BE49-F238E27FC236}">
                      <a16:creationId xmlns:a16="http://schemas.microsoft.com/office/drawing/2014/main" id="{1F3C3174-445B-E567-DE3B-D92A9FCF29D9}"/>
                    </a:ext>
                  </a:extLst>
                </p:cNvPr>
                <p:cNvSpPr/>
                <p:nvPr/>
              </p:nvSpPr>
              <p:spPr>
                <a:xfrm>
                  <a:off x="6017095" y="514339"/>
                  <a:ext cx="1854371" cy="4304834"/>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30" name="TextBox 29">
                  <a:extLst>
                    <a:ext uri="{FF2B5EF4-FFF2-40B4-BE49-F238E27FC236}">
                      <a16:creationId xmlns:a16="http://schemas.microsoft.com/office/drawing/2014/main" id="{11DCD872-0E9D-E4EF-A135-01007FDC7411}"/>
                    </a:ext>
                  </a:extLst>
                </p:cNvPr>
                <p:cNvSpPr txBox="1"/>
                <p:nvPr/>
              </p:nvSpPr>
              <p:spPr>
                <a:xfrm>
                  <a:off x="6010089" y="2417273"/>
                  <a:ext cx="1854371" cy="2273180"/>
                </a:xfrm>
                <a:prstGeom prst="rect">
                  <a:avLst/>
                </a:prstGeom>
                <a:noFill/>
              </p:spPr>
              <p:txBody>
                <a:bodyPr wrap="square">
                  <a:spAutoFit/>
                </a:bodyPr>
                <a:lstStyle/>
                <a:p>
                  <a:pPr lvl="0" defTabSz="488950">
                    <a:lnSpc>
                      <a:spcPct val="90000"/>
                    </a:lnSpc>
                    <a:spcBef>
                      <a:spcPct val="0"/>
                    </a:spcBef>
                    <a:spcAft>
                      <a:spcPct val="35000"/>
                    </a:spcAft>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the impact of deprivation on:</a:t>
                  </a:r>
                </a:p>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Children achieving the expected level of development at the end of Reception</a:t>
                  </a:r>
                </a:p>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Young people’s Attainment 8 score</a:t>
                  </a:r>
                </a:p>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Oral health</a:t>
                  </a:r>
                </a:p>
                <a:p>
                  <a:pPr marL="95250" lvl="0" indent="-95250" defTabSz="488950">
                    <a:lnSpc>
                      <a:spcPct val="90000"/>
                    </a:lnSpc>
                    <a:spcBef>
                      <a:spcPct val="0"/>
                    </a:spcBef>
                    <a:spcAft>
                      <a:spcPct val="35000"/>
                    </a:spcAft>
                    <a:buFont typeface="Arial" panose="020B0604020202020204" pitchFamily="34" charset="0"/>
                    <a:buChar char="•"/>
                  </a:pPr>
                  <a:r>
                    <a:rPr lang="en-GB" sz="1000" dirty="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Asthma</a:t>
                  </a:r>
                  <a:endParaRPr lang="en-GB" sz="1000" kern="1200" dirty="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endParaRPr>
                </a:p>
              </p:txBody>
            </p:sp>
            <p:cxnSp>
              <p:nvCxnSpPr>
                <p:cNvPr id="31" name="Straight Connector 30">
                  <a:extLst>
                    <a:ext uri="{FF2B5EF4-FFF2-40B4-BE49-F238E27FC236}">
                      <a16:creationId xmlns:a16="http://schemas.microsoft.com/office/drawing/2014/main" id="{3706F458-7F23-58FC-F68D-E0F98F228180}"/>
                    </a:ext>
                  </a:extLst>
                </p:cNvPr>
                <p:cNvCxnSpPr>
                  <a:cxnSpLocks/>
                </p:cNvCxnSpPr>
                <p:nvPr/>
              </p:nvCxnSpPr>
              <p:spPr>
                <a:xfrm>
                  <a:off x="6010090" y="2380859"/>
                  <a:ext cx="186137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41" name="Group 40">
              <a:extLst>
                <a:ext uri="{FF2B5EF4-FFF2-40B4-BE49-F238E27FC236}">
                  <a16:creationId xmlns:a16="http://schemas.microsoft.com/office/drawing/2014/main" id="{1F03B8E7-96CB-3416-F6F4-2F415F79946D}"/>
                </a:ext>
              </a:extLst>
            </p:cNvPr>
            <p:cNvGrpSpPr/>
            <p:nvPr/>
          </p:nvGrpSpPr>
          <p:grpSpPr>
            <a:xfrm>
              <a:off x="6305318" y="2907516"/>
              <a:ext cx="5581409" cy="609747"/>
              <a:chOff x="6285765" y="3092532"/>
              <a:chExt cx="5581409" cy="609747"/>
            </a:xfrm>
          </p:grpSpPr>
          <p:sp>
            <p:nvSpPr>
              <p:cNvPr id="42" name="Rectangle: Single Corner Snipped 41">
                <a:extLst>
                  <a:ext uri="{FF2B5EF4-FFF2-40B4-BE49-F238E27FC236}">
                    <a16:creationId xmlns:a16="http://schemas.microsoft.com/office/drawing/2014/main" id="{5D67A975-A959-7977-5BB7-25250227A745}"/>
                  </a:ext>
                </a:extLst>
              </p:cNvPr>
              <p:cNvSpPr/>
              <p:nvPr/>
            </p:nvSpPr>
            <p:spPr>
              <a:xfrm>
                <a:off x="6285765" y="3092532"/>
                <a:ext cx="5581409" cy="609747"/>
              </a:xfrm>
              <a:prstGeom prst="snip1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44" name="TextBox 43">
                <a:extLst>
                  <a:ext uri="{FF2B5EF4-FFF2-40B4-BE49-F238E27FC236}">
                    <a16:creationId xmlns:a16="http://schemas.microsoft.com/office/drawing/2014/main" id="{EAFE05C7-216D-8DC8-E5CF-A3C024705B47}"/>
                  </a:ext>
                </a:extLst>
              </p:cNvPr>
              <p:cNvSpPr txBox="1"/>
              <p:nvPr/>
            </p:nvSpPr>
            <p:spPr>
              <a:xfrm>
                <a:off x="6371722" y="3157976"/>
                <a:ext cx="5410199" cy="488188"/>
              </a:xfrm>
              <a:prstGeom prst="snip1Rect">
                <a:avLst/>
              </a:prstGeom>
              <a:solidFill>
                <a:schemeClr val="accent1"/>
              </a:solidFill>
              <a:ln>
                <a:solidFill>
                  <a:schemeClr val="accent1"/>
                </a:solidFill>
              </a:ln>
            </p:spPr>
            <p:txBody>
              <a:bodyPr wrap="square" lIns="91440" tIns="0" rIns="91440" bIns="46800" rtlCol="0" anchor="ctr" anchorCtr="0">
                <a:noAutofit/>
              </a:bodyPr>
              <a:lstStyle/>
              <a:p>
                <a:r>
                  <a:rPr lang="en-GB" sz="1400" dirty="0">
                    <a:solidFill>
                      <a:schemeClr val="bg1"/>
                    </a:solidFill>
                    <a:latin typeface="Arial Nova"/>
                    <a:ea typeface="Calibri"/>
                    <a:cs typeface="Calibri"/>
                  </a:rPr>
                  <a:t>The high impact areas for children and young people are:</a:t>
                </a:r>
                <a:endParaRPr lang="en-US" dirty="0">
                  <a:solidFill>
                    <a:schemeClr val="bg1"/>
                  </a:solidFill>
                  <a:latin typeface="Arial Nova"/>
                  <a:ea typeface="Calibri"/>
                  <a:cs typeface="Calibri"/>
                </a:endParaRPr>
              </a:p>
            </p:txBody>
          </p:sp>
        </p:grpSp>
      </p:grpSp>
      <p:sp>
        <p:nvSpPr>
          <p:cNvPr id="4" name="TextBox 3">
            <a:extLst>
              <a:ext uri="{FF2B5EF4-FFF2-40B4-BE49-F238E27FC236}">
                <a16:creationId xmlns:a16="http://schemas.microsoft.com/office/drawing/2014/main" id="{45E1D4A7-E325-E084-9083-992387F3DD4F}"/>
              </a:ext>
            </a:extLst>
          </p:cNvPr>
          <p:cNvSpPr txBox="1"/>
          <p:nvPr/>
        </p:nvSpPr>
        <p:spPr>
          <a:xfrm>
            <a:off x="-5366" y="6568227"/>
            <a:ext cx="2748566" cy="246221"/>
          </a:xfrm>
          <a:prstGeom prst="rect">
            <a:avLst/>
          </a:prstGeom>
          <a:noFill/>
        </p:spPr>
        <p:txBody>
          <a:bodyPr wrap="square" rtlCol="0">
            <a:spAutoFit/>
          </a:bodyPr>
          <a:lstStyle/>
          <a:p>
            <a:r>
              <a:rPr lang="en-GB" sz="1000" dirty="0">
                <a:solidFill>
                  <a:schemeClr val="bg1"/>
                </a:solidFill>
                <a:effectLst>
                  <a:outerShdw blurRad="38100" dist="38100" dir="2700000" algn="tl">
                    <a:srgbClr val="000000">
                      <a:alpha val="43137"/>
                    </a:srgbClr>
                  </a:outerShdw>
                </a:effectLst>
              </a:rPr>
              <a:t>iStock.com/Highwaystarz-Photography</a:t>
            </a:r>
          </a:p>
        </p:txBody>
      </p:sp>
    </p:spTree>
    <p:extLst>
      <p:ext uri="{BB962C8B-B14F-4D97-AF65-F5344CB8AC3E}">
        <p14:creationId xmlns:p14="http://schemas.microsoft.com/office/powerpoint/2010/main" val="4212986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8F4B740C-0D2C-60D2-E77F-574DD3ACA31E}"/>
              </a:ext>
            </a:extLst>
          </p:cNvPr>
          <p:cNvSpPr/>
          <p:nvPr/>
        </p:nvSpPr>
        <p:spPr>
          <a:xfrm>
            <a:off x="362626" y="564336"/>
            <a:ext cx="606458" cy="790039"/>
          </a:xfrm>
          <a:prstGeom prst="snip1Rect">
            <a:avLst>
              <a:gd name="adj" fmla="val 27661"/>
            </a:avLst>
          </a:prstGeom>
          <a:solidFill>
            <a:schemeClr val="accent1"/>
          </a:solidFill>
        </p:spPr>
        <p:txBody>
          <a:bodyPr wrap="square" lIns="91440" tIns="45720" rIns="91440" bIns="45720" anchor="ctr">
            <a:sp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1</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6DA95C3F-577A-EBE3-3C66-B62D275E02DB}"/>
              </a:ext>
            </a:extLst>
          </p:cNvPr>
          <p:cNvSpPr txBox="1"/>
          <p:nvPr/>
        </p:nvSpPr>
        <p:spPr>
          <a:xfrm>
            <a:off x="968407" y="688266"/>
            <a:ext cx="3263206" cy="646331"/>
          </a:xfrm>
          <a:prstGeom prst="rect">
            <a:avLst/>
          </a:prstGeom>
          <a:noFill/>
        </p:spPr>
        <p:txBody>
          <a:bodyPr wrap="square">
            <a:spAutoFit/>
          </a:bodyPr>
          <a:lstStyle/>
          <a:p>
            <a:pPr>
              <a:spcBef>
                <a:spcPts val="800"/>
              </a:spcBef>
              <a:spcAft>
                <a:spcPts val="400"/>
              </a:spcAft>
              <a:buNone/>
            </a:pPr>
            <a:r>
              <a:rPr lang="en-GB">
                <a:latin typeface="Arial Nova" panose="020B0504020202020204" pitchFamily="34" charset="0"/>
                <a:ea typeface="Calibri" panose="020F0502020204030204" pitchFamily="34" charset="0"/>
                <a:cs typeface="Calibri" panose="020F0502020204030204" pitchFamily="34" charset="0"/>
              </a:rPr>
              <a:t>Early &amp; continued access to maternity care</a:t>
            </a:r>
          </a:p>
        </p:txBody>
      </p:sp>
      <p:sp>
        <p:nvSpPr>
          <p:cNvPr id="10" name="Rectangle 9">
            <a:extLst>
              <a:ext uri="{FF2B5EF4-FFF2-40B4-BE49-F238E27FC236}">
                <a16:creationId xmlns:a16="http://schemas.microsoft.com/office/drawing/2014/main" id="{D16FD6BA-2743-EA6D-9442-7449EB14E767}"/>
              </a:ext>
            </a:extLst>
          </p:cNvPr>
          <p:cNvSpPr/>
          <p:nvPr/>
        </p:nvSpPr>
        <p:spPr>
          <a:xfrm>
            <a:off x="371474" y="549275"/>
            <a:ext cx="3950663" cy="61468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7" name="Group 46">
            <a:extLst>
              <a:ext uri="{FF2B5EF4-FFF2-40B4-BE49-F238E27FC236}">
                <a16:creationId xmlns:a16="http://schemas.microsoft.com/office/drawing/2014/main" id="{5B80601F-F882-06F1-7C07-B8187E09E4F2}"/>
              </a:ext>
            </a:extLst>
          </p:cNvPr>
          <p:cNvGrpSpPr/>
          <p:nvPr/>
        </p:nvGrpSpPr>
        <p:grpSpPr>
          <a:xfrm>
            <a:off x="4570703" y="4516433"/>
            <a:ext cx="7321259" cy="960453"/>
            <a:chOff x="4402862" y="4401534"/>
            <a:chExt cx="7401858" cy="960453"/>
          </a:xfrm>
        </p:grpSpPr>
        <p:sp>
          <p:nvSpPr>
            <p:cNvPr id="22" name="Rectangle: Single Corner Snipped 21">
              <a:extLst>
                <a:ext uri="{FF2B5EF4-FFF2-40B4-BE49-F238E27FC236}">
                  <a16:creationId xmlns:a16="http://schemas.microsoft.com/office/drawing/2014/main" id="{FD5701DB-1F79-B8CC-279D-D8BDCC009AF3}"/>
                </a:ext>
              </a:extLst>
            </p:cNvPr>
            <p:cNvSpPr/>
            <p:nvPr/>
          </p:nvSpPr>
          <p:spPr>
            <a:xfrm>
              <a:off x="4402862" y="4401534"/>
              <a:ext cx="7401858" cy="950806"/>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46" name="Group 45">
              <a:extLst>
                <a:ext uri="{FF2B5EF4-FFF2-40B4-BE49-F238E27FC236}">
                  <a16:creationId xmlns:a16="http://schemas.microsoft.com/office/drawing/2014/main" id="{E2D78104-8B10-CB85-86D7-F7F10AC51846}"/>
                </a:ext>
              </a:extLst>
            </p:cNvPr>
            <p:cNvGrpSpPr/>
            <p:nvPr/>
          </p:nvGrpSpPr>
          <p:grpSpPr>
            <a:xfrm>
              <a:off x="4403999" y="4401534"/>
              <a:ext cx="7387732" cy="960453"/>
              <a:chOff x="4403999" y="4387677"/>
              <a:chExt cx="7387732" cy="960453"/>
            </a:xfrm>
          </p:grpSpPr>
          <p:sp>
            <p:nvSpPr>
              <p:cNvPr id="37" name="Rectangle: Single Corner Snipped 36">
                <a:extLst>
                  <a:ext uri="{FF2B5EF4-FFF2-40B4-BE49-F238E27FC236}">
                    <a16:creationId xmlns:a16="http://schemas.microsoft.com/office/drawing/2014/main" id="{2AEEF15B-3827-8920-2140-0F3C96C1ADE8}"/>
                  </a:ext>
                </a:extLst>
              </p:cNvPr>
              <p:cNvSpPr/>
              <p:nvPr/>
            </p:nvSpPr>
            <p:spPr>
              <a:xfrm>
                <a:off x="4403999" y="4387677"/>
                <a:ext cx="1173898" cy="954030"/>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45" name="Group 44">
                <a:extLst>
                  <a:ext uri="{FF2B5EF4-FFF2-40B4-BE49-F238E27FC236}">
                    <a16:creationId xmlns:a16="http://schemas.microsoft.com/office/drawing/2014/main" id="{247BA008-9A40-D330-ECD0-2B70AA7E57EC}"/>
                  </a:ext>
                </a:extLst>
              </p:cNvPr>
              <p:cNvGrpSpPr/>
              <p:nvPr/>
            </p:nvGrpSpPr>
            <p:grpSpPr>
              <a:xfrm>
                <a:off x="4645130" y="4396515"/>
                <a:ext cx="7146601" cy="951615"/>
                <a:chOff x="4645130" y="4396515"/>
                <a:chExt cx="7146601" cy="951615"/>
              </a:xfrm>
            </p:grpSpPr>
            <p:pic>
              <p:nvPicPr>
                <p:cNvPr id="27" name="Graphic 8" descr="Downward trend graph with solid fill">
                  <a:extLst>
                    <a:ext uri="{FF2B5EF4-FFF2-40B4-BE49-F238E27FC236}">
                      <a16:creationId xmlns:a16="http://schemas.microsoft.com/office/drawing/2014/main" id="{90003561-DB69-7109-7823-62A9DC86A249}"/>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4645130" y="4700130"/>
                  <a:ext cx="655134" cy="648000"/>
                </a:xfrm>
                <a:prstGeom prst="rect">
                  <a:avLst/>
                </a:prstGeom>
              </p:spPr>
            </p:pic>
            <p:sp>
              <p:nvSpPr>
                <p:cNvPr id="40" name="TextBox 39">
                  <a:extLst>
                    <a:ext uri="{FF2B5EF4-FFF2-40B4-BE49-F238E27FC236}">
                      <a16:creationId xmlns:a16="http://schemas.microsoft.com/office/drawing/2014/main" id="{306255AB-12A8-EE7A-8AEF-7A389CC23029}"/>
                    </a:ext>
                  </a:extLst>
                </p:cNvPr>
                <p:cNvSpPr txBox="1"/>
                <p:nvPr/>
              </p:nvSpPr>
              <p:spPr>
                <a:xfrm>
                  <a:off x="5820328" y="4396515"/>
                  <a:ext cx="5971403" cy="941968"/>
                </a:xfrm>
                <a:prstGeom prst="rect">
                  <a:avLst/>
                </a:prstGeom>
                <a:noFill/>
              </p:spPr>
              <p:txBody>
                <a:bodyPr wrap="square" lIns="91440" tIns="45720" rIns="91440" bIns="45720" rtlCol="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The proportion of mothers booking an antenatal appointment within 10 weeks of pregnancy has varied around the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70%</a:t>
                  </a:r>
                  <a:r>
                    <a:rPr lang="en-GB" sz="1200" dirty="0">
                      <a:latin typeface="Calibri" panose="020F0502020204030204" pitchFamily="34" charset="0"/>
                      <a:ea typeface="Calibri" panose="020F0502020204030204" pitchFamily="34" charset="0"/>
                      <a:cs typeface="Calibri" panose="020F0502020204030204" pitchFamily="34" charset="0"/>
                    </a:rPr>
                    <a:t> mark, with a high of 77% and low of 69%. While this is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significantly higher </a:t>
                  </a:r>
                  <a:r>
                    <a:rPr lang="en-GB" sz="1200" dirty="0">
                      <a:latin typeface="Calibri" panose="020F0502020204030204" pitchFamily="34" charset="0"/>
                      <a:ea typeface="Calibri" panose="020F0502020204030204" pitchFamily="34" charset="0"/>
                      <a:cs typeface="Calibri" panose="020F0502020204030204" pitchFamily="34" charset="0"/>
                    </a:rPr>
                    <a:t>than the national average, it remains short of the 100% target.</a:t>
                  </a:r>
                  <a:endPar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endParaRPr>
                </a:p>
              </p:txBody>
            </p:sp>
          </p:grpSp>
        </p:grpSp>
      </p:grpSp>
      <p:cxnSp>
        <p:nvCxnSpPr>
          <p:cNvPr id="33" name="Straight Connector 32">
            <a:extLst>
              <a:ext uri="{FF2B5EF4-FFF2-40B4-BE49-F238E27FC236}">
                <a16:creationId xmlns:a16="http://schemas.microsoft.com/office/drawing/2014/main" id="{281D70EA-78C9-DD8C-589D-3D93B6305E2E}"/>
              </a:ext>
            </a:extLst>
          </p:cNvPr>
          <p:cNvCxnSpPr>
            <a:cxnSpLocks/>
          </p:cNvCxnSpPr>
          <p:nvPr/>
        </p:nvCxnSpPr>
        <p:spPr>
          <a:xfrm>
            <a:off x="371474" y="1356569"/>
            <a:ext cx="394716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A736C8-1F79-E2E2-7D49-BBCD28DAD162}"/>
              </a:ext>
            </a:extLst>
          </p:cNvPr>
          <p:cNvGrpSpPr/>
          <p:nvPr/>
        </p:nvGrpSpPr>
        <p:grpSpPr>
          <a:xfrm>
            <a:off x="11125200" y="-21266"/>
            <a:ext cx="822581" cy="461665"/>
            <a:chOff x="10825308" y="269981"/>
            <a:chExt cx="822581" cy="461665"/>
          </a:xfrm>
        </p:grpSpPr>
        <p:sp>
          <p:nvSpPr>
            <p:cNvPr id="5" name="TextBox 4">
              <a:extLst>
                <a:ext uri="{FF2B5EF4-FFF2-40B4-BE49-F238E27FC236}">
                  <a16:creationId xmlns:a16="http://schemas.microsoft.com/office/drawing/2014/main" id="{6720CECB-EE06-E104-2F02-511E376DBD44}"/>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6" name="TextBox 5">
              <a:extLst>
                <a:ext uri="{FF2B5EF4-FFF2-40B4-BE49-F238E27FC236}">
                  <a16:creationId xmlns:a16="http://schemas.microsoft.com/office/drawing/2014/main" id="{3FB5839B-889A-FE9E-92B9-03260610CE00}"/>
                </a:ext>
              </a:extLst>
            </p:cNvPr>
            <p:cNvSpPr txBox="1"/>
            <p:nvPr/>
          </p:nvSpPr>
          <p:spPr>
            <a:xfrm>
              <a:off x="10825308" y="442559"/>
              <a:ext cx="822581" cy="228038"/>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11</a:t>
              </a:r>
            </a:p>
          </p:txBody>
        </p:sp>
      </p:grpSp>
      <p:sp>
        <p:nvSpPr>
          <p:cNvPr id="11" name="TextBox 10">
            <a:extLst>
              <a:ext uri="{FF2B5EF4-FFF2-40B4-BE49-F238E27FC236}">
                <a16:creationId xmlns:a16="http://schemas.microsoft.com/office/drawing/2014/main" id="{FF33E3AB-D191-590E-7492-EA793F667A54}"/>
              </a:ext>
            </a:extLst>
          </p:cNvPr>
          <p:cNvSpPr txBox="1"/>
          <p:nvPr/>
        </p:nvSpPr>
        <p:spPr>
          <a:xfrm>
            <a:off x="366182" y="1364853"/>
            <a:ext cx="2284472" cy="1638856"/>
          </a:xfrm>
          <a:prstGeom prst="rect">
            <a:avLst/>
          </a:prstGeom>
          <a:noFill/>
        </p:spPr>
        <p:txBody>
          <a:bodyPr wrap="square" lIns="91440" tIns="45720" rIns="91440" bIns="45720" anchor="ctr">
            <a:noAutofit/>
          </a:bodyPr>
          <a:lstStyle/>
          <a:p>
            <a:r>
              <a:rPr lang="en-GB" sz="1400" kern="100">
                <a:latin typeface="Calibri"/>
                <a:ea typeface="Calibri"/>
                <a:cs typeface="Calibri"/>
              </a:rPr>
              <a:t>Maternity care provides families with the care, treatment and advice that enables healthy pregnancy and supports those with more complex needs. </a:t>
            </a:r>
            <a:endParaRPr lang="en-GB" sz="1400">
              <a:latin typeface="Calibri"/>
              <a:ea typeface="Calibri"/>
              <a:cs typeface="Calibri"/>
            </a:endParaRPr>
          </a:p>
        </p:txBody>
      </p:sp>
      <p:cxnSp>
        <p:nvCxnSpPr>
          <p:cNvPr id="14" name="Straight Connector 13">
            <a:extLst>
              <a:ext uri="{FF2B5EF4-FFF2-40B4-BE49-F238E27FC236}">
                <a16:creationId xmlns:a16="http://schemas.microsoft.com/office/drawing/2014/main" id="{47E27805-ADAF-3D66-A2AC-2894745081AA}"/>
              </a:ext>
            </a:extLst>
          </p:cNvPr>
          <p:cNvCxnSpPr>
            <a:cxnSpLocks/>
          </p:cNvCxnSpPr>
          <p:nvPr/>
        </p:nvCxnSpPr>
        <p:spPr>
          <a:xfrm>
            <a:off x="379505" y="3003708"/>
            <a:ext cx="393221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86982820-AAA8-6F0A-BA39-1C36E13B9A72}"/>
              </a:ext>
            </a:extLst>
          </p:cNvPr>
          <p:cNvGrpSpPr/>
          <p:nvPr/>
        </p:nvGrpSpPr>
        <p:grpSpPr>
          <a:xfrm>
            <a:off x="4570704" y="1123166"/>
            <a:ext cx="7321260" cy="1114838"/>
            <a:chOff x="4570704" y="582394"/>
            <a:chExt cx="7321260" cy="1114838"/>
          </a:xfrm>
        </p:grpSpPr>
        <p:grpSp>
          <p:nvGrpSpPr>
            <p:cNvPr id="18" name="Group 17">
              <a:extLst>
                <a:ext uri="{FF2B5EF4-FFF2-40B4-BE49-F238E27FC236}">
                  <a16:creationId xmlns:a16="http://schemas.microsoft.com/office/drawing/2014/main" id="{87787CB5-6FC5-2B41-3868-94F8C9644B0D}"/>
                </a:ext>
              </a:extLst>
            </p:cNvPr>
            <p:cNvGrpSpPr/>
            <p:nvPr/>
          </p:nvGrpSpPr>
          <p:grpSpPr>
            <a:xfrm>
              <a:off x="4570704" y="582394"/>
              <a:ext cx="7321260" cy="1114838"/>
              <a:chOff x="4390505" y="278804"/>
              <a:chExt cx="7457461" cy="1114838"/>
            </a:xfrm>
          </p:grpSpPr>
          <p:sp>
            <p:nvSpPr>
              <p:cNvPr id="13" name="Rectangle: Single Corner Snipped 12">
                <a:extLst>
                  <a:ext uri="{FF2B5EF4-FFF2-40B4-BE49-F238E27FC236}">
                    <a16:creationId xmlns:a16="http://schemas.microsoft.com/office/drawing/2014/main" id="{E8900061-B4D8-9B57-6B44-CC5C9631E607}"/>
                  </a:ext>
                </a:extLst>
              </p:cNvPr>
              <p:cNvSpPr/>
              <p:nvPr/>
            </p:nvSpPr>
            <p:spPr>
              <a:xfrm>
                <a:off x="4390505" y="318672"/>
                <a:ext cx="7457461" cy="971259"/>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1" name="Rectangle: Top Corners One Rounded and One Snipped 50">
                <a:extLst>
                  <a:ext uri="{FF2B5EF4-FFF2-40B4-BE49-F238E27FC236}">
                    <a16:creationId xmlns:a16="http://schemas.microsoft.com/office/drawing/2014/main" id="{41BCDA00-F373-607A-0424-9371CDE54ECB}"/>
                  </a:ext>
                </a:extLst>
              </p:cNvPr>
              <p:cNvSpPr/>
              <p:nvPr/>
            </p:nvSpPr>
            <p:spPr>
              <a:xfrm>
                <a:off x="4391825" y="316102"/>
                <a:ext cx="1181977" cy="973830"/>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30AA6D4F-854B-40E6-ADF0-D02C1CDF62E3}"/>
                  </a:ext>
                </a:extLst>
              </p:cNvPr>
              <p:cNvSpPr txBox="1"/>
              <p:nvPr/>
            </p:nvSpPr>
            <p:spPr>
              <a:xfrm>
                <a:off x="5817479" y="316101"/>
                <a:ext cx="5955184" cy="973830"/>
              </a:xfrm>
              <a:prstGeom prst="rect">
                <a:avLst/>
              </a:prstGeom>
              <a:noFill/>
            </p:spPr>
            <p:txBody>
              <a:bodyPr wrap="square" lIns="91440" tIns="45720" rIns="91440" bIns="45720" anchor="ctr">
                <a:noAutofit/>
              </a:bodyPr>
              <a:lstStyle/>
              <a:p>
                <a:r>
                  <a:rPr lang="en-GB" sz="1200" dirty="0">
                    <a:effectLst/>
                    <a:latin typeface="Calibri"/>
                    <a:ea typeface="Calibri"/>
                    <a:cs typeface="Calibri"/>
                  </a:rPr>
                  <a:t>Early maternity care relates to </a:t>
                </a:r>
                <a:r>
                  <a:rPr lang="en-GB" sz="1200" b="1" dirty="0">
                    <a:solidFill>
                      <a:schemeClr val="accent1"/>
                    </a:solidFill>
                    <a:effectLst/>
                    <a:latin typeface="Calibri"/>
                    <a:ea typeface="Calibri"/>
                    <a:cs typeface="Calibri"/>
                  </a:rPr>
                  <a:t>100%</a:t>
                </a:r>
                <a:r>
                  <a:rPr lang="en-GB" sz="1200" dirty="0">
                    <a:effectLst/>
                    <a:latin typeface="Calibri"/>
                    <a:ea typeface="Calibri"/>
                    <a:cs typeface="Calibri"/>
                  </a:rPr>
                  <a:t> of babies and their mothers – around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3,400 births</a:t>
                </a:r>
                <a:r>
                  <a:rPr lang="en-GB" sz="1200" b="1" dirty="0">
                    <a:solidFill>
                      <a:schemeClr val="accent1"/>
                    </a:solidFill>
                    <a:effectLst/>
                    <a:latin typeface="Calibri"/>
                    <a:ea typeface="Calibri"/>
                    <a:cs typeface="Calibri"/>
                  </a:rPr>
                  <a:t> </a:t>
                </a:r>
                <a:r>
                  <a:rPr lang="en-GB" sz="1200" dirty="0">
                    <a:effectLst/>
                    <a:latin typeface="Calibri"/>
                    <a:ea typeface="Calibri"/>
                    <a:cs typeface="Calibri"/>
                  </a:rPr>
                  <a:t>every year.</a:t>
                </a:r>
                <a:r>
                  <a:rPr lang="en-GB" sz="1200" dirty="0">
                    <a:latin typeface="Calibri"/>
                    <a:ea typeface="Calibri"/>
                    <a:cs typeface="Calibri"/>
                  </a:rPr>
                  <a:t> Currently, around </a:t>
                </a:r>
                <a:r>
                  <a:rPr lang="en-GB" sz="1200" b="1" dirty="0">
                    <a:solidFill>
                      <a:schemeClr val="accent1"/>
                    </a:solidFill>
                    <a:latin typeface="Calibri"/>
                    <a:ea typeface="Calibri"/>
                    <a:cs typeface="Calibri"/>
                  </a:rPr>
                  <a:t>one quarter </a:t>
                </a:r>
                <a:r>
                  <a:rPr lang="en-GB" sz="1200" dirty="0">
                    <a:latin typeface="Calibri"/>
                    <a:ea typeface="Calibri"/>
                    <a:cs typeface="Calibri"/>
                  </a:rPr>
                  <a:t>of mothers did not have an appointment booked within 10 weeks of pregnancy as recommended by the National Institute for Health and Care Excellence (NICE) in 2023/24.</a:t>
                </a:r>
              </a:p>
            </p:txBody>
          </p:sp>
          <p:pic>
            <p:nvPicPr>
              <p:cNvPr id="67" name="Graphic 2" descr="Group of people with solid fill">
                <a:extLst>
                  <a:ext uri="{FF2B5EF4-FFF2-40B4-BE49-F238E27FC236}">
                    <a16:creationId xmlns:a16="http://schemas.microsoft.com/office/drawing/2014/main" id="{2C5ED8A0-875C-77C0-9823-B18454E5F61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41824" y="278804"/>
                <a:ext cx="1080000" cy="1114838"/>
              </a:xfrm>
              <a:prstGeom prst="rect">
                <a:avLst/>
              </a:prstGeom>
            </p:spPr>
          </p:pic>
        </p:grpSp>
        <p:pic>
          <p:nvPicPr>
            <p:cNvPr id="19" name="Graphic 2" descr="Group of people with solid fill">
              <a:extLst>
                <a:ext uri="{FF2B5EF4-FFF2-40B4-BE49-F238E27FC236}">
                  <a16:creationId xmlns:a16="http://schemas.microsoft.com/office/drawing/2014/main" id="{0E4C2EDF-CE93-B54B-92F3-0C3377B6650B}"/>
                </a:ext>
              </a:extLst>
            </p:cNvPr>
            <p:cNvPicPr preferRelativeResize="0">
              <a:picLocks/>
            </p:cNvPicPr>
            <p:nvPr/>
          </p:nvPicPr>
          <p:blipFill>
            <a:blip>
              <a:extLst>
                <a:ext uri="{96DAC541-7B7A-43D3-8B79-37D633B846F1}">
                  <asvg:svgBlip xmlns:asvg="http://schemas.microsoft.com/office/drawing/2016/SVG/main" r:embed="rId5"/>
                </a:ext>
              </a:extLst>
            </a:blip>
            <a:stretch>
              <a:fillRect/>
            </a:stretch>
          </p:blipFill>
          <p:spPr>
            <a:xfrm>
              <a:off x="4860465" y="1001079"/>
              <a:ext cx="540000" cy="540000"/>
            </a:xfrm>
            <a:prstGeom prst="rect">
              <a:avLst/>
            </a:prstGeom>
          </p:spPr>
        </p:pic>
        <p:sp>
          <p:nvSpPr>
            <p:cNvPr id="21" name="TextBox 4">
              <a:extLst>
                <a:ext uri="{FF2B5EF4-FFF2-40B4-BE49-F238E27FC236}">
                  <a16:creationId xmlns:a16="http://schemas.microsoft.com/office/drawing/2014/main" id="{286D8AE2-20AD-5F29-3AA5-EB55F51A79D1}"/>
                </a:ext>
              </a:extLst>
            </p:cNvPr>
            <p:cNvSpPr txBox="1"/>
            <p:nvPr/>
          </p:nvSpPr>
          <p:spPr>
            <a:xfrm>
              <a:off x="4589229" y="619691"/>
              <a:ext cx="1070340"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grpSp>
        <p:nvGrpSpPr>
          <p:cNvPr id="54" name="Group 53">
            <a:extLst>
              <a:ext uri="{FF2B5EF4-FFF2-40B4-BE49-F238E27FC236}">
                <a16:creationId xmlns:a16="http://schemas.microsoft.com/office/drawing/2014/main" id="{FAB8EE0C-8F3A-F812-E94F-7649A4D69274}"/>
              </a:ext>
            </a:extLst>
          </p:cNvPr>
          <p:cNvGrpSpPr/>
          <p:nvPr/>
        </p:nvGrpSpPr>
        <p:grpSpPr>
          <a:xfrm>
            <a:off x="4548188" y="2188300"/>
            <a:ext cx="7343778" cy="1131441"/>
            <a:chOff x="4548188" y="1802975"/>
            <a:chExt cx="7343778" cy="1131441"/>
          </a:xfrm>
        </p:grpSpPr>
        <p:grpSp>
          <p:nvGrpSpPr>
            <p:cNvPr id="43" name="Group 42">
              <a:extLst>
                <a:ext uri="{FF2B5EF4-FFF2-40B4-BE49-F238E27FC236}">
                  <a16:creationId xmlns:a16="http://schemas.microsoft.com/office/drawing/2014/main" id="{C4972CB8-88FF-F756-4113-8921C621AA13}"/>
                </a:ext>
              </a:extLst>
            </p:cNvPr>
            <p:cNvGrpSpPr/>
            <p:nvPr/>
          </p:nvGrpSpPr>
          <p:grpSpPr>
            <a:xfrm>
              <a:off x="4570704" y="1806896"/>
              <a:ext cx="7321262" cy="1053878"/>
              <a:chOff x="4402862" y="1556207"/>
              <a:chExt cx="7468761" cy="1053878"/>
            </a:xfrm>
          </p:grpSpPr>
          <p:sp>
            <p:nvSpPr>
              <p:cNvPr id="35" name="Rectangle: Single Corner Snipped 34">
                <a:extLst>
                  <a:ext uri="{FF2B5EF4-FFF2-40B4-BE49-F238E27FC236}">
                    <a16:creationId xmlns:a16="http://schemas.microsoft.com/office/drawing/2014/main" id="{012C6998-9150-2352-5BDA-9F6B0F054243}"/>
                  </a:ext>
                </a:extLst>
              </p:cNvPr>
              <p:cNvSpPr/>
              <p:nvPr/>
            </p:nvSpPr>
            <p:spPr>
              <a:xfrm>
                <a:off x="4404605" y="1576913"/>
                <a:ext cx="1173898" cy="1033172"/>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a:extLst>
                  <a:ext uri="{FF2B5EF4-FFF2-40B4-BE49-F238E27FC236}">
                    <a16:creationId xmlns:a16="http://schemas.microsoft.com/office/drawing/2014/main" id="{0EAAED21-73CC-34A7-CA81-CB82A202EA69}"/>
                  </a:ext>
                </a:extLst>
              </p:cNvPr>
              <p:cNvGrpSpPr/>
              <p:nvPr/>
            </p:nvGrpSpPr>
            <p:grpSpPr>
              <a:xfrm>
                <a:off x="4402862" y="1556207"/>
                <a:ext cx="7468761" cy="1045701"/>
                <a:chOff x="4402862" y="1556208"/>
                <a:chExt cx="7468761" cy="1045701"/>
              </a:xfrm>
            </p:grpSpPr>
            <p:sp>
              <p:nvSpPr>
                <p:cNvPr id="15" name="Rectangle: Top Corners One Rounded and One Snipped 14">
                  <a:extLst>
                    <a:ext uri="{FF2B5EF4-FFF2-40B4-BE49-F238E27FC236}">
                      <a16:creationId xmlns:a16="http://schemas.microsoft.com/office/drawing/2014/main" id="{00EB8959-EC00-4EF1-81EB-890ACBB08396}"/>
                    </a:ext>
                  </a:extLst>
                </p:cNvPr>
                <p:cNvSpPr/>
                <p:nvPr/>
              </p:nvSpPr>
              <p:spPr>
                <a:xfrm>
                  <a:off x="4402862" y="1570930"/>
                  <a:ext cx="7468761" cy="1030979"/>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TextBox 33">
                  <a:extLst>
                    <a:ext uri="{FF2B5EF4-FFF2-40B4-BE49-F238E27FC236}">
                      <a16:creationId xmlns:a16="http://schemas.microsoft.com/office/drawing/2014/main" id="{D3B12D0B-693F-938B-B8B8-D7E110E137EE}"/>
                    </a:ext>
                  </a:extLst>
                </p:cNvPr>
                <p:cNvSpPr txBox="1"/>
                <p:nvPr/>
              </p:nvSpPr>
              <p:spPr>
                <a:xfrm>
                  <a:off x="5833732" y="1556208"/>
                  <a:ext cx="5922934" cy="1033172"/>
                </a:xfrm>
                <a:prstGeom prst="rect">
                  <a:avLst/>
                </a:prstGeom>
                <a:noFill/>
              </p:spPr>
              <p:txBody>
                <a:bodyPr wrap="square" lIns="91440" tIns="45720" rIns="91440" bIns="45720" anchor="t">
                  <a:noAutofit/>
                </a:bodyPr>
                <a:lstStyle/>
                <a:p>
                  <a:r>
                    <a:rPr lang="en-GB" sz="1200" dirty="0">
                      <a:latin typeface="Calibri"/>
                      <a:ea typeface="Calibri"/>
                      <a:cs typeface="Calibri"/>
                    </a:rPr>
                    <a:t>Timely maternity care helps identify and prevent the </a:t>
                  </a:r>
                  <a:r>
                    <a:rPr lang="en-GB" sz="1200" b="1" dirty="0">
                      <a:solidFill>
                        <a:schemeClr val="accent1"/>
                      </a:solidFill>
                      <a:latin typeface="Calibri"/>
                      <a:ea typeface="Calibri"/>
                      <a:cs typeface="Calibri"/>
                    </a:rPr>
                    <a:t>top three causes </a:t>
                  </a:r>
                  <a:r>
                    <a:rPr lang="en-GB" sz="1200" dirty="0">
                      <a:latin typeface="Calibri"/>
                      <a:ea typeface="Calibri"/>
                      <a:cs typeface="Calibri"/>
                    </a:rPr>
                    <a:t>of years lost to poor health for children under the age of five. Mothers who receive early and continued care are </a:t>
                  </a:r>
                  <a:r>
                    <a:rPr lang="en-GB" sz="1200" b="1" dirty="0">
                      <a:solidFill>
                        <a:schemeClr val="accent1"/>
                      </a:solidFill>
                      <a:latin typeface="Calibri"/>
                      <a:ea typeface="Calibri"/>
                      <a:cs typeface="Calibri"/>
                    </a:rPr>
                    <a:t>24% less likely </a:t>
                  </a:r>
                  <a:r>
                    <a:rPr lang="en-GB" sz="1200" dirty="0">
                      <a:latin typeface="Calibri"/>
                      <a:ea typeface="Calibri"/>
                      <a:cs typeface="Calibri"/>
                    </a:rPr>
                    <a:t>to experience a pre-term birth, the primary cause of low-birth-weight babies. Trust in midwives encourages breastfeeding, which helps to prevent mal</a:t>
                  </a:r>
                  <a:r>
                    <a:rPr lang="en-GB" sz="1200" dirty="0">
                      <a:solidFill>
                        <a:srgbClr val="000000"/>
                      </a:solidFill>
                      <a:latin typeface="Calibri"/>
                      <a:ea typeface="Calibri"/>
                      <a:cs typeface="Calibri"/>
                    </a:rPr>
                    <a:t>nutrition, which is the </a:t>
                  </a:r>
                  <a:r>
                    <a:rPr lang="en-GB" sz="1200" b="1" dirty="0">
                      <a:solidFill>
                        <a:schemeClr val="accent1"/>
                      </a:solidFill>
                      <a:latin typeface="Calibri"/>
                      <a:ea typeface="Calibri"/>
                      <a:cs typeface="Calibri"/>
                    </a:rPr>
                    <a:t>greatest risk factor</a:t>
                  </a:r>
                  <a:r>
                    <a:rPr lang="en-GB" sz="1200" dirty="0">
                      <a:latin typeface="Calibri"/>
                      <a:ea typeface="Calibri"/>
                      <a:cs typeface="Calibri"/>
                    </a:rPr>
                    <a:t> for years lost to poor health in children aged under five. </a:t>
                  </a:r>
                  <a:endParaRPr lang="en-US" dirty="0">
                    <a:latin typeface="Calibri"/>
                    <a:ea typeface="Calibri"/>
                    <a:cs typeface="Calibri"/>
                  </a:endParaRPr>
                </a:p>
              </p:txBody>
            </p:sp>
          </p:grpSp>
        </p:grpSp>
        <p:pic>
          <p:nvPicPr>
            <p:cNvPr id="23" name="Graphic 4" descr="Heartbeat with solid fill">
              <a:extLst>
                <a:ext uri="{FF2B5EF4-FFF2-40B4-BE49-F238E27FC236}">
                  <a16:creationId xmlns:a16="http://schemas.microsoft.com/office/drawing/2014/main" id="{CCDC4A9D-3925-43B8-3608-8970EDDDE73B}"/>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4795771" y="2214416"/>
              <a:ext cx="720000" cy="720000"/>
            </a:xfrm>
            <a:prstGeom prst="rect">
              <a:avLst/>
            </a:prstGeom>
          </p:spPr>
        </p:pic>
        <p:sp>
          <p:nvSpPr>
            <p:cNvPr id="25" name="TextBox 4">
              <a:extLst>
                <a:ext uri="{FF2B5EF4-FFF2-40B4-BE49-F238E27FC236}">
                  <a16:creationId xmlns:a16="http://schemas.microsoft.com/office/drawing/2014/main" id="{0141C864-748F-1429-8FE2-AB299AD0868D}"/>
                </a:ext>
              </a:extLst>
            </p:cNvPr>
            <p:cNvSpPr txBox="1"/>
            <p:nvPr/>
          </p:nvSpPr>
          <p:spPr>
            <a:xfrm>
              <a:off x="4548188" y="1802975"/>
              <a:ext cx="1167597" cy="579005"/>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cause of poor health</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56" name="Group 55">
            <a:extLst>
              <a:ext uri="{FF2B5EF4-FFF2-40B4-BE49-F238E27FC236}">
                <a16:creationId xmlns:a16="http://schemas.microsoft.com/office/drawing/2014/main" id="{6CA80116-6A96-50B7-6B8A-0B966AE6E61C}"/>
              </a:ext>
            </a:extLst>
          </p:cNvPr>
          <p:cNvGrpSpPr/>
          <p:nvPr/>
        </p:nvGrpSpPr>
        <p:grpSpPr>
          <a:xfrm>
            <a:off x="4564382" y="3304598"/>
            <a:ext cx="7381882" cy="1148212"/>
            <a:chOff x="4551682" y="3410473"/>
            <a:chExt cx="7381882" cy="1148212"/>
          </a:xfrm>
        </p:grpSpPr>
        <p:grpSp>
          <p:nvGrpSpPr>
            <p:cNvPr id="44" name="Group 43">
              <a:extLst>
                <a:ext uri="{FF2B5EF4-FFF2-40B4-BE49-F238E27FC236}">
                  <a16:creationId xmlns:a16="http://schemas.microsoft.com/office/drawing/2014/main" id="{BFCF9EB2-F2FC-E426-EF7C-DBF7A2ADCE6C}"/>
                </a:ext>
              </a:extLst>
            </p:cNvPr>
            <p:cNvGrpSpPr/>
            <p:nvPr/>
          </p:nvGrpSpPr>
          <p:grpSpPr>
            <a:xfrm>
              <a:off x="4559437" y="3410473"/>
              <a:ext cx="7374127" cy="1148212"/>
              <a:chOff x="4402862" y="2869487"/>
              <a:chExt cx="7530958" cy="1267527"/>
            </a:xfrm>
          </p:grpSpPr>
          <p:sp>
            <p:nvSpPr>
              <p:cNvPr id="36" name="Rectangle: Single Corner Snipped 35">
                <a:extLst>
                  <a:ext uri="{FF2B5EF4-FFF2-40B4-BE49-F238E27FC236}">
                    <a16:creationId xmlns:a16="http://schemas.microsoft.com/office/drawing/2014/main" id="{E66B5E1B-52A1-7AB8-85A3-AF4DD4A5D493}"/>
                  </a:ext>
                </a:extLst>
              </p:cNvPr>
              <p:cNvSpPr/>
              <p:nvPr/>
            </p:nvSpPr>
            <p:spPr>
              <a:xfrm>
                <a:off x="4406849" y="2875254"/>
                <a:ext cx="1173898" cy="1261760"/>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20" name="Rectangle: Single Corner Snipped 19">
                <a:extLst>
                  <a:ext uri="{FF2B5EF4-FFF2-40B4-BE49-F238E27FC236}">
                    <a16:creationId xmlns:a16="http://schemas.microsoft.com/office/drawing/2014/main" id="{A13412D4-700E-7C6A-070D-A7D3E2F59D7F}"/>
                  </a:ext>
                </a:extLst>
              </p:cNvPr>
              <p:cNvSpPr/>
              <p:nvPr/>
            </p:nvSpPr>
            <p:spPr>
              <a:xfrm>
                <a:off x="4402862" y="2875255"/>
                <a:ext cx="7476965" cy="1258855"/>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TextBox 38">
                <a:extLst>
                  <a:ext uri="{FF2B5EF4-FFF2-40B4-BE49-F238E27FC236}">
                    <a16:creationId xmlns:a16="http://schemas.microsoft.com/office/drawing/2014/main" id="{E3FD0D80-E22B-D45D-BB8F-35C560B418FF}"/>
                  </a:ext>
                </a:extLst>
              </p:cNvPr>
              <p:cNvSpPr txBox="1"/>
              <p:nvPr/>
            </p:nvSpPr>
            <p:spPr>
              <a:xfrm>
                <a:off x="5838480" y="2869487"/>
                <a:ext cx="6095340" cy="1262550"/>
              </a:xfrm>
              <a:prstGeom prst="rect">
                <a:avLst/>
              </a:prstGeom>
              <a:noFill/>
            </p:spPr>
            <p:txBody>
              <a:bodyPr wrap="square" lIns="91440" tIns="45720" rIns="91440" bIns="45720" anchor="t">
                <a:noAutofit/>
              </a:bodyPr>
              <a:lstStyle/>
              <a:p>
                <a:r>
                  <a:rPr lang="en-GB" sz="1200" b="1" dirty="0">
                    <a:solidFill>
                      <a:schemeClr val="accent1"/>
                    </a:solidFill>
                    <a:latin typeface="Calibri"/>
                    <a:ea typeface="Calibri"/>
                    <a:cs typeface="Calibri"/>
                  </a:rPr>
                  <a:t>Around one in six </a:t>
                </a:r>
                <a:r>
                  <a:rPr lang="en-GB" sz="1200" dirty="0">
                    <a:latin typeface="Calibri"/>
                    <a:ea typeface="Calibri"/>
                    <a:cs typeface="Calibri"/>
                  </a:rPr>
                  <a:t>babies in Central Bedfordshire are born to women from ethnic minority groups. Across England, rates of early access to maternity care are significantly lower for ethnic minority mothers. Among women from Black ethnic groups, </a:t>
                </a:r>
                <a:r>
                  <a:rPr lang="en-GB" sz="1200" b="1" dirty="0">
                    <a:solidFill>
                      <a:schemeClr val="accent1"/>
                    </a:solidFill>
                    <a:latin typeface="Calibri"/>
                    <a:ea typeface="Calibri"/>
                    <a:cs typeface="Calibri"/>
                  </a:rPr>
                  <a:t>less than half benefit </a:t>
                </a:r>
                <a:r>
                  <a:rPr lang="en-GB" sz="1200" dirty="0">
                    <a:latin typeface="Calibri"/>
                    <a:ea typeface="Calibri"/>
                    <a:cs typeface="Calibri"/>
                  </a:rPr>
                  <a:t>from early access to maternity care. However, nationally they </a:t>
                </a:r>
                <a:r>
                  <a:rPr lang="en-GB" sz="1200" b="1" dirty="0">
                    <a:solidFill>
                      <a:schemeClr val="accent1"/>
                    </a:solidFill>
                    <a:latin typeface="Calibri"/>
                    <a:ea typeface="Calibri"/>
                    <a:cs typeface="Calibri"/>
                  </a:rPr>
                  <a:t>are nearly three times more likely to die </a:t>
                </a:r>
                <a:r>
                  <a:rPr lang="en-GB" sz="1200" dirty="0">
                    <a:solidFill>
                      <a:srgbClr val="000000"/>
                    </a:solidFill>
                    <a:latin typeface="Calibri"/>
                    <a:ea typeface="Calibri"/>
                    <a:cs typeface="Calibri"/>
                  </a:rPr>
                  <a:t>during pregnancy and birth, while still births are </a:t>
                </a:r>
                <a:r>
                  <a:rPr lang="en-GB" sz="1200" b="1" dirty="0">
                    <a:solidFill>
                      <a:schemeClr val="accent1"/>
                    </a:solidFill>
                    <a:latin typeface="Calibri"/>
                    <a:ea typeface="Calibri"/>
                    <a:cs typeface="Calibri"/>
                  </a:rPr>
                  <a:t>twice as likely </a:t>
                </a:r>
                <a:r>
                  <a:rPr lang="en-GB" sz="1200" dirty="0">
                    <a:solidFill>
                      <a:srgbClr val="000000"/>
                    </a:solidFill>
                    <a:latin typeface="Calibri"/>
                    <a:ea typeface="Calibri"/>
                    <a:cs typeface="Calibri"/>
                  </a:rPr>
                  <a:t>and neonatal deaths are </a:t>
                </a:r>
                <a:r>
                  <a:rPr lang="en-GB" sz="1200" b="1" dirty="0">
                    <a:solidFill>
                      <a:schemeClr val="accent1"/>
                    </a:solidFill>
                    <a:latin typeface="Calibri"/>
                    <a:ea typeface="Calibri"/>
                    <a:cs typeface="Calibri"/>
                  </a:rPr>
                  <a:t>one and a half </a:t>
                </a:r>
                <a:r>
                  <a:rPr lang="en-GB" sz="1200" dirty="0">
                    <a:solidFill>
                      <a:srgbClr val="000000"/>
                    </a:solidFill>
                    <a:latin typeface="Calibri"/>
                    <a:ea typeface="Calibri"/>
                    <a:cs typeface="Calibri"/>
                  </a:rPr>
                  <a:t>times more likely.</a:t>
                </a:r>
                <a:endParaRPr lang="en-GB" sz="1200" b="1" dirty="0">
                  <a:solidFill>
                    <a:schemeClr val="accent1"/>
                  </a:solidFill>
                  <a:highlight>
                    <a:srgbClr val="FFFF00"/>
                  </a:highlight>
                  <a:latin typeface="Calibri"/>
                  <a:ea typeface="Calibri"/>
                  <a:cs typeface="Calibri"/>
                </a:endParaRPr>
              </a:p>
            </p:txBody>
          </p:sp>
          <p:pic>
            <p:nvPicPr>
              <p:cNvPr id="12" name="Graphic 6" descr="Weights Uneven with solid fill">
                <a:extLst>
                  <a:ext uri="{FF2B5EF4-FFF2-40B4-BE49-F238E27FC236}">
                    <a16:creationId xmlns:a16="http://schemas.microsoft.com/office/drawing/2014/main" id="{C82F50F8-C41B-7D07-49EF-D0BACF73EBDE}"/>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665578" y="3357258"/>
                <a:ext cx="661781" cy="715338"/>
              </a:xfrm>
              <a:prstGeom prst="rect">
                <a:avLst/>
              </a:prstGeom>
            </p:spPr>
          </p:pic>
        </p:grpSp>
        <p:sp>
          <p:nvSpPr>
            <p:cNvPr id="49" name="TextBox 4">
              <a:extLst>
                <a:ext uri="{FF2B5EF4-FFF2-40B4-BE49-F238E27FC236}">
                  <a16:creationId xmlns:a16="http://schemas.microsoft.com/office/drawing/2014/main" id="{0A62A2DA-CC32-A4E3-4595-5DD04C622398}"/>
                </a:ext>
              </a:extLst>
            </p:cNvPr>
            <p:cNvSpPr txBox="1"/>
            <p:nvPr/>
          </p:nvSpPr>
          <p:spPr>
            <a:xfrm>
              <a:off x="4551682" y="3423355"/>
              <a:ext cx="1157403" cy="409407"/>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sp>
        <p:nvSpPr>
          <p:cNvPr id="50" name="TextBox 4">
            <a:extLst>
              <a:ext uri="{FF2B5EF4-FFF2-40B4-BE49-F238E27FC236}">
                <a16:creationId xmlns:a16="http://schemas.microsoft.com/office/drawing/2014/main" id="{2B99CE1C-487A-AAE0-27B1-F1BB16E81BA1}"/>
              </a:ext>
            </a:extLst>
          </p:cNvPr>
          <p:cNvSpPr txBox="1"/>
          <p:nvPr/>
        </p:nvSpPr>
        <p:spPr>
          <a:xfrm>
            <a:off x="4472850" y="4526636"/>
            <a:ext cx="1303608" cy="400110"/>
          </a:xfrm>
          <a:prstGeom prst="rect">
            <a:avLst/>
          </a:prstGeom>
          <a:noFill/>
        </p:spPr>
        <p:txBody>
          <a:bodyPr wrap="square" rtlCol="0">
            <a:spAutoFit/>
          </a:bodyPr>
          <a:lstStyle/>
          <a:p>
            <a:pPr lvl="0" algn="ctr"/>
            <a:r>
              <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t>It is not improving significantly</a:t>
            </a:r>
          </a:p>
        </p:txBody>
      </p:sp>
      <p:grpSp>
        <p:nvGrpSpPr>
          <p:cNvPr id="17" name="Group 16">
            <a:extLst>
              <a:ext uri="{FF2B5EF4-FFF2-40B4-BE49-F238E27FC236}">
                <a16:creationId xmlns:a16="http://schemas.microsoft.com/office/drawing/2014/main" id="{4E5BBE8A-D026-DC86-A44B-F047A66C375B}"/>
              </a:ext>
            </a:extLst>
          </p:cNvPr>
          <p:cNvGrpSpPr/>
          <p:nvPr/>
        </p:nvGrpSpPr>
        <p:grpSpPr>
          <a:xfrm>
            <a:off x="4567238" y="5542330"/>
            <a:ext cx="7370234" cy="1238026"/>
            <a:chOff x="4567238" y="5542330"/>
            <a:chExt cx="7370234" cy="1238026"/>
          </a:xfrm>
        </p:grpSpPr>
        <p:grpSp>
          <p:nvGrpSpPr>
            <p:cNvPr id="48" name="Group 47">
              <a:extLst>
                <a:ext uri="{FF2B5EF4-FFF2-40B4-BE49-F238E27FC236}">
                  <a16:creationId xmlns:a16="http://schemas.microsoft.com/office/drawing/2014/main" id="{25D7D36D-0ECF-7C5D-6D51-3C8E71B7B9BE}"/>
                </a:ext>
              </a:extLst>
            </p:cNvPr>
            <p:cNvGrpSpPr/>
            <p:nvPr/>
          </p:nvGrpSpPr>
          <p:grpSpPr>
            <a:xfrm>
              <a:off x="4567238" y="5542330"/>
              <a:ext cx="7370234" cy="1238026"/>
              <a:chOff x="4399318" y="5490374"/>
              <a:chExt cx="7538325" cy="1238026"/>
            </a:xfrm>
          </p:grpSpPr>
          <p:sp>
            <p:nvSpPr>
              <p:cNvPr id="38" name="Rectangle: Single Corner Snipped 37">
                <a:extLst>
                  <a:ext uri="{FF2B5EF4-FFF2-40B4-BE49-F238E27FC236}">
                    <a16:creationId xmlns:a16="http://schemas.microsoft.com/office/drawing/2014/main" id="{ACE9C549-0AC4-F422-A660-D66A681C134F}"/>
                  </a:ext>
                </a:extLst>
              </p:cNvPr>
              <p:cNvSpPr/>
              <p:nvPr/>
            </p:nvSpPr>
            <p:spPr>
              <a:xfrm>
                <a:off x="4399318" y="5492503"/>
                <a:ext cx="1185735" cy="1161141"/>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Single Corner Snipped 23">
                <a:extLst>
                  <a:ext uri="{FF2B5EF4-FFF2-40B4-BE49-F238E27FC236}">
                    <a16:creationId xmlns:a16="http://schemas.microsoft.com/office/drawing/2014/main" id="{817754FA-FA64-3649-E839-5E3944FB085E}"/>
                  </a:ext>
                </a:extLst>
              </p:cNvPr>
              <p:cNvSpPr/>
              <p:nvPr/>
            </p:nvSpPr>
            <p:spPr>
              <a:xfrm>
                <a:off x="4402862" y="5493599"/>
                <a:ext cx="7496615" cy="1161535"/>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28" name="Group 27">
                <a:extLst>
                  <a:ext uri="{FF2B5EF4-FFF2-40B4-BE49-F238E27FC236}">
                    <a16:creationId xmlns:a16="http://schemas.microsoft.com/office/drawing/2014/main" id="{4790A7E5-CB26-F519-6F24-4E763B25DF14}"/>
                  </a:ext>
                </a:extLst>
              </p:cNvPr>
              <p:cNvGrpSpPr/>
              <p:nvPr/>
            </p:nvGrpSpPr>
            <p:grpSpPr>
              <a:xfrm>
                <a:off x="4547529" y="5864400"/>
                <a:ext cx="883705" cy="864000"/>
                <a:chOff x="110831" y="246416"/>
                <a:chExt cx="783142" cy="765680"/>
              </a:xfrm>
            </p:grpSpPr>
            <p:pic>
              <p:nvPicPr>
                <p:cNvPr id="29" name="Graphic 10" descr="Traffic light with solid fill">
                  <a:extLst>
                    <a:ext uri="{FF2B5EF4-FFF2-40B4-BE49-F238E27FC236}">
                      <a16:creationId xmlns:a16="http://schemas.microsoft.com/office/drawing/2014/main" id="{EA903262-1382-6F04-A1C5-B70447F0CCB3}"/>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110831" y="246416"/>
                  <a:ext cx="783142" cy="765680"/>
                </a:xfrm>
                <a:prstGeom prst="rect">
                  <a:avLst/>
                </a:prstGeom>
              </p:spPr>
            </p:pic>
            <p:sp>
              <p:nvSpPr>
                <p:cNvPr id="30" name="Oval 29">
                  <a:extLst>
                    <a:ext uri="{FF2B5EF4-FFF2-40B4-BE49-F238E27FC236}">
                      <a16:creationId xmlns:a16="http://schemas.microsoft.com/office/drawing/2014/main" id="{33F1ACC6-580B-52C5-8CB4-4BBFB1387F3C}"/>
                    </a:ext>
                  </a:extLst>
                </p:cNvPr>
                <p:cNvSpPr/>
                <p:nvPr/>
              </p:nvSpPr>
              <p:spPr>
                <a:xfrm>
                  <a:off x="420825" y="375468"/>
                  <a:ext cx="163155" cy="159517"/>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41" name="TextBox 40">
                <a:extLst>
                  <a:ext uri="{FF2B5EF4-FFF2-40B4-BE49-F238E27FC236}">
                    <a16:creationId xmlns:a16="http://schemas.microsoft.com/office/drawing/2014/main" id="{13600471-041D-ABB5-8662-950953A1F332}"/>
                  </a:ext>
                </a:extLst>
              </p:cNvPr>
              <p:cNvSpPr txBox="1"/>
              <p:nvPr/>
            </p:nvSpPr>
            <p:spPr>
              <a:xfrm>
                <a:off x="5842742" y="5490374"/>
                <a:ext cx="6094901" cy="1163269"/>
              </a:xfrm>
              <a:prstGeom prst="rect">
                <a:avLst/>
              </a:prstGeom>
              <a:noFill/>
            </p:spPr>
            <p:txBody>
              <a:bodyPr wrap="square" lIns="91440" tIns="45720" rIns="91440" bIns="45720" rtlCol="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The rate of early access to maternity care is significantly better in Central Bedfordshire than the national average. However, admissions to hospital for children aged 0 to 4 years for infections is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significantly higher</a:t>
                </a:r>
                <a:r>
                  <a:rPr lang="en-GB" sz="1200" dirty="0">
                    <a:latin typeface="Calibri" panose="020F0502020204030204" pitchFamily="34" charset="0"/>
                    <a:ea typeface="Calibri" panose="020F0502020204030204" pitchFamily="34" charset="0"/>
                    <a:cs typeface="Calibri" panose="020F0502020204030204" pitchFamily="34" charset="0"/>
                  </a:rPr>
                  <a:t>. The rate of emergency admissions for lower respiratory tract infections was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294 per 10,000</a:t>
                </a:r>
                <a:r>
                  <a:rPr lang="en-GB" sz="1200" dirty="0">
                    <a:latin typeface="Calibri" panose="020F0502020204030204" pitchFamily="34" charset="0"/>
                    <a:ea typeface="Calibri" panose="020F0502020204030204" pitchFamily="34" charset="0"/>
                    <a:cs typeface="Calibri" panose="020F0502020204030204" pitchFamily="34" charset="0"/>
                  </a:rPr>
                  <a:t>, compared to 212 per 10,000 for England, and the rate for gastroenteritis was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95 per 10,000</a:t>
                </a:r>
                <a:r>
                  <a:rPr lang="en-GB" sz="1200" dirty="0">
                    <a:latin typeface="Calibri" panose="020F0502020204030204" pitchFamily="34" charset="0"/>
                    <a:ea typeface="Calibri" panose="020F0502020204030204" pitchFamily="34" charset="0"/>
                    <a:cs typeface="Calibri" panose="020F0502020204030204" pitchFamily="34" charset="0"/>
                  </a:rPr>
                  <a:t>, compared to  68 per 10,000 nationally. </a:t>
                </a:r>
              </a:p>
            </p:txBody>
          </p:sp>
        </p:grpSp>
        <p:sp>
          <p:nvSpPr>
            <p:cNvPr id="52" name="TextBox 4">
              <a:extLst>
                <a:ext uri="{FF2B5EF4-FFF2-40B4-BE49-F238E27FC236}">
                  <a16:creationId xmlns:a16="http://schemas.microsoft.com/office/drawing/2014/main" id="{423D7B94-AF27-B10C-CA9F-43E7D4C72B04}"/>
                </a:ext>
              </a:extLst>
            </p:cNvPr>
            <p:cNvSpPr txBox="1"/>
            <p:nvPr/>
          </p:nvSpPr>
          <p:spPr>
            <a:xfrm>
              <a:off x="4590145" y="5579184"/>
              <a:ext cx="1118940" cy="400110"/>
            </a:xfrm>
            <a:prstGeom prst="rect">
              <a:avLst/>
            </a:prstGeom>
            <a:noFill/>
          </p:spPr>
          <p:txBody>
            <a:bodyPr wrap="square" rtlCol="0">
              <a:spAutoFit/>
            </a:bodyPr>
            <a:lstStyle/>
            <a:p>
              <a:pPr lvl="0" algn="ctr"/>
              <a:r>
                <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rPr>
                <a:t>Parts are worse than England</a:t>
              </a:r>
            </a:p>
          </p:txBody>
        </p:sp>
      </p:grpSp>
      <p:grpSp>
        <p:nvGrpSpPr>
          <p:cNvPr id="57" name="Group 56">
            <a:extLst>
              <a:ext uri="{FF2B5EF4-FFF2-40B4-BE49-F238E27FC236}">
                <a16:creationId xmlns:a16="http://schemas.microsoft.com/office/drawing/2014/main" id="{859369A5-DC42-165D-F78D-D8ABC02B7431}"/>
              </a:ext>
            </a:extLst>
          </p:cNvPr>
          <p:cNvGrpSpPr/>
          <p:nvPr/>
        </p:nvGrpSpPr>
        <p:grpSpPr>
          <a:xfrm>
            <a:off x="4570703" y="544672"/>
            <a:ext cx="6342830" cy="461665"/>
            <a:chOff x="10858069" y="269981"/>
            <a:chExt cx="734002" cy="461665"/>
          </a:xfrm>
        </p:grpSpPr>
        <p:sp>
          <p:nvSpPr>
            <p:cNvPr id="58" name="TextBox 57">
              <a:extLst>
                <a:ext uri="{FF2B5EF4-FFF2-40B4-BE49-F238E27FC236}">
                  <a16:creationId xmlns:a16="http://schemas.microsoft.com/office/drawing/2014/main" id="{CA487A4A-8094-5984-918F-F2336E5AA4EE}"/>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59" name="TextBox 58">
              <a:extLst>
                <a:ext uri="{FF2B5EF4-FFF2-40B4-BE49-F238E27FC236}">
                  <a16:creationId xmlns:a16="http://schemas.microsoft.com/office/drawing/2014/main" id="{B26DFA42-423B-F530-9043-D664FFC74136}"/>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sp>
        <p:nvSpPr>
          <p:cNvPr id="64" name="TextBox 63">
            <a:extLst>
              <a:ext uri="{FF2B5EF4-FFF2-40B4-BE49-F238E27FC236}">
                <a16:creationId xmlns:a16="http://schemas.microsoft.com/office/drawing/2014/main" id="{EAA664A8-64E1-D22F-4358-ED2A9C2C93B9}"/>
              </a:ext>
            </a:extLst>
          </p:cNvPr>
          <p:cNvSpPr txBox="1"/>
          <p:nvPr/>
        </p:nvSpPr>
        <p:spPr>
          <a:xfrm>
            <a:off x="371475" y="3021615"/>
            <a:ext cx="3955954" cy="3683985"/>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500" kern="100" dirty="0">
                <a:solidFill>
                  <a:schemeClr val="bg1"/>
                </a:solidFill>
                <a:latin typeface="Calibri"/>
                <a:ea typeface="Calibri"/>
                <a:cs typeface="Calibri"/>
              </a:rPr>
              <a:t>We need to increase understanding of the importance of early antenatal care and make it easier to access it. This could include:</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Using data to identify barriers to booking maternity care and understand the characteristics of women most likely to book care late;</a:t>
            </a:r>
            <a:endPar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Strengthening awareness of self-referral routes, making sure information is properly accessible;</a:t>
            </a:r>
            <a:endPar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Increasing promotion of early antenatal care through professionals and trusted community settings.</a:t>
            </a:r>
            <a:endPar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64B9FB01-AD9F-F477-208F-75AFADDA181D}"/>
              </a:ext>
            </a:extLst>
          </p:cNvPr>
          <p:cNvPicPr>
            <a:picLocks noChangeAspect="1"/>
          </p:cNvPicPr>
          <p:nvPr/>
        </p:nvPicPr>
        <p:blipFill>
          <a:blip r:embed="rId9"/>
          <a:stretch>
            <a:fillRect/>
          </a:stretch>
        </p:blipFill>
        <p:spPr>
          <a:xfrm>
            <a:off x="2745802" y="1413348"/>
            <a:ext cx="1536325" cy="1499746"/>
          </a:xfrm>
          <a:prstGeom prst="rect">
            <a:avLst/>
          </a:prstGeom>
        </p:spPr>
      </p:pic>
    </p:spTree>
    <p:extLst>
      <p:ext uri="{BB962C8B-B14F-4D97-AF65-F5344CB8AC3E}">
        <p14:creationId xmlns:p14="http://schemas.microsoft.com/office/powerpoint/2010/main" val="1526178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199C2-8346-F20D-2DA1-87386304853B}"/>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BC0C0430-13A0-5A29-0842-DF48EE3D87CC}"/>
              </a:ext>
            </a:extLst>
          </p:cNvPr>
          <p:cNvSpPr/>
          <p:nvPr/>
        </p:nvSpPr>
        <p:spPr>
          <a:xfrm>
            <a:off x="379482" y="564336"/>
            <a:ext cx="589602" cy="790039"/>
          </a:xfrm>
          <a:prstGeom prst="snip1Rect">
            <a:avLst>
              <a:gd name="adj" fmla="val 27661"/>
            </a:avLst>
          </a:prstGeom>
          <a:solidFill>
            <a:schemeClr val="accent1"/>
          </a:solidFill>
        </p:spPr>
        <p:txBody>
          <a:bodyPr wrap="square" lIns="91440" tIns="45720" rIns="91440" bIns="45720" anchor="ctr">
            <a:sp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2</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AABEF13F-6FCC-73AF-F2AC-9E0CE21E95BF}"/>
              </a:ext>
            </a:extLst>
          </p:cNvPr>
          <p:cNvSpPr txBox="1"/>
          <p:nvPr/>
        </p:nvSpPr>
        <p:spPr>
          <a:xfrm>
            <a:off x="959460" y="679315"/>
            <a:ext cx="3522594" cy="590931"/>
          </a:xfrm>
          <a:prstGeom prst="rect">
            <a:avLst/>
          </a:prstGeom>
          <a:noFill/>
        </p:spPr>
        <p:txBody>
          <a:bodyPr wrap="square" lIns="91440" tIns="45720" rIns="91440" bIns="45720" anchor="t">
            <a:spAutoFit/>
          </a:bodyPr>
          <a:lstStyle/>
          <a:p>
            <a:pPr lvl="0">
              <a:lnSpc>
                <a:spcPct val="90000"/>
              </a:lnSpc>
              <a:spcBef>
                <a:spcPts val="800"/>
              </a:spcBef>
              <a:spcAft>
                <a:spcPts val="400"/>
              </a:spcAft>
            </a:pPr>
            <a:r>
              <a:rPr lang="en-GB" dirty="0">
                <a:latin typeface="Arial Nova"/>
                <a:ea typeface="Calibri"/>
                <a:cs typeface="Calibri"/>
              </a:rPr>
              <a:t>Protecting children and young people from infectious diseases</a:t>
            </a:r>
          </a:p>
        </p:txBody>
      </p:sp>
      <p:sp>
        <p:nvSpPr>
          <p:cNvPr id="10" name="Rectangle 9">
            <a:extLst>
              <a:ext uri="{FF2B5EF4-FFF2-40B4-BE49-F238E27FC236}">
                <a16:creationId xmlns:a16="http://schemas.microsoft.com/office/drawing/2014/main" id="{D0ECFE56-C63D-E478-6F0C-B45DE445D431}"/>
              </a:ext>
            </a:extLst>
          </p:cNvPr>
          <p:cNvSpPr/>
          <p:nvPr/>
        </p:nvSpPr>
        <p:spPr>
          <a:xfrm>
            <a:off x="390195" y="564336"/>
            <a:ext cx="3950663" cy="613173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C7724054-C13F-1C04-ED41-B159C5E69DB3}"/>
              </a:ext>
            </a:extLst>
          </p:cNvPr>
          <p:cNvCxnSpPr>
            <a:cxnSpLocks/>
          </p:cNvCxnSpPr>
          <p:nvPr/>
        </p:nvCxnSpPr>
        <p:spPr>
          <a:xfrm>
            <a:off x="375932" y="1356569"/>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131C3A63-15C2-329A-4272-71D37D316070}"/>
              </a:ext>
            </a:extLst>
          </p:cNvPr>
          <p:cNvGrpSpPr/>
          <p:nvPr/>
        </p:nvGrpSpPr>
        <p:grpSpPr>
          <a:xfrm>
            <a:off x="11100811" y="-21266"/>
            <a:ext cx="891164" cy="461665"/>
            <a:chOff x="10800919" y="269981"/>
            <a:chExt cx="891164" cy="461665"/>
          </a:xfrm>
        </p:grpSpPr>
        <p:sp>
          <p:nvSpPr>
            <p:cNvPr id="5" name="TextBox 4">
              <a:extLst>
                <a:ext uri="{FF2B5EF4-FFF2-40B4-BE49-F238E27FC236}">
                  <a16:creationId xmlns:a16="http://schemas.microsoft.com/office/drawing/2014/main" id="{D5916426-807C-C0B3-771F-66D53012E45D}"/>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6" name="TextBox 5">
              <a:extLst>
                <a:ext uri="{FF2B5EF4-FFF2-40B4-BE49-F238E27FC236}">
                  <a16:creationId xmlns:a16="http://schemas.microsoft.com/office/drawing/2014/main" id="{DC7C7343-7FC7-BD8C-1BCD-331D91934E57}"/>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12</a:t>
              </a:r>
            </a:p>
          </p:txBody>
        </p:sp>
      </p:grpSp>
      <p:sp>
        <p:nvSpPr>
          <p:cNvPr id="11" name="TextBox 10">
            <a:extLst>
              <a:ext uri="{FF2B5EF4-FFF2-40B4-BE49-F238E27FC236}">
                <a16:creationId xmlns:a16="http://schemas.microsoft.com/office/drawing/2014/main" id="{E8BF24DA-A048-2C84-122B-81B5543D7DD0}"/>
              </a:ext>
            </a:extLst>
          </p:cNvPr>
          <p:cNvSpPr txBox="1"/>
          <p:nvPr/>
        </p:nvSpPr>
        <p:spPr>
          <a:xfrm>
            <a:off x="378920" y="1364852"/>
            <a:ext cx="2529380" cy="1672545"/>
          </a:xfrm>
          <a:prstGeom prst="rect">
            <a:avLst/>
          </a:prstGeom>
          <a:noFill/>
        </p:spPr>
        <p:txBody>
          <a:bodyPr wrap="square" lIns="91440" tIns="45720" rIns="91440" bIns="45720" anchor="ctr">
            <a:noAutofit/>
          </a:bodyPr>
          <a:lstStyle/>
          <a:p>
            <a:r>
              <a:rPr lang="en-GB" sz="1400" dirty="0">
                <a:latin typeface="Calibri"/>
                <a:ea typeface="Calibri"/>
                <a:cs typeface="Calibri"/>
              </a:rPr>
              <a:t>Vaccines are the most effective way to protect children against infectious diseases. Engagement from the whole community will help to ensure everyone is protected.</a:t>
            </a:r>
            <a:endParaRPr lang="en-GB" dirty="0"/>
          </a:p>
        </p:txBody>
      </p:sp>
      <p:cxnSp>
        <p:nvCxnSpPr>
          <p:cNvPr id="14" name="Straight Connector 13">
            <a:extLst>
              <a:ext uri="{FF2B5EF4-FFF2-40B4-BE49-F238E27FC236}">
                <a16:creationId xmlns:a16="http://schemas.microsoft.com/office/drawing/2014/main" id="{85E7D5AD-A214-04BF-83F5-8A490538C4A6}"/>
              </a:ext>
            </a:extLst>
          </p:cNvPr>
          <p:cNvCxnSpPr>
            <a:cxnSpLocks/>
          </p:cNvCxnSpPr>
          <p:nvPr/>
        </p:nvCxnSpPr>
        <p:spPr>
          <a:xfrm>
            <a:off x="379482" y="3032383"/>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60844B02-5B74-4648-FB73-485600B52D90}"/>
              </a:ext>
            </a:extLst>
          </p:cNvPr>
          <p:cNvGrpSpPr/>
          <p:nvPr/>
        </p:nvGrpSpPr>
        <p:grpSpPr>
          <a:xfrm>
            <a:off x="2818656" y="1429307"/>
            <a:ext cx="1389224" cy="1410781"/>
            <a:chOff x="2588838" y="1429307"/>
            <a:chExt cx="1389224" cy="1410781"/>
          </a:xfrm>
          <a:solidFill>
            <a:srgbClr val="70AD47"/>
          </a:solidFill>
        </p:grpSpPr>
        <p:pic>
          <p:nvPicPr>
            <p:cNvPr id="17" name="Graphic 16" descr="Covid-19 outline">
              <a:extLst>
                <a:ext uri="{FF2B5EF4-FFF2-40B4-BE49-F238E27FC236}">
                  <a16:creationId xmlns:a16="http://schemas.microsoft.com/office/drawing/2014/main" id="{41B74153-7E96-9707-3248-0F508D4AB4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78062" y="1940088"/>
              <a:ext cx="900000" cy="900000"/>
            </a:xfrm>
            <a:prstGeom prst="rect">
              <a:avLst/>
            </a:prstGeom>
          </p:spPr>
        </p:pic>
        <p:pic>
          <p:nvPicPr>
            <p:cNvPr id="21" name="Graphic 20" descr="Needle outline">
              <a:extLst>
                <a:ext uri="{FF2B5EF4-FFF2-40B4-BE49-F238E27FC236}">
                  <a16:creationId xmlns:a16="http://schemas.microsoft.com/office/drawing/2014/main" id="{104455C9-ED16-2EF7-3B67-964A1F130C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2588838" y="1429307"/>
              <a:ext cx="900000" cy="900000"/>
            </a:xfrm>
            <a:prstGeom prst="rect">
              <a:avLst/>
            </a:prstGeom>
          </p:spPr>
        </p:pic>
      </p:grpSp>
      <p:grpSp>
        <p:nvGrpSpPr>
          <p:cNvPr id="42" name="Group 41">
            <a:extLst>
              <a:ext uri="{FF2B5EF4-FFF2-40B4-BE49-F238E27FC236}">
                <a16:creationId xmlns:a16="http://schemas.microsoft.com/office/drawing/2014/main" id="{4EDE1149-0256-371B-EFCD-8E089AAE86EA}"/>
              </a:ext>
            </a:extLst>
          </p:cNvPr>
          <p:cNvGrpSpPr/>
          <p:nvPr/>
        </p:nvGrpSpPr>
        <p:grpSpPr>
          <a:xfrm>
            <a:off x="4570286" y="5339368"/>
            <a:ext cx="7303005" cy="1369407"/>
            <a:chOff x="4405949" y="5057575"/>
            <a:chExt cx="7383402" cy="1369407"/>
          </a:xfrm>
        </p:grpSpPr>
        <p:sp>
          <p:nvSpPr>
            <p:cNvPr id="49" name="Rectangle: Single Corner Snipped 48">
              <a:extLst>
                <a:ext uri="{FF2B5EF4-FFF2-40B4-BE49-F238E27FC236}">
                  <a16:creationId xmlns:a16="http://schemas.microsoft.com/office/drawing/2014/main" id="{9832A3E7-9660-BEC2-8029-47AC06308596}"/>
                </a:ext>
              </a:extLst>
            </p:cNvPr>
            <p:cNvSpPr/>
            <p:nvPr/>
          </p:nvSpPr>
          <p:spPr>
            <a:xfrm>
              <a:off x="4405949" y="5057575"/>
              <a:ext cx="7383402" cy="1365019"/>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50" name="Group 49">
              <a:extLst>
                <a:ext uri="{FF2B5EF4-FFF2-40B4-BE49-F238E27FC236}">
                  <a16:creationId xmlns:a16="http://schemas.microsoft.com/office/drawing/2014/main" id="{F7D63F22-9DB4-06A0-6940-9456A83E16BE}"/>
                </a:ext>
              </a:extLst>
            </p:cNvPr>
            <p:cNvGrpSpPr/>
            <p:nvPr/>
          </p:nvGrpSpPr>
          <p:grpSpPr>
            <a:xfrm>
              <a:off x="4406880" y="5060145"/>
              <a:ext cx="7327876" cy="1366837"/>
              <a:chOff x="4406880" y="5046288"/>
              <a:chExt cx="7327876" cy="1366837"/>
            </a:xfrm>
          </p:grpSpPr>
          <p:sp>
            <p:nvSpPr>
              <p:cNvPr id="52" name="Rectangle: Single Corner Snipped 51">
                <a:extLst>
                  <a:ext uri="{FF2B5EF4-FFF2-40B4-BE49-F238E27FC236}">
                    <a16:creationId xmlns:a16="http://schemas.microsoft.com/office/drawing/2014/main" id="{BF63FAE9-18DA-1C44-4710-33BC5A150998}"/>
                  </a:ext>
                </a:extLst>
              </p:cNvPr>
              <p:cNvSpPr/>
              <p:nvPr/>
            </p:nvSpPr>
            <p:spPr>
              <a:xfrm>
                <a:off x="4406880" y="5046288"/>
                <a:ext cx="1172018" cy="1366837"/>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53" name="Group 52">
                <a:extLst>
                  <a:ext uri="{FF2B5EF4-FFF2-40B4-BE49-F238E27FC236}">
                    <a16:creationId xmlns:a16="http://schemas.microsoft.com/office/drawing/2014/main" id="{824BB919-7CE8-9246-4531-BFF10C50B86F}"/>
                  </a:ext>
                </a:extLst>
              </p:cNvPr>
              <p:cNvGrpSpPr/>
              <p:nvPr/>
            </p:nvGrpSpPr>
            <p:grpSpPr>
              <a:xfrm>
                <a:off x="4562691" y="5094989"/>
                <a:ext cx="7172065" cy="1276272"/>
                <a:chOff x="4562691" y="5094989"/>
                <a:chExt cx="7172065" cy="1276272"/>
              </a:xfrm>
            </p:grpSpPr>
            <p:pic>
              <p:nvPicPr>
                <p:cNvPr id="54" name="Graphic 8" descr="Downward trend graph with solid fill">
                  <a:extLst>
                    <a:ext uri="{FF2B5EF4-FFF2-40B4-BE49-F238E27FC236}">
                      <a16:creationId xmlns:a16="http://schemas.microsoft.com/office/drawing/2014/main" id="{50E18F5D-B948-10E9-9568-BB128863ADD5}"/>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4562691" y="5442922"/>
                  <a:ext cx="873511" cy="864000"/>
                </a:xfrm>
                <a:prstGeom prst="rect">
                  <a:avLst/>
                </a:prstGeom>
              </p:spPr>
            </p:pic>
            <p:sp>
              <p:nvSpPr>
                <p:cNvPr id="55" name="TextBox 54">
                  <a:extLst>
                    <a:ext uri="{FF2B5EF4-FFF2-40B4-BE49-F238E27FC236}">
                      <a16:creationId xmlns:a16="http://schemas.microsoft.com/office/drawing/2014/main" id="{8908B545-1EC1-317A-C5DE-4E2656DAC4FA}"/>
                    </a:ext>
                  </a:extLst>
                </p:cNvPr>
                <p:cNvSpPr txBox="1"/>
                <p:nvPr/>
              </p:nvSpPr>
              <p:spPr>
                <a:xfrm>
                  <a:off x="5820328" y="5094989"/>
                  <a:ext cx="5914428" cy="1276272"/>
                </a:xfrm>
                <a:prstGeom prst="rect">
                  <a:avLst/>
                </a:prstGeom>
                <a:noFill/>
              </p:spPr>
              <p:txBody>
                <a:bodyPr wrap="square" lIns="91440" tIns="45720" rIns="91440" bIns="45720" rtlCol="0" anchor="ctr">
                  <a:noAutofit/>
                </a:bodyPr>
                <a:lstStyle/>
                <a:p>
                  <a:r>
                    <a:rPr lang="en-GB" sz="1200" dirty="0">
                      <a:latin typeface="Calibri"/>
                      <a:ea typeface="Calibri"/>
                      <a:cs typeface="Calibri"/>
                    </a:rPr>
                    <a:t>Over the last five years, the proportion of children receiving two doses of the MMR vaccines in Central Bedfordshire by the age of five has </a:t>
                  </a:r>
                  <a:r>
                    <a:rPr lang="en-GB" sz="1200" b="1" dirty="0">
                      <a:solidFill>
                        <a:schemeClr val="accent1"/>
                      </a:solidFill>
                      <a:latin typeface="Calibri"/>
                      <a:ea typeface="Calibri"/>
                      <a:cs typeface="Calibri"/>
                    </a:rPr>
                    <a:t>decreased significantly from 92.2% to 87.9%</a:t>
                  </a:r>
                  <a:r>
                    <a:rPr lang="en-GB" sz="1200" dirty="0">
                      <a:latin typeface="Calibri"/>
                      <a:ea typeface="Calibri"/>
                      <a:cs typeface="Calibri"/>
                    </a:rPr>
                    <a:t>, </a:t>
                  </a:r>
                  <a:r>
                    <a:rPr lang="en-GB" sz="1200" b="1" dirty="0">
                      <a:solidFill>
                        <a:schemeClr val="accent1"/>
                      </a:solidFill>
                      <a:latin typeface="Calibri"/>
                      <a:ea typeface="Calibri"/>
                      <a:cs typeface="Calibri"/>
                    </a:rPr>
                    <a:t>significantly below the 95% target. </a:t>
                  </a:r>
                  <a:r>
                    <a:rPr lang="en-GB" sz="1200" dirty="0">
                      <a:latin typeface="Calibri"/>
                      <a:ea typeface="Calibri"/>
                      <a:cs typeface="Calibri"/>
                    </a:rPr>
                    <a:t>The proportion receiving at least one dose also declined significantly, falling to 93.9%. </a:t>
                  </a:r>
                </a:p>
                <a:p>
                  <a:pPr>
                    <a:spcBef>
                      <a:spcPts val="500"/>
                    </a:spcBef>
                  </a:pPr>
                  <a:r>
                    <a:rPr lang="en-GB" sz="1200" b="1" dirty="0">
                      <a:solidFill>
                        <a:schemeClr val="accent1"/>
                      </a:solidFill>
                      <a:latin typeface="Calibri"/>
                      <a:ea typeface="Calibri"/>
                      <a:cs typeface="Calibri"/>
                    </a:rPr>
                    <a:t>If the decline in one dose MMR vaccination coverage continues at the same rate as over the last five years, the proportion of children receiving one dose by five years old will fall below the threshold of 90% by 2032.</a:t>
                  </a:r>
                </a:p>
              </p:txBody>
            </p:sp>
          </p:grpSp>
        </p:grpSp>
      </p:grpSp>
      <p:grpSp>
        <p:nvGrpSpPr>
          <p:cNvPr id="56" name="Group 55">
            <a:extLst>
              <a:ext uri="{FF2B5EF4-FFF2-40B4-BE49-F238E27FC236}">
                <a16:creationId xmlns:a16="http://schemas.microsoft.com/office/drawing/2014/main" id="{CA9E1A94-9EFA-203C-0EE2-2C3A220D7EC1}"/>
              </a:ext>
            </a:extLst>
          </p:cNvPr>
          <p:cNvGrpSpPr/>
          <p:nvPr/>
        </p:nvGrpSpPr>
        <p:grpSpPr>
          <a:xfrm>
            <a:off x="4580255" y="454075"/>
            <a:ext cx="7321260" cy="3386027"/>
            <a:chOff x="4361399" y="278804"/>
            <a:chExt cx="7457461" cy="3386027"/>
          </a:xfrm>
        </p:grpSpPr>
        <p:sp>
          <p:nvSpPr>
            <p:cNvPr id="57" name="Rectangle: Single Corner Snipped 56">
              <a:extLst>
                <a:ext uri="{FF2B5EF4-FFF2-40B4-BE49-F238E27FC236}">
                  <a16:creationId xmlns:a16="http://schemas.microsoft.com/office/drawing/2014/main" id="{68209F58-C14D-4978-4149-A8CE3FCB033D}"/>
                </a:ext>
              </a:extLst>
            </p:cNvPr>
            <p:cNvSpPr/>
            <p:nvPr/>
          </p:nvSpPr>
          <p:spPr>
            <a:xfrm>
              <a:off x="4361399" y="987127"/>
              <a:ext cx="7457461" cy="1166730"/>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Rectangle: Top Corners One Rounded and One Snipped 57">
              <a:extLst>
                <a:ext uri="{FF2B5EF4-FFF2-40B4-BE49-F238E27FC236}">
                  <a16:creationId xmlns:a16="http://schemas.microsoft.com/office/drawing/2014/main" id="{FE4F4F1B-3048-0CBF-9E78-1BAD57D7E2E0}"/>
                </a:ext>
              </a:extLst>
            </p:cNvPr>
            <p:cNvSpPr/>
            <p:nvPr/>
          </p:nvSpPr>
          <p:spPr>
            <a:xfrm>
              <a:off x="4362147" y="987127"/>
              <a:ext cx="1183766" cy="1165209"/>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F14A53D1-A765-A0BC-CEBE-CEF1E0E138F5}"/>
                </a:ext>
              </a:extLst>
            </p:cNvPr>
            <p:cNvSpPr txBox="1"/>
            <p:nvPr/>
          </p:nvSpPr>
          <p:spPr>
            <a:xfrm>
              <a:off x="5783182" y="975896"/>
              <a:ext cx="6019865" cy="1163639"/>
            </a:xfrm>
            <a:prstGeom prst="rect">
              <a:avLst/>
            </a:prstGeom>
            <a:noFill/>
          </p:spPr>
          <p:txBody>
            <a:bodyPr wrap="square" lIns="91440" tIns="45720" rIns="91440" bIns="4572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Vaccines are relevant to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all children and young people</a:t>
              </a:r>
              <a:r>
                <a:rPr lang="en-GB" sz="1200" dirty="0">
                  <a:latin typeface="Calibri" panose="020F0502020204030204" pitchFamily="34" charset="0"/>
                  <a:ea typeface="Calibri" panose="020F0502020204030204" pitchFamily="34" charset="0"/>
                  <a:cs typeface="Calibri" panose="020F0502020204030204" pitchFamily="34" charset="0"/>
                </a:rPr>
                <a:t>. If people stop having vaccines, it is possible for infectious diseases to spread quickly. For example, if 95% of children have the MMR vaccine, measles would be stopped from spreading completely but if that rate drops below 90%, measles, mumps and rubella can quickly spread again.</a:t>
              </a:r>
            </a:p>
          </p:txBody>
        </p:sp>
        <p:pic>
          <p:nvPicPr>
            <p:cNvPr id="62" name="Graphic 2" descr="Group of people with solid fill">
              <a:extLst>
                <a:ext uri="{FF2B5EF4-FFF2-40B4-BE49-F238E27FC236}">
                  <a16:creationId xmlns:a16="http://schemas.microsoft.com/office/drawing/2014/main" id="{59AC0A11-5424-C386-EF4A-86EE23E9F14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41825" y="278804"/>
              <a:ext cx="1080000" cy="1114838"/>
            </a:xfrm>
            <a:prstGeom prst="rect">
              <a:avLst/>
            </a:prstGeom>
          </p:spPr>
        </p:pic>
        <p:sp>
          <p:nvSpPr>
            <p:cNvPr id="79" name="TextBox 78">
              <a:extLst>
                <a:ext uri="{FF2B5EF4-FFF2-40B4-BE49-F238E27FC236}">
                  <a16:creationId xmlns:a16="http://schemas.microsoft.com/office/drawing/2014/main" id="{38C10F59-5894-8C6A-615B-32BDC57781DA}"/>
                </a:ext>
              </a:extLst>
            </p:cNvPr>
            <p:cNvSpPr txBox="1"/>
            <p:nvPr/>
          </p:nvSpPr>
          <p:spPr>
            <a:xfrm>
              <a:off x="5783182" y="2219900"/>
              <a:ext cx="5955184" cy="1444931"/>
            </a:xfrm>
            <a:prstGeom prst="rect">
              <a:avLst/>
            </a:prstGeom>
            <a:noFill/>
          </p:spPr>
          <p:txBody>
            <a:bodyPr wrap="square" lIns="91440" tIns="45720" rIns="91440" bIns="45720" anchor="ctr">
              <a:noAutofit/>
            </a:bodyPr>
            <a:lstStyle/>
            <a:p>
              <a:r>
                <a:rPr lang="en-GB" sz="1200" dirty="0">
                  <a:latin typeface="Calibri"/>
                  <a:ea typeface="Calibri"/>
                  <a:cs typeface="Calibri"/>
                </a:rPr>
                <a:t>The World Health Organization has listed falling vaccine uptake as one of the biggest threats to global health. Therefore, although infectious diseases have not been one of the top causes of years lost to poor health for children in the recent past, declines in vaccine take up have led to outbreaks, particularly of measles. From a COVID-19 affected low of just 2 confirmed cases in England and Wales in 2021, the number rose </a:t>
              </a:r>
              <a:r>
                <a:rPr lang="en-GB" sz="1200" b="1" dirty="0">
                  <a:solidFill>
                    <a:schemeClr val="accent1"/>
                  </a:solidFill>
                  <a:latin typeface="Calibri"/>
                  <a:ea typeface="Calibri"/>
                  <a:cs typeface="Calibri"/>
                </a:rPr>
                <a:t>to approximately 2,900 </a:t>
              </a:r>
              <a:r>
                <a:rPr lang="en-GB" sz="1200" dirty="0">
                  <a:latin typeface="Calibri"/>
                  <a:ea typeface="Calibri"/>
                  <a:cs typeface="Calibri"/>
                </a:rPr>
                <a:t>in 2024 but fell to 960 in 2025. The average in the 10 previous years was around 560 identified cases per year.</a:t>
              </a:r>
            </a:p>
          </p:txBody>
        </p:sp>
      </p:grpSp>
      <p:grpSp>
        <p:nvGrpSpPr>
          <p:cNvPr id="72" name="Group 71">
            <a:extLst>
              <a:ext uri="{FF2B5EF4-FFF2-40B4-BE49-F238E27FC236}">
                <a16:creationId xmlns:a16="http://schemas.microsoft.com/office/drawing/2014/main" id="{4D4213D1-3355-8473-DA71-C37F9BF47C88}"/>
              </a:ext>
            </a:extLst>
          </p:cNvPr>
          <p:cNvGrpSpPr/>
          <p:nvPr/>
        </p:nvGrpSpPr>
        <p:grpSpPr>
          <a:xfrm>
            <a:off x="4574202" y="2411332"/>
            <a:ext cx="7321260" cy="1440000"/>
            <a:chOff x="4402862" y="1570927"/>
            <a:chExt cx="7468761" cy="1440000"/>
          </a:xfrm>
        </p:grpSpPr>
        <p:sp>
          <p:nvSpPr>
            <p:cNvPr id="73" name="Rectangle: Single Corner Snipped 72">
              <a:extLst>
                <a:ext uri="{FF2B5EF4-FFF2-40B4-BE49-F238E27FC236}">
                  <a16:creationId xmlns:a16="http://schemas.microsoft.com/office/drawing/2014/main" id="{F2013DA2-79DC-F8BF-117F-A61E6A64D2AB}"/>
                </a:ext>
              </a:extLst>
            </p:cNvPr>
            <p:cNvSpPr/>
            <p:nvPr/>
          </p:nvSpPr>
          <p:spPr>
            <a:xfrm>
              <a:off x="4403796" y="1576912"/>
              <a:ext cx="1185431" cy="1428402"/>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Top Corners One Rounded and One Snipped 74">
              <a:extLst>
                <a:ext uri="{FF2B5EF4-FFF2-40B4-BE49-F238E27FC236}">
                  <a16:creationId xmlns:a16="http://schemas.microsoft.com/office/drawing/2014/main" id="{5F1D9553-A9F2-A7FB-3B21-AAC9AA6439D9}"/>
                </a:ext>
              </a:extLst>
            </p:cNvPr>
            <p:cNvSpPr/>
            <p:nvPr/>
          </p:nvSpPr>
          <p:spPr>
            <a:xfrm>
              <a:off x="4402862" y="1570927"/>
              <a:ext cx="7468761" cy="1440000"/>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2" name="Group 1">
            <a:extLst>
              <a:ext uri="{FF2B5EF4-FFF2-40B4-BE49-F238E27FC236}">
                <a16:creationId xmlns:a16="http://schemas.microsoft.com/office/drawing/2014/main" id="{F5AA26B0-8EFA-6D40-F8E7-2EEF18D2915D}"/>
              </a:ext>
            </a:extLst>
          </p:cNvPr>
          <p:cNvGrpSpPr/>
          <p:nvPr/>
        </p:nvGrpSpPr>
        <p:grpSpPr>
          <a:xfrm>
            <a:off x="4570703" y="544672"/>
            <a:ext cx="6342830" cy="461665"/>
            <a:chOff x="10858069" y="269981"/>
            <a:chExt cx="734002" cy="461665"/>
          </a:xfrm>
        </p:grpSpPr>
        <p:sp>
          <p:nvSpPr>
            <p:cNvPr id="8" name="TextBox 7">
              <a:extLst>
                <a:ext uri="{FF2B5EF4-FFF2-40B4-BE49-F238E27FC236}">
                  <a16:creationId xmlns:a16="http://schemas.microsoft.com/office/drawing/2014/main" id="{DDE1819B-4D2D-0737-DC44-83A622F1964B}"/>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12" name="TextBox 11">
              <a:extLst>
                <a:ext uri="{FF2B5EF4-FFF2-40B4-BE49-F238E27FC236}">
                  <a16:creationId xmlns:a16="http://schemas.microsoft.com/office/drawing/2014/main" id="{3DEFFCCB-5B38-BC10-16D8-8F5F3BBC2173}"/>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pic>
        <p:nvPicPr>
          <p:cNvPr id="13" name="Graphic 2" descr="Group of people with solid fill">
            <a:extLst>
              <a:ext uri="{FF2B5EF4-FFF2-40B4-BE49-F238E27FC236}">
                <a16:creationId xmlns:a16="http://schemas.microsoft.com/office/drawing/2014/main" id="{B2E75850-FC9B-09EF-BAA6-47CF1E289330}"/>
              </a:ext>
            </a:extLst>
          </p:cNvPr>
          <p:cNvPicPr preferRelativeResize="0">
            <a:picLocks/>
          </p:cNvPicPr>
          <p:nvPr/>
        </p:nvPicPr>
        <p:blipFill>
          <a:blip>
            <a:extLst>
              <a:ext uri="{96DAC541-7B7A-43D3-8B79-37D633B846F1}">
                <asvg:svgBlip xmlns:asvg="http://schemas.microsoft.com/office/drawing/2016/SVG/main" r:embed="rId7"/>
              </a:ext>
            </a:extLst>
          </a:blip>
          <a:stretch>
            <a:fillRect/>
          </a:stretch>
        </p:blipFill>
        <p:spPr>
          <a:xfrm>
            <a:off x="4799360" y="1612365"/>
            <a:ext cx="648000" cy="648000"/>
          </a:xfrm>
          <a:prstGeom prst="rect">
            <a:avLst/>
          </a:prstGeom>
        </p:spPr>
      </p:pic>
      <p:sp>
        <p:nvSpPr>
          <p:cNvPr id="15" name="TextBox 4">
            <a:extLst>
              <a:ext uri="{FF2B5EF4-FFF2-40B4-BE49-F238E27FC236}">
                <a16:creationId xmlns:a16="http://schemas.microsoft.com/office/drawing/2014/main" id="{5609E5FD-7811-F63E-8776-103FFE5DD660}"/>
              </a:ext>
            </a:extLst>
          </p:cNvPr>
          <p:cNvSpPr txBox="1"/>
          <p:nvPr/>
        </p:nvSpPr>
        <p:spPr>
          <a:xfrm>
            <a:off x="4559315" y="1177733"/>
            <a:ext cx="1139532"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pic>
        <p:nvPicPr>
          <p:cNvPr id="20" name="Graphic 4" descr="Heartbeat with solid fill">
            <a:extLst>
              <a:ext uri="{FF2B5EF4-FFF2-40B4-BE49-F238E27FC236}">
                <a16:creationId xmlns:a16="http://schemas.microsoft.com/office/drawing/2014/main" id="{C5648065-82CD-2FD5-A264-1C51059D4D07}"/>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4744371" y="2965271"/>
            <a:ext cx="842985" cy="801518"/>
          </a:xfrm>
          <a:prstGeom prst="rect">
            <a:avLst/>
          </a:prstGeom>
        </p:spPr>
      </p:pic>
      <p:sp>
        <p:nvSpPr>
          <p:cNvPr id="22" name="TextBox 4">
            <a:extLst>
              <a:ext uri="{FF2B5EF4-FFF2-40B4-BE49-F238E27FC236}">
                <a16:creationId xmlns:a16="http://schemas.microsoft.com/office/drawing/2014/main" id="{252B603B-D69F-AEDC-F736-65E8CDC2737D}"/>
              </a:ext>
            </a:extLst>
          </p:cNvPr>
          <p:cNvSpPr txBox="1"/>
          <p:nvPr/>
        </p:nvSpPr>
        <p:spPr>
          <a:xfrm>
            <a:off x="4554538" y="2437295"/>
            <a:ext cx="1167597" cy="579005"/>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threat to good health</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nvGrpSpPr>
          <p:cNvPr id="37" name="Group 36">
            <a:extLst>
              <a:ext uri="{FF2B5EF4-FFF2-40B4-BE49-F238E27FC236}">
                <a16:creationId xmlns:a16="http://schemas.microsoft.com/office/drawing/2014/main" id="{89BDFCAE-2F9A-A526-CAD3-DE8379E09618}"/>
              </a:ext>
            </a:extLst>
          </p:cNvPr>
          <p:cNvGrpSpPr/>
          <p:nvPr/>
        </p:nvGrpSpPr>
        <p:grpSpPr>
          <a:xfrm>
            <a:off x="4544659" y="3937111"/>
            <a:ext cx="7397691" cy="1321892"/>
            <a:chOff x="4544659" y="4045801"/>
            <a:chExt cx="7397691" cy="1212729"/>
          </a:xfrm>
        </p:grpSpPr>
        <p:grpSp>
          <p:nvGrpSpPr>
            <p:cNvPr id="63" name="Group 62">
              <a:extLst>
                <a:ext uri="{FF2B5EF4-FFF2-40B4-BE49-F238E27FC236}">
                  <a16:creationId xmlns:a16="http://schemas.microsoft.com/office/drawing/2014/main" id="{25995893-DA86-FA78-5E75-3C007D525D76}"/>
                </a:ext>
              </a:extLst>
            </p:cNvPr>
            <p:cNvGrpSpPr/>
            <p:nvPr/>
          </p:nvGrpSpPr>
          <p:grpSpPr>
            <a:xfrm>
              <a:off x="4570705" y="4045801"/>
              <a:ext cx="7371645" cy="1212729"/>
              <a:chOff x="4402862" y="3650219"/>
              <a:chExt cx="7528421" cy="1212729"/>
            </a:xfrm>
          </p:grpSpPr>
          <p:sp>
            <p:nvSpPr>
              <p:cNvPr id="64" name="Rectangle: Single Corner Snipped 63">
                <a:extLst>
                  <a:ext uri="{FF2B5EF4-FFF2-40B4-BE49-F238E27FC236}">
                    <a16:creationId xmlns:a16="http://schemas.microsoft.com/office/drawing/2014/main" id="{1ECBCC75-CDA5-3A63-E78A-1C15CEC8E21B}"/>
                  </a:ext>
                </a:extLst>
              </p:cNvPr>
              <p:cNvSpPr/>
              <p:nvPr/>
            </p:nvSpPr>
            <p:spPr>
              <a:xfrm>
                <a:off x="4404186" y="3651575"/>
                <a:ext cx="1183857" cy="1201532"/>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65" name="Rectangle: Single Corner Snipped 64">
                <a:extLst>
                  <a:ext uri="{FF2B5EF4-FFF2-40B4-BE49-F238E27FC236}">
                    <a16:creationId xmlns:a16="http://schemas.microsoft.com/office/drawing/2014/main" id="{96A16A8D-FE7A-3D6F-D5C8-1B0DCD82C896}"/>
                  </a:ext>
                </a:extLst>
              </p:cNvPr>
              <p:cNvSpPr/>
              <p:nvPr/>
            </p:nvSpPr>
            <p:spPr>
              <a:xfrm>
                <a:off x="4402862" y="3650219"/>
                <a:ext cx="7476965" cy="1206899"/>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6" name="TextBox 65">
                <a:extLst>
                  <a:ext uri="{FF2B5EF4-FFF2-40B4-BE49-F238E27FC236}">
                    <a16:creationId xmlns:a16="http://schemas.microsoft.com/office/drawing/2014/main" id="{4ED25A68-D708-8EDA-4274-D81E98DCCB9F}"/>
                  </a:ext>
                </a:extLst>
              </p:cNvPr>
              <p:cNvSpPr txBox="1"/>
              <p:nvPr/>
            </p:nvSpPr>
            <p:spPr>
              <a:xfrm>
                <a:off x="5838094" y="3659273"/>
                <a:ext cx="6093189" cy="1203675"/>
              </a:xfrm>
              <a:prstGeom prst="rect">
                <a:avLst/>
              </a:prstGeom>
              <a:noFill/>
            </p:spPr>
            <p:txBody>
              <a:bodyPr wrap="square" anchor="ctr">
                <a:noAutofit/>
              </a:bodyPr>
              <a:lstStyle/>
              <a:p>
                <a:pPr lvl="0">
                  <a:spcAft>
                    <a:spcPts val="500"/>
                  </a:spcAft>
                </a:pPr>
                <a:r>
                  <a:rPr lang="en-GB" sz="1200" dirty="0">
                    <a:latin typeface="Calibri" panose="020F0502020204030204" pitchFamily="34" charset="0"/>
                    <a:ea typeface="Calibri" panose="020F0502020204030204" pitchFamily="34" charset="0"/>
                    <a:cs typeface="Calibri" panose="020F0502020204030204" pitchFamily="34" charset="0"/>
                  </a:rPr>
                  <a:t>Smaller proportions of Central Bedfordshire’s ethnic minority children and young people are likely to be immunised, as nationally there is a strong negative relationship between take-up and ethnicity, meaning that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fewer children from ethnic minority groups receive vaccines.</a:t>
                </a:r>
              </a:p>
              <a:p>
                <a:pPr lvl="0">
                  <a:spcAft>
                    <a:spcPts val="500"/>
                  </a:spcAft>
                </a:pPr>
                <a:r>
                  <a:rPr lang="en-GB" sz="1200" dirty="0">
                    <a:latin typeface="Calibri" panose="020F0502020204030204" pitchFamily="34" charset="0"/>
                    <a:ea typeface="Calibri" panose="020F0502020204030204" pitchFamily="34" charset="0"/>
                    <a:cs typeface="Calibri" panose="020F0502020204030204" pitchFamily="34" charset="0"/>
                  </a:rPr>
                  <a:t>There is potential to improve take up of immunisation through targeting. For example, 86% of children and young people in care are up to date with their vaccinations</a:t>
                </a:r>
                <a:r>
                  <a:rPr lang="en-GB" sz="1200" b="1" dirty="0">
                    <a:latin typeface="Calibri" panose="020F0502020204030204" pitchFamily="34" charset="0"/>
                    <a:ea typeface="Calibri" panose="020F0502020204030204" pitchFamily="34" charset="0"/>
                    <a:cs typeface="Calibri" panose="020F0502020204030204" pitchFamily="34" charset="0"/>
                  </a:rPr>
                  <a:t>,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lower than </a:t>
                </a:r>
                <a:r>
                  <a:rPr lang="en-GB" sz="1200" dirty="0">
                    <a:latin typeface="Calibri" panose="020F0502020204030204" pitchFamily="34" charset="0"/>
                    <a:ea typeface="Calibri" panose="020F0502020204030204" pitchFamily="34" charset="0"/>
                    <a:cs typeface="Calibri" panose="020F0502020204030204" pitchFamily="34" charset="0"/>
                  </a:rPr>
                  <a:t>the rate for children in care in England.</a:t>
                </a:r>
                <a:endPar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24" name="Graphic 6" descr="Weights Uneven with solid fill">
              <a:extLst>
                <a:ext uri="{FF2B5EF4-FFF2-40B4-BE49-F238E27FC236}">
                  <a16:creationId xmlns:a16="http://schemas.microsoft.com/office/drawing/2014/main" id="{A52163C8-251F-0C11-5653-D2684E3AA4E0}"/>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4819283" y="4508594"/>
              <a:ext cx="648000" cy="648001"/>
            </a:xfrm>
            <a:prstGeom prst="rect">
              <a:avLst/>
            </a:prstGeom>
          </p:spPr>
        </p:pic>
        <p:sp>
          <p:nvSpPr>
            <p:cNvPr id="25" name="TextBox 4">
              <a:extLst>
                <a:ext uri="{FF2B5EF4-FFF2-40B4-BE49-F238E27FC236}">
                  <a16:creationId xmlns:a16="http://schemas.microsoft.com/office/drawing/2014/main" id="{BA4383B4-B228-9661-0918-127683809BFD}"/>
                </a:ext>
              </a:extLst>
            </p:cNvPr>
            <p:cNvSpPr txBox="1"/>
            <p:nvPr/>
          </p:nvSpPr>
          <p:spPr>
            <a:xfrm>
              <a:off x="4544659" y="4073743"/>
              <a:ext cx="1157403" cy="375598"/>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sp>
        <p:nvSpPr>
          <p:cNvPr id="35" name="TextBox 4">
            <a:extLst>
              <a:ext uri="{FF2B5EF4-FFF2-40B4-BE49-F238E27FC236}">
                <a16:creationId xmlns:a16="http://schemas.microsoft.com/office/drawing/2014/main" id="{042811D0-D6FB-FF19-ED50-BD856559FDE9}"/>
              </a:ext>
            </a:extLst>
          </p:cNvPr>
          <p:cNvSpPr txBox="1"/>
          <p:nvPr/>
        </p:nvSpPr>
        <p:spPr>
          <a:xfrm>
            <a:off x="4557619" y="5369750"/>
            <a:ext cx="1157403" cy="414344"/>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declining over time</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0B4895EE-3BA6-55F7-AC99-CCC873A3A4B0}"/>
              </a:ext>
            </a:extLst>
          </p:cNvPr>
          <p:cNvSpPr txBox="1"/>
          <p:nvPr/>
        </p:nvSpPr>
        <p:spPr>
          <a:xfrm>
            <a:off x="371475" y="3021615"/>
            <a:ext cx="3955954" cy="3683985"/>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500" kern="100" dirty="0">
                <a:solidFill>
                  <a:schemeClr val="bg1"/>
                </a:solidFill>
                <a:latin typeface="Calibri"/>
                <a:ea typeface="Calibri"/>
                <a:cs typeface="Calibri"/>
              </a:rPr>
              <a:t>Evidence tells us that the most important thing is to make vaccines as accessible as possible to families, for example by:</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Using a range of local venues at convenient times;</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Making information about vaccines easy to understand in a range of formats and languages;</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Ensuring that professionals working with families take every opportunity to check vaccination status, promote vaccines and </a:t>
            </a:r>
            <a:b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signpost accordingly.</a:t>
            </a:r>
          </a:p>
        </p:txBody>
      </p:sp>
    </p:spTree>
    <p:extLst>
      <p:ext uri="{BB962C8B-B14F-4D97-AF65-F5344CB8AC3E}">
        <p14:creationId xmlns:p14="http://schemas.microsoft.com/office/powerpoint/2010/main" val="2667183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8D31C-5B76-18FE-9056-964F9571886A}"/>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FCCECF76-8606-16C6-FCBB-65EF8C1A4B50}"/>
              </a:ext>
            </a:extLst>
          </p:cNvPr>
          <p:cNvSpPr/>
          <p:nvPr/>
        </p:nvSpPr>
        <p:spPr>
          <a:xfrm>
            <a:off x="362626" y="549588"/>
            <a:ext cx="606458" cy="806981"/>
          </a:xfrm>
          <a:prstGeom prst="snip1Rect">
            <a:avLst>
              <a:gd name="adj" fmla="val 27661"/>
            </a:avLst>
          </a:prstGeom>
          <a:solidFill>
            <a:schemeClr val="accent1"/>
          </a:solidFill>
          <a:ln>
            <a:noFill/>
          </a:ln>
        </p:spPr>
        <p:txBody>
          <a:bodyPr wrap="square" lIns="91440" tIns="45720" rIns="91440" bIns="45720" anchor="ctr">
            <a:no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3</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45D1CDA1-1415-C58B-0D30-AC91D6925D55}"/>
              </a:ext>
            </a:extLst>
          </p:cNvPr>
          <p:cNvSpPr txBox="1"/>
          <p:nvPr/>
        </p:nvSpPr>
        <p:spPr>
          <a:xfrm>
            <a:off x="969084" y="587768"/>
            <a:ext cx="3342637" cy="757130"/>
          </a:xfrm>
          <a:prstGeom prst="rect">
            <a:avLst/>
          </a:prstGeom>
          <a:noFill/>
        </p:spPr>
        <p:txBody>
          <a:bodyPr wrap="square" lIns="91440" tIns="45720" rIns="91440" bIns="45720" anchor="t">
            <a:spAutoFit/>
          </a:bodyPr>
          <a:lstStyle/>
          <a:p>
            <a:pPr>
              <a:lnSpc>
                <a:spcPct val="90000"/>
              </a:lnSpc>
              <a:spcBef>
                <a:spcPts val="800"/>
              </a:spcBef>
              <a:spcAft>
                <a:spcPts val="400"/>
              </a:spcAft>
            </a:pPr>
            <a:r>
              <a:rPr lang="en-GB" sz="1600">
                <a:latin typeface="Arial Nova"/>
                <a:ea typeface="Calibri"/>
                <a:cs typeface="Calibri"/>
              </a:rPr>
              <a:t>Reducing the impact of income deprivation on health and </a:t>
            </a:r>
            <a:br>
              <a:rPr lang="en-GB" sz="1600">
                <a:latin typeface="Arial Nova"/>
                <a:ea typeface="Calibri"/>
                <a:cs typeface="Calibri"/>
              </a:rPr>
            </a:br>
            <a:r>
              <a:rPr lang="en-GB" sz="1600">
                <a:latin typeface="Arial Nova"/>
                <a:ea typeface="Calibri"/>
                <a:cs typeface="Calibri"/>
              </a:rPr>
              <a:t>well-being</a:t>
            </a:r>
          </a:p>
        </p:txBody>
      </p:sp>
      <p:sp>
        <p:nvSpPr>
          <p:cNvPr id="10" name="Rectangle 9">
            <a:extLst>
              <a:ext uri="{FF2B5EF4-FFF2-40B4-BE49-F238E27FC236}">
                <a16:creationId xmlns:a16="http://schemas.microsoft.com/office/drawing/2014/main" id="{FD54A7C7-EC39-5BB4-B457-12BDF8990634}"/>
              </a:ext>
            </a:extLst>
          </p:cNvPr>
          <p:cNvSpPr/>
          <p:nvPr/>
        </p:nvSpPr>
        <p:spPr>
          <a:xfrm>
            <a:off x="371474" y="539750"/>
            <a:ext cx="3950663" cy="616267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B303D1E6-FDAA-8EB3-9709-442F93D96A64}"/>
              </a:ext>
            </a:extLst>
          </p:cNvPr>
          <p:cNvCxnSpPr>
            <a:cxnSpLocks/>
          </p:cNvCxnSpPr>
          <p:nvPr/>
        </p:nvCxnSpPr>
        <p:spPr>
          <a:xfrm>
            <a:off x="371474" y="1356569"/>
            <a:ext cx="394716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B4F9E0A-BA27-C24C-686C-88FB8445E7DE}"/>
              </a:ext>
            </a:extLst>
          </p:cNvPr>
          <p:cNvSpPr txBox="1"/>
          <p:nvPr/>
        </p:nvSpPr>
        <p:spPr>
          <a:xfrm>
            <a:off x="371474" y="1364852"/>
            <a:ext cx="2451934" cy="1672545"/>
          </a:xfrm>
          <a:prstGeom prst="rect">
            <a:avLst/>
          </a:prstGeom>
          <a:noFill/>
        </p:spPr>
        <p:txBody>
          <a:bodyPr wrap="square" anchor="ctr">
            <a:noAutofit/>
          </a:bodyPr>
          <a:lstStyle/>
          <a:p>
            <a:r>
              <a:rPr lang="en-GB" sz="1400">
                <a:latin typeface="Calibri" panose="020F0502020204030204" pitchFamily="34" charset="0"/>
                <a:ea typeface="Calibri" panose="020F0502020204030204" pitchFamily="34" charset="0"/>
                <a:cs typeface="Calibri" panose="020F0502020204030204" pitchFamily="34" charset="0"/>
              </a:rPr>
              <a:t>As the cost-of-living increases, the effects of deprivation on our children and young people is increasing, often leading to poorer education and health outcomes.</a:t>
            </a:r>
          </a:p>
        </p:txBody>
      </p:sp>
      <p:cxnSp>
        <p:nvCxnSpPr>
          <p:cNvPr id="14" name="Straight Connector 13">
            <a:extLst>
              <a:ext uri="{FF2B5EF4-FFF2-40B4-BE49-F238E27FC236}">
                <a16:creationId xmlns:a16="http://schemas.microsoft.com/office/drawing/2014/main" id="{D7995AE7-42AB-1A30-2EF1-9336E3C426E0}"/>
              </a:ext>
            </a:extLst>
          </p:cNvPr>
          <p:cNvCxnSpPr>
            <a:cxnSpLocks/>
          </p:cNvCxnSpPr>
          <p:nvPr/>
        </p:nvCxnSpPr>
        <p:spPr>
          <a:xfrm>
            <a:off x="371474" y="3013333"/>
            <a:ext cx="394024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5A200636-5D60-76BC-DD9F-FB0BBCAA1A4A}"/>
              </a:ext>
            </a:extLst>
          </p:cNvPr>
          <p:cNvGrpSpPr/>
          <p:nvPr/>
        </p:nvGrpSpPr>
        <p:grpSpPr>
          <a:xfrm>
            <a:off x="4570703" y="1173048"/>
            <a:ext cx="7321260" cy="967783"/>
            <a:chOff x="4570703" y="711036"/>
            <a:chExt cx="7321260" cy="967783"/>
          </a:xfrm>
        </p:grpSpPr>
        <p:sp>
          <p:nvSpPr>
            <p:cNvPr id="57" name="Rectangle: Single Corner Snipped 56">
              <a:extLst>
                <a:ext uri="{FF2B5EF4-FFF2-40B4-BE49-F238E27FC236}">
                  <a16:creationId xmlns:a16="http://schemas.microsoft.com/office/drawing/2014/main" id="{72812E92-8320-E5BD-637D-1620D16B3931}"/>
                </a:ext>
              </a:extLst>
            </p:cNvPr>
            <p:cNvSpPr/>
            <p:nvPr/>
          </p:nvSpPr>
          <p:spPr>
            <a:xfrm>
              <a:off x="4570703" y="711036"/>
              <a:ext cx="7321260" cy="964493"/>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Rectangle: Top Corners One Rounded and One Snipped 57">
              <a:extLst>
                <a:ext uri="{FF2B5EF4-FFF2-40B4-BE49-F238E27FC236}">
                  <a16:creationId xmlns:a16="http://schemas.microsoft.com/office/drawing/2014/main" id="{7CA08DB0-20AC-759B-8166-15DD2B3F1009}"/>
                </a:ext>
              </a:extLst>
            </p:cNvPr>
            <p:cNvSpPr/>
            <p:nvPr/>
          </p:nvSpPr>
          <p:spPr>
            <a:xfrm>
              <a:off x="4571438" y="714327"/>
              <a:ext cx="1162146" cy="964492"/>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B2741E05-6A67-152B-ACB0-DF864F1C2FC4}"/>
                </a:ext>
              </a:extLst>
            </p:cNvPr>
            <p:cNvSpPr txBox="1"/>
            <p:nvPr/>
          </p:nvSpPr>
          <p:spPr>
            <a:xfrm>
              <a:off x="5976046" y="711037"/>
              <a:ext cx="5846420" cy="964492"/>
            </a:xfrm>
            <a:prstGeom prst="rect">
              <a:avLst/>
            </a:prstGeom>
            <a:noFill/>
          </p:spPr>
          <p:txBody>
            <a:bodyPr wrap="square" lIns="91440" tIns="45720" rIns="91440" bIns="45720" anchor="ctr">
              <a:noAutofit/>
            </a:bodyPr>
            <a:lstStyle/>
            <a:p>
              <a:r>
                <a:rPr lang="en-GB" sz="1200" dirty="0">
                  <a:latin typeface="Calibri"/>
                  <a:ea typeface="Calibri"/>
                  <a:cs typeface="Calibri"/>
                </a:rPr>
                <a:t>There are around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7,400 children </a:t>
              </a:r>
              <a:r>
                <a:rPr lang="en-GB" sz="1200" dirty="0">
                  <a:latin typeface="Calibri"/>
                  <a:ea typeface="Calibri"/>
                  <a:cs typeface="Calibri"/>
                </a:rPr>
                <a:t>and young people aged under 16 living in low-income households, meaning around </a:t>
              </a:r>
              <a:r>
                <a:rPr lang="en-GB" sz="1200" b="1" dirty="0">
                  <a:solidFill>
                    <a:schemeClr val="accent1"/>
                  </a:solidFill>
                  <a:latin typeface="Calibri"/>
                  <a:ea typeface="Calibri"/>
                  <a:cs typeface="Calibri"/>
                </a:rPr>
                <a:t>1 in 8 children in Central Bedfordshire live in poverty</a:t>
              </a:r>
              <a:r>
                <a:rPr lang="en-GB" sz="1200" dirty="0">
                  <a:latin typeface="Calibri"/>
                  <a:ea typeface="Calibri"/>
                  <a:cs typeface="Calibri"/>
                </a:rPr>
                <a:t>. If costs associated with housing are factored in, that number rises to </a:t>
              </a:r>
              <a:r>
                <a:rPr lang="en-GB" sz="1200" b="1" dirty="0">
                  <a:solidFill>
                    <a:schemeClr val="accent1"/>
                  </a:solidFill>
                  <a:latin typeface="Calibri"/>
                  <a:ea typeface="Calibri"/>
                  <a:cs typeface="Calibri"/>
                </a:rPr>
                <a:t>1 in 5</a:t>
              </a:r>
              <a:r>
                <a:rPr lang="en-GB" sz="1200" dirty="0">
                  <a:latin typeface="Calibri"/>
                  <a:ea typeface="Calibri"/>
                  <a:cs typeface="Calibri"/>
                </a:rPr>
                <a:t>.</a:t>
              </a:r>
            </a:p>
          </p:txBody>
        </p:sp>
      </p:grpSp>
      <p:pic>
        <p:nvPicPr>
          <p:cNvPr id="62" name="Graphic 2" descr="Group of people with solid fill">
            <a:extLst>
              <a:ext uri="{FF2B5EF4-FFF2-40B4-BE49-F238E27FC236}">
                <a16:creationId xmlns:a16="http://schemas.microsoft.com/office/drawing/2014/main" id="{9968FC70-7E19-3A17-E458-89A2BC47D0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21086" y="582395"/>
            <a:ext cx="1060275" cy="1114838"/>
          </a:xfrm>
          <a:prstGeom prst="rect">
            <a:avLst/>
          </a:prstGeom>
        </p:spPr>
      </p:pic>
      <p:grpSp>
        <p:nvGrpSpPr>
          <p:cNvPr id="19" name="Group 18">
            <a:extLst>
              <a:ext uri="{FF2B5EF4-FFF2-40B4-BE49-F238E27FC236}">
                <a16:creationId xmlns:a16="http://schemas.microsoft.com/office/drawing/2014/main" id="{6261B32C-838B-D6F9-C60C-1911B095205C}"/>
              </a:ext>
            </a:extLst>
          </p:cNvPr>
          <p:cNvGrpSpPr/>
          <p:nvPr/>
        </p:nvGrpSpPr>
        <p:grpSpPr>
          <a:xfrm>
            <a:off x="2780991" y="1527568"/>
            <a:ext cx="1440000" cy="1440000"/>
            <a:chOff x="2874575" y="1547233"/>
            <a:chExt cx="1252954" cy="1252954"/>
          </a:xfrm>
          <a:solidFill>
            <a:srgbClr val="70AD47"/>
          </a:solidFill>
        </p:grpSpPr>
        <p:pic>
          <p:nvPicPr>
            <p:cNvPr id="8" name="Graphic 7" descr="Bar graph with downward trend outline">
              <a:extLst>
                <a:ext uri="{FF2B5EF4-FFF2-40B4-BE49-F238E27FC236}">
                  <a16:creationId xmlns:a16="http://schemas.microsoft.com/office/drawing/2014/main" id="{57E450E5-22B8-7B56-52EA-ED6152717E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74575" y="1547233"/>
              <a:ext cx="1252954" cy="1252954"/>
            </a:xfrm>
            <a:prstGeom prst="rect">
              <a:avLst/>
            </a:prstGeom>
          </p:spPr>
        </p:pic>
        <p:pic>
          <p:nvPicPr>
            <p:cNvPr id="13" name="Graphic 12" descr="Pound with solid fill">
              <a:extLst>
                <a:ext uri="{FF2B5EF4-FFF2-40B4-BE49-F238E27FC236}">
                  <a16:creationId xmlns:a16="http://schemas.microsoft.com/office/drawing/2014/main" id="{AC3FAE31-F11D-05CE-E8FB-CA9C7B7464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9840" y="2301211"/>
              <a:ext cx="172432" cy="172432"/>
            </a:xfrm>
            <a:prstGeom prst="rect">
              <a:avLst/>
            </a:prstGeom>
          </p:spPr>
        </p:pic>
        <p:pic>
          <p:nvPicPr>
            <p:cNvPr id="15" name="Graphic 14" descr="Pound with solid fill">
              <a:extLst>
                <a:ext uri="{FF2B5EF4-FFF2-40B4-BE49-F238E27FC236}">
                  <a16:creationId xmlns:a16="http://schemas.microsoft.com/office/drawing/2014/main" id="{2C109838-15F4-D1F6-DFBA-6828E48A39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50056" y="2306125"/>
              <a:ext cx="172432" cy="172432"/>
            </a:xfrm>
            <a:prstGeom prst="rect">
              <a:avLst/>
            </a:prstGeom>
          </p:spPr>
        </p:pic>
        <p:pic>
          <p:nvPicPr>
            <p:cNvPr id="18" name="Graphic 17" descr="Pound with solid fill">
              <a:extLst>
                <a:ext uri="{FF2B5EF4-FFF2-40B4-BE49-F238E27FC236}">
                  <a16:creationId xmlns:a16="http://schemas.microsoft.com/office/drawing/2014/main" id="{62CADA92-4297-EA09-6F5F-9DE32FFAC32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40105" y="2311039"/>
              <a:ext cx="172432" cy="172432"/>
            </a:xfrm>
            <a:prstGeom prst="rect">
              <a:avLst/>
            </a:prstGeom>
          </p:spPr>
        </p:pic>
      </p:grpSp>
      <p:grpSp>
        <p:nvGrpSpPr>
          <p:cNvPr id="22" name="Group 21">
            <a:extLst>
              <a:ext uri="{FF2B5EF4-FFF2-40B4-BE49-F238E27FC236}">
                <a16:creationId xmlns:a16="http://schemas.microsoft.com/office/drawing/2014/main" id="{4757CB50-BDCC-EB35-64EF-8756CC21E413}"/>
              </a:ext>
            </a:extLst>
          </p:cNvPr>
          <p:cNvGrpSpPr/>
          <p:nvPr/>
        </p:nvGrpSpPr>
        <p:grpSpPr>
          <a:xfrm>
            <a:off x="11100811" y="-21266"/>
            <a:ext cx="891164" cy="461665"/>
            <a:chOff x="10800919" y="269981"/>
            <a:chExt cx="891164" cy="461665"/>
          </a:xfrm>
        </p:grpSpPr>
        <p:sp>
          <p:nvSpPr>
            <p:cNvPr id="24" name="TextBox 23">
              <a:extLst>
                <a:ext uri="{FF2B5EF4-FFF2-40B4-BE49-F238E27FC236}">
                  <a16:creationId xmlns:a16="http://schemas.microsoft.com/office/drawing/2014/main" id="{4EB84D4B-48FE-43AD-1566-D6600FF5CAC0}"/>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25" name="TextBox 24">
              <a:extLst>
                <a:ext uri="{FF2B5EF4-FFF2-40B4-BE49-F238E27FC236}">
                  <a16:creationId xmlns:a16="http://schemas.microsoft.com/office/drawing/2014/main" id="{2791E58D-A797-2525-64CE-DFCE39D6CBFF}"/>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13</a:t>
              </a:r>
            </a:p>
          </p:txBody>
        </p:sp>
      </p:grpSp>
      <p:grpSp>
        <p:nvGrpSpPr>
          <p:cNvPr id="4" name="Group 3">
            <a:extLst>
              <a:ext uri="{FF2B5EF4-FFF2-40B4-BE49-F238E27FC236}">
                <a16:creationId xmlns:a16="http://schemas.microsoft.com/office/drawing/2014/main" id="{E63C7103-704C-671E-C5A7-F15A28EBE858}"/>
              </a:ext>
            </a:extLst>
          </p:cNvPr>
          <p:cNvGrpSpPr/>
          <p:nvPr/>
        </p:nvGrpSpPr>
        <p:grpSpPr>
          <a:xfrm>
            <a:off x="4570703" y="544672"/>
            <a:ext cx="6342830" cy="461665"/>
            <a:chOff x="10858069" y="269981"/>
            <a:chExt cx="734002" cy="461665"/>
          </a:xfrm>
        </p:grpSpPr>
        <p:sp>
          <p:nvSpPr>
            <p:cNvPr id="5" name="TextBox 4">
              <a:extLst>
                <a:ext uri="{FF2B5EF4-FFF2-40B4-BE49-F238E27FC236}">
                  <a16:creationId xmlns:a16="http://schemas.microsoft.com/office/drawing/2014/main" id="{5AF5985B-C496-EEB4-04FB-4955303503D5}"/>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6" name="TextBox 5">
              <a:extLst>
                <a:ext uri="{FF2B5EF4-FFF2-40B4-BE49-F238E27FC236}">
                  <a16:creationId xmlns:a16="http://schemas.microsoft.com/office/drawing/2014/main" id="{3098C2DF-CE61-1CEE-4EEE-92A6ABC7CA09}"/>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pic>
        <p:nvPicPr>
          <p:cNvPr id="17" name="Graphic 2" descr="Group of people with solid fill">
            <a:extLst>
              <a:ext uri="{FF2B5EF4-FFF2-40B4-BE49-F238E27FC236}">
                <a16:creationId xmlns:a16="http://schemas.microsoft.com/office/drawing/2014/main" id="{A380E535-2C30-B581-6E98-7570147D80ED}"/>
              </a:ext>
            </a:extLst>
          </p:cNvPr>
          <p:cNvPicPr preferRelativeResize="0">
            <a:picLocks/>
          </p:cNvPicPr>
          <p:nvPr/>
        </p:nvPicPr>
        <p:blipFill>
          <a:blip>
            <a:extLst>
              <a:ext uri="{96DAC541-7B7A-43D3-8B79-37D633B846F1}">
                <asvg:svgBlip xmlns:asvg="http://schemas.microsoft.com/office/drawing/2016/SVG/main" r:embed="rId6"/>
              </a:ext>
            </a:extLst>
          </a:blip>
          <a:stretch>
            <a:fillRect/>
          </a:stretch>
        </p:blipFill>
        <p:spPr>
          <a:xfrm>
            <a:off x="4848731" y="1542664"/>
            <a:ext cx="540000" cy="540000"/>
          </a:xfrm>
          <a:prstGeom prst="rect">
            <a:avLst/>
          </a:prstGeom>
        </p:spPr>
      </p:pic>
      <p:sp>
        <p:nvSpPr>
          <p:cNvPr id="20" name="TextBox 4">
            <a:extLst>
              <a:ext uri="{FF2B5EF4-FFF2-40B4-BE49-F238E27FC236}">
                <a16:creationId xmlns:a16="http://schemas.microsoft.com/office/drawing/2014/main" id="{526856A8-CA56-AF46-83D3-C97894ADD6A4}"/>
              </a:ext>
            </a:extLst>
          </p:cNvPr>
          <p:cNvSpPr txBox="1"/>
          <p:nvPr/>
        </p:nvSpPr>
        <p:spPr>
          <a:xfrm>
            <a:off x="4589229" y="1150838"/>
            <a:ext cx="1070340" cy="414344"/>
          </a:xfrm>
          <a:prstGeom prst="rect">
            <a:avLst/>
          </a:prstGeom>
          <a:noFill/>
        </p:spPr>
        <p:txBody>
          <a:bodyPr wrap="square" rtlCol="0">
            <a:spAutoFit/>
          </a:bodyPr>
          <a:lstStyle/>
          <a:p>
            <a:pPr algn="ctr">
              <a:lnSpc>
                <a:spcPct val="107000"/>
              </a:lnSpc>
              <a:spcAft>
                <a:spcPts val="800"/>
              </a:spcAft>
              <a:buNone/>
            </a:pP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dirty="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nvGrpSpPr>
          <p:cNvPr id="34" name="Group 33">
            <a:extLst>
              <a:ext uri="{FF2B5EF4-FFF2-40B4-BE49-F238E27FC236}">
                <a16:creationId xmlns:a16="http://schemas.microsoft.com/office/drawing/2014/main" id="{93352A24-0BF2-3350-6974-AD5145747067}"/>
              </a:ext>
            </a:extLst>
          </p:cNvPr>
          <p:cNvGrpSpPr/>
          <p:nvPr/>
        </p:nvGrpSpPr>
        <p:grpSpPr>
          <a:xfrm>
            <a:off x="4570703" y="2192370"/>
            <a:ext cx="7321260" cy="1399610"/>
            <a:chOff x="4570703" y="2279095"/>
            <a:chExt cx="7321260" cy="1399610"/>
          </a:xfrm>
        </p:grpSpPr>
        <p:grpSp>
          <p:nvGrpSpPr>
            <p:cNvPr id="12" name="Group 11">
              <a:extLst>
                <a:ext uri="{FF2B5EF4-FFF2-40B4-BE49-F238E27FC236}">
                  <a16:creationId xmlns:a16="http://schemas.microsoft.com/office/drawing/2014/main" id="{4E5ACDBE-4E3B-A0AA-A2CE-EAD35083D4A0}"/>
                </a:ext>
              </a:extLst>
            </p:cNvPr>
            <p:cNvGrpSpPr/>
            <p:nvPr/>
          </p:nvGrpSpPr>
          <p:grpSpPr>
            <a:xfrm>
              <a:off x="4570703" y="2279095"/>
              <a:ext cx="7321260" cy="1399610"/>
              <a:chOff x="4570703" y="2125091"/>
              <a:chExt cx="7321260" cy="1399610"/>
            </a:xfrm>
          </p:grpSpPr>
          <p:sp>
            <p:nvSpPr>
              <p:cNvPr id="79" name="TextBox 78">
                <a:extLst>
                  <a:ext uri="{FF2B5EF4-FFF2-40B4-BE49-F238E27FC236}">
                    <a16:creationId xmlns:a16="http://schemas.microsoft.com/office/drawing/2014/main" id="{CC4FC7BF-B270-F809-397A-FE0E3CCBF00C}"/>
                  </a:ext>
                </a:extLst>
              </p:cNvPr>
              <p:cNvSpPr txBox="1"/>
              <p:nvPr/>
            </p:nvSpPr>
            <p:spPr>
              <a:xfrm>
                <a:off x="5972423" y="2139234"/>
                <a:ext cx="5846420" cy="1381889"/>
              </a:xfrm>
              <a:prstGeom prst="rect">
                <a:avLst/>
              </a:prstGeom>
              <a:noFill/>
            </p:spPr>
            <p:txBody>
              <a:bodyPr wrap="square" lIns="91440" tIns="45720" rIns="91440" bIns="45720" anchor="ctr">
                <a:noAutofit/>
              </a:bodyPr>
              <a:lstStyle/>
              <a:p>
                <a:r>
                  <a:rPr lang="en-GB" sz="1200" dirty="0">
                    <a:latin typeface="Calibri"/>
                    <a:ea typeface="Calibri"/>
                    <a:cs typeface="Calibri"/>
                  </a:rPr>
                  <a:t>Beyond obesity and mental health, early development, academic attainment, oral health and asthma are the factors most affected by deprivation in children. Early development and academic attainment are </a:t>
                </a:r>
                <a:r>
                  <a:rPr lang="en-GB" sz="1200" b="1" dirty="0">
                    <a:solidFill>
                      <a:schemeClr val="accent1"/>
                    </a:solidFill>
                    <a:latin typeface="Calibri"/>
                    <a:ea typeface="Calibri"/>
                    <a:cs typeface="Calibri"/>
                  </a:rPr>
                  <a:t>core building blocks of health</a:t>
                </a:r>
                <a:r>
                  <a:rPr lang="en-GB" sz="1200" dirty="0">
                    <a:latin typeface="Calibri"/>
                    <a:ea typeface="Calibri"/>
                    <a:cs typeface="Calibri"/>
                  </a:rPr>
                  <a:t>, while chronic respiratory disease is the </a:t>
                </a:r>
                <a:r>
                  <a:rPr lang="en-GB" sz="1200" b="1" dirty="0">
                    <a:solidFill>
                      <a:schemeClr val="accent1"/>
                    </a:solidFill>
                    <a:latin typeface="Calibri"/>
                    <a:ea typeface="Calibri"/>
                    <a:cs typeface="Calibri"/>
                  </a:rPr>
                  <a:t>fifth highest cause </a:t>
                </a:r>
                <a:r>
                  <a:rPr lang="en-GB" sz="1200" dirty="0">
                    <a:latin typeface="Calibri"/>
                    <a:ea typeface="Calibri"/>
                    <a:cs typeface="Calibri"/>
                  </a:rPr>
                  <a:t>of years lost to poor health for school-aged children and young people. Asthma is the most prevalent condition for children aged 14 years and under with </a:t>
                </a:r>
                <a:r>
                  <a:rPr lang="en-GB" sz="1200" b="1" dirty="0">
                    <a:solidFill>
                      <a:schemeClr val="accent1"/>
                    </a:solidFill>
                    <a:latin typeface="Calibri"/>
                    <a:ea typeface="Calibri"/>
                    <a:cs typeface="Calibri"/>
                  </a:rPr>
                  <a:t>over 1,100 children </a:t>
                </a:r>
                <a:r>
                  <a:rPr lang="en-GB" sz="1200" dirty="0">
                    <a:solidFill>
                      <a:srgbClr val="000000"/>
                    </a:solidFill>
                    <a:latin typeface="Calibri"/>
                    <a:ea typeface="Calibri"/>
                    <a:cs typeface="Calibri"/>
                  </a:rPr>
                  <a:t>diagnosed</a:t>
                </a:r>
                <a:r>
                  <a:rPr lang="en-GB" sz="1200" dirty="0">
                    <a:latin typeface="Calibri"/>
                    <a:ea typeface="Calibri"/>
                    <a:cs typeface="Calibri"/>
                  </a:rPr>
                  <a:t> and is </a:t>
                </a:r>
                <a:r>
                  <a:rPr lang="en-GB" sz="1200" b="1" dirty="0">
                    <a:solidFill>
                      <a:schemeClr val="accent1"/>
                    </a:solidFill>
                    <a:latin typeface="Calibri"/>
                    <a:ea typeface="Calibri"/>
                    <a:cs typeface="Calibri"/>
                  </a:rPr>
                  <a:t>a leading cause of hospital admissions. </a:t>
                </a:r>
                <a:r>
                  <a:rPr lang="en-GB" sz="1200" dirty="0">
                    <a:latin typeface="Calibri"/>
                    <a:ea typeface="Calibri"/>
                    <a:cs typeface="Calibri"/>
                  </a:rPr>
                  <a:t>Tooth decay is the </a:t>
                </a:r>
                <a:r>
                  <a:rPr lang="en-GB" sz="1200" b="1" dirty="0">
                    <a:solidFill>
                      <a:schemeClr val="accent1"/>
                    </a:solidFill>
                    <a:latin typeface="Calibri"/>
                    <a:ea typeface="Calibri"/>
                    <a:cs typeface="Calibri"/>
                  </a:rPr>
                  <a:t>leading cause of hospital admissions for five- to nine-year-olds</a:t>
                </a:r>
                <a:r>
                  <a:rPr lang="en-GB" sz="1200" dirty="0">
                    <a:latin typeface="Calibri"/>
                    <a:ea typeface="Calibri"/>
                    <a:cs typeface="Calibri"/>
                  </a:rPr>
                  <a:t>.</a:t>
                </a:r>
                <a:endParaRPr lang="en-GB" sz="1200" b="1" dirty="0">
                  <a:solidFill>
                    <a:schemeClr val="accent1"/>
                  </a:solidFill>
                  <a:latin typeface="Calibri"/>
                  <a:ea typeface="Calibri"/>
                  <a:cs typeface="Calibri"/>
                </a:endParaRPr>
              </a:p>
            </p:txBody>
          </p:sp>
          <p:sp>
            <p:nvSpPr>
              <p:cNvPr id="73" name="Rectangle: Single Corner Snipped 72">
                <a:extLst>
                  <a:ext uri="{FF2B5EF4-FFF2-40B4-BE49-F238E27FC236}">
                    <a16:creationId xmlns:a16="http://schemas.microsoft.com/office/drawing/2014/main" id="{1386C1E2-5C68-0821-25AE-F8AC64A58799}"/>
                  </a:ext>
                </a:extLst>
              </p:cNvPr>
              <p:cNvSpPr/>
              <p:nvPr/>
            </p:nvSpPr>
            <p:spPr>
              <a:xfrm>
                <a:off x="4574000" y="2125091"/>
                <a:ext cx="1162020" cy="1399610"/>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5" name="Rectangle: Top Corners One Rounded and One Snipped 74">
                <a:extLst>
                  <a:ext uri="{FF2B5EF4-FFF2-40B4-BE49-F238E27FC236}">
                    <a16:creationId xmlns:a16="http://schemas.microsoft.com/office/drawing/2014/main" id="{C4518492-F942-4634-F302-3124F80600F9}"/>
                  </a:ext>
                </a:extLst>
              </p:cNvPr>
              <p:cNvSpPr/>
              <p:nvPr/>
            </p:nvSpPr>
            <p:spPr>
              <a:xfrm>
                <a:off x="4570703" y="2125558"/>
                <a:ext cx="7321260" cy="1395565"/>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pic>
          <p:nvPicPr>
            <p:cNvPr id="23" name="Graphic 4" descr="Heartbeat with solid fill">
              <a:extLst>
                <a:ext uri="{FF2B5EF4-FFF2-40B4-BE49-F238E27FC236}">
                  <a16:creationId xmlns:a16="http://schemas.microsoft.com/office/drawing/2014/main" id="{C7286D42-6A46-5E28-7B06-C9CF41AEFFBC}"/>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729730" y="2825294"/>
              <a:ext cx="842985" cy="801518"/>
            </a:xfrm>
            <a:prstGeom prst="rect">
              <a:avLst/>
            </a:prstGeom>
          </p:spPr>
        </p:pic>
        <p:sp>
          <p:nvSpPr>
            <p:cNvPr id="26" name="TextBox 4">
              <a:extLst>
                <a:ext uri="{FF2B5EF4-FFF2-40B4-BE49-F238E27FC236}">
                  <a16:creationId xmlns:a16="http://schemas.microsoft.com/office/drawing/2014/main" id="{C6450AAB-9B40-1111-047E-088577606FA6}"/>
                </a:ext>
              </a:extLst>
            </p:cNvPr>
            <p:cNvSpPr txBox="1"/>
            <p:nvPr/>
          </p:nvSpPr>
          <p:spPr>
            <a:xfrm>
              <a:off x="4572277" y="2304039"/>
              <a:ext cx="1150651" cy="579005"/>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threat to good health</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32" name="Group 31">
            <a:extLst>
              <a:ext uri="{FF2B5EF4-FFF2-40B4-BE49-F238E27FC236}">
                <a16:creationId xmlns:a16="http://schemas.microsoft.com/office/drawing/2014/main" id="{65B8BFF7-8A20-78B1-85FC-16EC9EAE2633}"/>
              </a:ext>
            </a:extLst>
          </p:cNvPr>
          <p:cNvGrpSpPr/>
          <p:nvPr/>
        </p:nvGrpSpPr>
        <p:grpSpPr>
          <a:xfrm>
            <a:off x="4544659" y="3645663"/>
            <a:ext cx="7347307" cy="966291"/>
            <a:chOff x="4544659" y="4028773"/>
            <a:chExt cx="7347307" cy="966291"/>
          </a:xfrm>
        </p:grpSpPr>
        <p:grpSp>
          <p:nvGrpSpPr>
            <p:cNvPr id="63" name="Group 62">
              <a:extLst>
                <a:ext uri="{FF2B5EF4-FFF2-40B4-BE49-F238E27FC236}">
                  <a16:creationId xmlns:a16="http://schemas.microsoft.com/office/drawing/2014/main" id="{A47B331F-BFBB-D0CA-68A4-5792CB2C54F8}"/>
                </a:ext>
              </a:extLst>
            </p:cNvPr>
            <p:cNvGrpSpPr/>
            <p:nvPr/>
          </p:nvGrpSpPr>
          <p:grpSpPr>
            <a:xfrm>
              <a:off x="4570706" y="4028773"/>
              <a:ext cx="7321260" cy="966291"/>
              <a:chOff x="4402862" y="3715084"/>
              <a:chExt cx="7476965" cy="836234"/>
            </a:xfrm>
          </p:grpSpPr>
          <p:sp>
            <p:nvSpPr>
              <p:cNvPr id="64" name="Rectangle: Single Corner Snipped 63">
                <a:extLst>
                  <a:ext uri="{FF2B5EF4-FFF2-40B4-BE49-F238E27FC236}">
                    <a16:creationId xmlns:a16="http://schemas.microsoft.com/office/drawing/2014/main" id="{839EF764-062C-4957-C148-CB9AEF4BC9B4}"/>
                  </a:ext>
                </a:extLst>
              </p:cNvPr>
              <p:cNvSpPr/>
              <p:nvPr/>
            </p:nvSpPr>
            <p:spPr>
              <a:xfrm>
                <a:off x="4406039" y="3715084"/>
                <a:ext cx="1173898" cy="834678"/>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dirty="0"/>
              </a:p>
            </p:txBody>
          </p:sp>
          <p:sp>
            <p:nvSpPr>
              <p:cNvPr id="65" name="Rectangle: Single Corner Snipped 64">
                <a:extLst>
                  <a:ext uri="{FF2B5EF4-FFF2-40B4-BE49-F238E27FC236}">
                    <a16:creationId xmlns:a16="http://schemas.microsoft.com/office/drawing/2014/main" id="{5158C88A-CED7-7B79-FD20-3D54B1B7C826}"/>
                  </a:ext>
                </a:extLst>
              </p:cNvPr>
              <p:cNvSpPr/>
              <p:nvPr/>
            </p:nvSpPr>
            <p:spPr>
              <a:xfrm>
                <a:off x="4402862" y="3716640"/>
                <a:ext cx="7476965" cy="834678"/>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6" name="TextBox 65">
                <a:extLst>
                  <a:ext uri="{FF2B5EF4-FFF2-40B4-BE49-F238E27FC236}">
                    <a16:creationId xmlns:a16="http://schemas.microsoft.com/office/drawing/2014/main" id="{9A39168A-A6A1-FED1-82DF-31CEA60F0E32}"/>
                  </a:ext>
                </a:extLst>
              </p:cNvPr>
              <p:cNvSpPr txBox="1"/>
              <p:nvPr/>
            </p:nvSpPr>
            <p:spPr>
              <a:xfrm>
                <a:off x="5839347" y="3727143"/>
                <a:ext cx="5879971" cy="822619"/>
              </a:xfrm>
              <a:prstGeom prst="rect">
                <a:avLst/>
              </a:prstGeom>
              <a:noFill/>
            </p:spPr>
            <p:txBody>
              <a:bodyPr wrap="square" lIns="91440" tIns="45720" rIns="91440" bIns="45720" anchor="ctr">
                <a:noAutofit/>
              </a:bodyPr>
              <a:lstStyle/>
              <a:p>
                <a:r>
                  <a:rPr lang="en-GB" sz="1200" dirty="0">
                    <a:latin typeface="Calibri"/>
                    <a:ea typeface="Calibri"/>
                    <a:cs typeface="Calibri"/>
                  </a:rPr>
                  <a:t>The gap between the proportion of five-year-olds with visually obvious dental decay for the children from the most and least deprived areas is </a:t>
                </a:r>
                <a:r>
                  <a:rPr lang="en-GB" sz="1200" b="1" dirty="0">
                    <a:solidFill>
                      <a:schemeClr val="accent1"/>
                    </a:solidFill>
                    <a:latin typeface="Calibri"/>
                    <a:ea typeface="Calibri"/>
                    <a:cs typeface="Calibri"/>
                  </a:rPr>
                  <a:t>22 percentage points</a:t>
                </a:r>
                <a:r>
                  <a:rPr lang="en-GB" sz="1200" dirty="0">
                    <a:latin typeface="Calibri"/>
                    <a:ea typeface="Calibri"/>
                    <a:cs typeface="Calibri"/>
                  </a:rPr>
                  <a:t>, while the rate of hospital admissions due to asthma for people aged under 19 years in the 10% most deprived areas is more than </a:t>
                </a:r>
                <a:r>
                  <a:rPr lang="en-GB" sz="1200" b="1" dirty="0">
                    <a:solidFill>
                      <a:schemeClr val="accent1"/>
                    </a:solidFill>
                    <a:latin typeface="Calibri"/>
                    <a:ea typeface="Calibri"/>
                    <a:cs typeface="Calibri"/>
                  </a:rPr>
                  <a:t>double </a:t>
                </a:r>
                <a:r>
                  <a:rPr lang="en-GB" sz="1200" dirty="0">
                    <a:latin typeface="Calibri"/>
                    <a:ea typeface="Calibri"/>
                    <a:cs typeface="Calibri"/>
                  </a:rPr>
                  <a:t>that for least deprived 10%. </a:t>
                </a:r>
                <a:endParaRPr lang="en-US" dirty="0"/>
              </a:p>
            </p:txBody>
          </p:sp>
        </p:grpSp>
        <p:pic>
          <p:nvPicPr>
            <p:cNvPr id="27" name="Graphic 6" descr="Weights Uneven with solid fill">
              <a:extLst>
                <a:ext uri="{FF2B5EF4-FFF2-40B4-BE49-F238E27FC236}">
                  <a16:creationId xmlns:a16="http://schemas.microsoft.com/office/drawing/2014/main" id="{D1C38805-D25A-5F8B-BA1A-EFD89FA928B9}"/>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4934785" y="4461957"/>
              <a:ext cx="468000" cy="468000"/>
            </a:xfrm>
            <a:prstGeom prst="rect">
              <a:avLst/>
            </a:prstGeom>
          </p:spPr>
        </p:pic>
        <p:sp>
          <p:nvSpPr>
            <p:cNvPr id="28" name="TextBox 4">
              <a:extLst>
                <a:ext uri="{FF2B5EF4-FFF2-40B4-BE49-F238E27FC236}">
                  <a16:creationId xmlns:a16="http://schemas.microsoft.com/office/drawing/2014/main" id="{3C0802D3-08B8-D74E-BAB4-38DC35C2EBFB}"/>
                </a:ext>
              </a:extLst>
            </p:cNvPr>
            <p:cNvSpPr txBox="1"/>
            <p:nvPr/>
          </p:nvSpPr>
          <p:spPr>
            <a:xfrm>
              <a:off x="4544659" y="4049816"/>
              <a:ext cx="1157403" cy="409407"/>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CC0E18B5-E864-F7FC-CBA7-1D44C4651173}"/>
              </a:ext>
            </a:extLst>
          </p:cNvPr>
          <p:cNvGrpSpPr/>
          <p:nvPr/>
        </p:nvGrpSpPr>
        <p:grpSpPr>
          <a:xfrm>
            <a:off x="4559842" y="4662335"/>
            <a:ext cx="7318981" cy="992267"/>
            <a:chOff x="4559842" y="4835589"/>
            <a:chExt cx="7318981" cy="992267"/>
          </a:xfrm>
        </p:grpSpPr>
        <p:grpSp>
          <p:nvGrpSpPr>
            <p:cNvPr id="50" name="Group 49">
              <a:extLst>
                <a:ext uri="{FF2B5EF4-FFF2-40B4-BE49-F238E27FC236}">
                  <a16:creationId xmlns:a16="http://schemas.microsoft.com/office/drawing/2014/main" id="{9CB15342-929F-2437-635C-1EC54EB4A9E5}"/>
                </a:ext>
              </a:extLst>
            </p:cNvPr>
            <p:cNvGrpSpPr/>
            <p:nvPr/>
          </p:nvGrpSpPr>
          <p:grpSpPr>
            <a:xfrm>
              <a:off x="4594011" y="4840450"/>
              <a:ext cx="7284812" cy="987406"/>
              <a:chOff x="4417094" y="4473719"/>
              <a:chExt cx="7365007" cy="987406"/>
            </a:xfrm>
          </p:grpSpPr>
          <p:sp>
            <p:nvSpPr>
              <p:cNvPr id="52" name="Rectangle: Single Corner Snipped 51">
                <a:extLst>
                  <a:ext uri="{FF2B5EF4-FFF2-40B4-BE49-F238E27FC236}">
                    <a16:creationId xmlns:a16="http://schemas.microsoft.com/office/drawing/2014/main" id="{86E13D38-2B7A-612C-E39C-6667B0D86A7E}"/>
                  </a:ext>
                </a:extLst>
              </p:cNvPr>
              <p:cNvSpPr/>
              <p:nvPr/>
            </p:nvSpPr>
            <p:spPr>
              <a:xfrm>
                <a:off x="4417094" y="4473719"/>
                <a:ext cx="1141345" cy="987406"/>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dirty="0"/>
              </a:p>
            </p:txBody>
          </p:sp>
          <p:grpSp>
            <p:nvGrpSpPr>
              <p:cNvPr id="53" name="Group 52">
                <a:extLst>
                  <a:ext uri="{FF2B5EF4-FFF2-40B4-BE49-F238E27FC236}">
                    <a16:creationId xmlns:a16="http://schemas.microsoft.com/office/drawing/2014/main" id="{347671C8-DA4C-CCDD-7EFC-57DE474EC669}"/>
                  </a:ext>
                </a:extLst>
              </p:cNvPr>
              <p:cNvGrpSpPr/>
              <p:nvPr/>
            </p:nvGrpSpPr>
            <p:grpSpPr>
              <a:xfrm>
                <a:off x="4689016" y="4485599"/>
                <a:ext cx="7093085" cy="948690"/>
                <a:chOff x="4689016" y="4485599"/>
                <a:chExt cx="7093085" cy="948690"/>
              </a:xfrm>
            </p:grpSpPr>
            <p:pic>
              <p:nvPicPr>
                <p:cNvPr id="54" name="Graphic 8" descr="Downward trend graph with solid fill">
                  <a:extLst>
                    <a:ext uri="{FF2B5EF4-FFF2-40B4-BE49-F238E27FC236}">
                      <a16:creationId xmlns:a16="http://schemas.microsoft.com/office/drawing/2014/main" id="{826FB265-A423-0964-11F4-9675F1D1724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89016" y="4786289"/>
                  <a:ext cx="568380" cy="648000"/>
                </a:xfrm>
                <a:prstGeom prst="rect">
                  <a:avLst/>
                </a:prstGeom>
              </p:spPr>
            </p:pic>
            <p:sp>
              <p:nvSpPr>
                <p:cNvPr id="55" name="TextBox 54">
                  <a:extLst>
                    <a:ext uri="{FF2B5EF4-FFF2-40B4-BE49-F238E27FC236}">
                      <a16:creationId xmlns:a16="http://schemas.microsoft.com/office/drawing/2014/main" id="{B9E32F27-BBDE-21E2-2ECF-B9BC993CDD15}"/>
                    </a:ext>
                  </a:extLst>
                </p:cNvPr>
                <p:cNvSpPr txBox="1"/>
                <p:nvPr/>
              </p:nvSpPr>
              <p:spPr>
                <a:xfrm>
                  <a:off x="5810698" y="4485599"/>
                  <a:ext cx="5971403" cy="948690"/>
                </a:xfrm>
                <a:prstGeom prst="rect">
                  <a:avLst/>
                </a:prstGeom>
                <a:noFill/>
              </p:spPr>
              <p:txBody>
                <a:bodyPr wrap="square" lIns="91440" tIns="45720" rIns="91440" bIns="45720" rtlCol="0" anchor="ctr">
                  <a:noAutofit/>
                </a:bodyPr>
                <a:lstStyle/>
                <a:p>
                  <a:r>
                    <a:rPr lang="en-GB" sz="1200" dirty="0">
                      <a:latin typeface="Calibri"/>
                      <a:ea typeface="Calibri"/>
                      <a:cs typeface="Calibri"/>
                    </a:rPr>
                    <a:t>Between 2021/22 and 2024/25, the proportion of children aged under 16 years living in poverty in Central Bedfordshire increased slightly, with the proportion in relative low income households rising from 11.2% to 11.7%.</a:t>
                  </a:r>
                </a:p>
                <a:p>
                  <a:pPr>
                    <a:spcBef>
                      <a:spcPts val="500"/>
                    </a:spcBef>
                  </a:pPr>
                  <a:r>
                    <a:rPr lang="en-GB" sz="1200" b="1" dirty="0">
                      <a:solidFill>
                        <a:schemeClr val="accent1"/>
                      </a:solidFill>
                      <a:latin typeface="Calibri"/>
                      <a:ea typeface="Calibri"/>
                      <a:cs typeface="Calibri"/>
                    </a:rPr>
                    <a:t>If this rate of change continued, the number of children aged under 16 years living in relative low income households would increase by more than 10% by 2030/31.</a:t>
                  </a:r>
                  <a:endParaRPr lang="en-GB" sz="1200" dirty="0">
                    <a:solidFill>
                      <a:schemeClr val="accent1"/>
                    </a:solidFill>
                    <a:latin typeface="Calibri"/>
                    <a:ea typeface="Calibri"/>
                    <a:cs typeface="Calibri"/>
                  </a:endParaRPr>
                </a:p>
              </p:txBody>
            </p:sp>
          </p:grpSp>
        </p:grpSp>
        <p:grpSp>
          <p:nvGrpSpPr>
            <p:cNvPr id="7" name="Group 6">
              <a:extLst>
                <a:ext uri="{FF2B5EF4-FFF2-40B4-BE49-F238E27FC236}">
                  <a16:creationId xmlns:a16="http://schemas.microsoft.com/office/drawing/2014/main" id="{AE0C4486-B5C1-0A3B-889A-F3B30E74AFD1}"/>
                </a:ext>
              </a:extLst>
            </p:cNvPr>
            <p:cNvGrpSpPr/>
            <p:nvPr/>
          </p:nvGrpSpPr>
          <p:grpSpPr>
            <a:xfrm>
              <a:off x="4559842" y="4835589"/>
              <a:ext cx="7318979" cy="987406"/>
              <a:chOff x="4559842" y="4825963"/>
              <a:chExt cx="7318979" cy="987406"/>
            </a:xfrm>
          </p:grpSpPr>
          <p:sp>
            <p:nvSpPr>
              <p:cNvPr id="49" name="Rectangle: Single Corner Snipped 48">
                <a:extLst>
                  <a:ext uri="{FF2B5EF4-FFF2-40B4-BE49-F238E27FC236}">
                    <a16:creationId xmlns:a16="http://schemas.microsoft.com/office/drawing/2014/main" id="{FA5DBB58-3BB3-B1F3-ECDB-E6B1F2D7E369}"/>
                  </a:ext>
                </a:extLst>
              </p:cNvPr>
              <p:cNvSpPr/>
              <p:nvPr/>
            </p:nvSpPr>
            <p:spPr>
              <a:xfrm>
                <a:off x="4582985" y="4825963"/>
                <a:ext cx="7295836" cy="987406"/>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TextBox 4">
                <a:extLst>
                  <a:ext uri="{FF2B5EF4-FFF2-40B4-BE49-F238E27FC236}">
                    <a16:creationId xmlns:a16="http://schemas.microsoft.com/office/drawing/2014/main" id="{E1E563A8-C59E-EC92-4E6D-5DA1085A0FF1}"/>
                  </a:ext>
                </a:extLst>
              </p:cNvPr>
              <p:cNvSpPr txBox="1"/>
              <p:nvPr/>
            </p:nvSpPr>
            <p:spPr>
              <a:xfrm>
                <a:off x="4559842" y="4826626"/>
                <a:ext cx="1183321" cy="414344"/>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increasing over time</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sp>
        <p:nvSpPr>
          <p:cNvPr id="30" name="TextBox 29">
            <a:extLst>
              <a:ext uri="{FF2B5EF4-FFF2-40B4-BE49-F238E27FC236}">
                <a16:creationId xmlns:a16="http://schemas.microsoft.com/office/drawing/2014/main" id="{6331E227-C71E-40A4-55B9-8F6030A54DF4}"/>
              </a:ext>
            </a:extLst>
          </p:cNvPr>
          <p:cNvSpPr txBox="1"/>
          <p:nvPr/>
        </p:nvSpPr>
        <p:spPr>
          <a:xfrm>
            <a:off x="371475" y="3021615"/>
            <a:ext cx="3955954" cy="3683985"/>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500" kern="100">
                <a:solidFill>
                  <a:schemeClr val="bg1"/>
                </a:solidFill>
                <a:latin typeface="Calibri"/>
                <a:ea typeface="Calibri"/>
                <a:cs typeface="Calibri"/>
              </a:rPr>
              <a:t>Locally, we can reduce the impact of deprivation by, for example:</a:t>
            </a:r>
            <a:endParaRPr lang="en-GB" sz="1500" kern="10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500" kern="100">
                <a:solidFill>
                  <a:schemeClr val="bg1"/>
                </a:solidFill>
                <a:latin typeface="Calibri" panose="020F0502020204030204" pitchFamily="34" charset="0"/>
                <a:ea typeface="Calibri" panose="020F0502020204030204" pitchFamily="34" charset="0"/>
                <a:cs typeface="Calibri" panose="020F0502020204030204" pitchFamily="34" charset="0"/>
              </a:rPr>
              <a:t>Ensuring that effective local multi-agency support for families is available through Family Hubs as well as community groups and the voluntary sector;</a:t>
            </a:r>
            <a:endParaRPr lang="en-GB" sz="1500" kern="100">
              <a:solidFill>
                <a:srgbClr val="FFFF00"/>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500" kern="100">
                <a:solidFill>
                  <a:schemeClr val="bg1"/>
                </a:solidFill>
                <a:latin typeface="Calibri" panose="020F0502020204030204" pitchFamily="34" charset="0"/>
                <a:ea typeface="Calibri" panose="020F0502020204030204" pitchFamily="34" charset="0"/>
                <a:cs typeface="Calibri" panose="020F0502020204030204" pitchFamily="34" charset="0"/>
              </a:rPr>
              <a:t>Helping families access all the financial support that they are entitled to;</a:t>
            </a:r>
          </a:p>
          <a:p>
            <a:pPr marL="285750" indent="-285750">
              <a:spcBef>
                <a:spcPts val="600"/>
              </a:spcBef>
              <a:buFont typeface="Arial" panose="020B0604020202020204" pitchFamily="34" charset="0"/>
              <a:buChar char="•"/>
            </a:pPr>
            <a:r>
              <a:rPr lang="en-GB" sz="1500" kern="100">
                <a:solidFill>
                  <a:schemeClr val="bg1"/>
                </a:solidFill>
                <a:latin typeface="Calibri"/>
                <a:ea typeface="Calibri"/>
                <a:cs typeface="Calibri"/>
              </a:rPr>
              <a:t>Ensuring that every child is offered a 2 to 2½ year check and appropriate support is provided when needed.</a:t>
            </a:r>
          </a:p>
        </p:txBody>
      </p:sp>
      <p:grpSp>
        <p:nvGrpSpPr>
          <p:cNvPr id="21" name="Group 20">
            <a:extLst>
              <a:ext uri="{FF2B5EF4-FFF2-40B4-BE49-F238E27FC236}">
                <a16:creationId xmlns:a16="http://schemas.microsoft.com/office/drawing/2014/main" id="{84F0BBF8-DE71-11E3-044C-5AF88B3B86CF}"/>
              </a:ext>
            </a:extLst>
          </p:cNvPr>
          <p:cNvGrpSpPr/>
          <p:nvPr/>
        </p:nvGrpSpPr>
        <p:grpSpPr>
          <a:xfrm>
            <a:off x="4567413" y="5684951"/>
            <a:ext cx="7370059" cy="1032280"/>
            <a:chOff x="4567413" y="5684951"/>
            <a:chExt cx="7370059" cy="1032280"/>
          </a:xfrm>
        </p:grpSpPr>
        <p:grpSp>
          <p:nvGrpSpPr>
            <p:cNvPr id="31" name="Group 30">
              <a:extLst>
                <a:ext uri="{FF2B5EF4-FFF2-40B4-BE49-F238E27FC236}">
                  <a16:creationId xmlns:a16="http://schemas.microsoft.com/office/drawing/2014/main" id="{376E55C7-4A8F-FA5A-FA04-DE6501AB9DF9}"/>
                </a:ext>
              </a:extLst>
            </p:cNvPr>
            <p:cNvGrpSpPr/>
            <p:nvPr/>
          </p:nvGrpSpPr>
          <p:grpSpPr>
            <a:xfrm>
              <a:off x="4567413" y="5684951"/>
              <a:ext cx="7370059" cy="1032280"/>
              <a:chOff x="4399497" y="5632995"/>
              <a:chExt cx="7538146" cy="1032280"/>
            </a:xfrm>
          </p:grpSpPr>
          <p:sp>
            <p:nvSpPr>
              <p:cNvPr id="36" name="Rectangle: Single Corner Snipped 35">
                <a:extLst>
                  <a:ext uri="{FF2B5EF4-FFF2-40B4-BE49-F238E27FC236}">
                    <a16:creationId xmlns:a16="http://schemas.microsoft.com/office/drawing/2014/main" id="{B551DD32-8DED-087F-C6F0-F6D6AEF1BDF5}"/>
                  </a:ext>
                </a:extLst>
              </p:cNvPr>
              <p:cNvSpPr/>
              <p:nvPr/>
            </p:nvSpPr>
            <p:spPr>
              <a:xfrm>
                <a:off x="4399497" y="5653384"/>
                <a:ext cx="1185735" cy="1011891"/>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Single Corner Snipped 36">
                <a:extLst>
                  <a:ext uri="{FF2B5EF4-FFF2-40B4-BE49-F238E27FC236}">
                    <a16:creationId xmlns:a16="http://schemas.microsoft.com/office/drawing/2014/main" id="{F0CF87F7-65BA-9A95-285D-BF32A31FB1B3}"/>
                  </a:ext>
                </a:extLst>
              </p:cNvPr>
              <p:cNvSpPr/>
              <p:nvPr/>
            </p:nvSpPr>
            <p:spPr>
              <a:xfrm>
                <a:off x="4402862" y="5667728"/>
                <a:ext cx="7496615" cy="987406"/>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38" name="Group 37">
                <a:extLst>
                  <a:ext uri="{FF2B5EF4-FFF2-40B4-BE49-F238E27FC236}">
                    <a16:creationId xmlns:a16="http://schemas.microsoft.com/office/drawing/2014/main" id="{A57633A8-D301-BE98-FB34-B7A54D68A8A7}"/>
                  </a:ext>
                </a:extLst>
              </p:cNvPr>
              <p:cNvGrpSpPr/>
              <p:nvPr/>
            </p:nvGrpSpPr>
            <p:grpSpPr>
              <a:xfrm>
                <a:off x="4693866" y="5973665"/>
                <a:ext cx="662779" cy="648001"/>
                <a:chOff x="240514" y="343248"/>
                <a:chExt cx="587357" cy="574260"/>
              </a:xfrm>
            </p:grpSpPr>
            <p:pic>
              <p:nvPicPr>
                <p:cNvPr id="40" name="Graphic 10" descr="Traffic light with solid fill">
                  <a:extLst>
                    <a:ext uri="{FF2B5EF4-FFF2-40B4-BE49-F238E27FC236}">
                      <a16:creationId xmlns:a16="http://schemas.microsoft.com/office/drawing/2014/main" id="{BD9BEA78-3C9B-1913-60A7-6DEB5DD5B080}"/>
                    </a:ext>
                  </a:extLst>
                </p:cNvPr>
                <p:cNvPicPr>
                  <a:picLocks/>
                </p:cNvPicPr>
                <p:nvPr/>
              </p:nvPicPr>
              <p:blipFill>
                <a:blip>
                  <a:extLst>
                    <a:ext uri="{96DAC541-7B7A-43D3-8B79-37D633B846F1}">
                      <asvg:svgBlip xmlns:asvg="http://schemas.microsoft.com/office/drawing/2016/SVG/main" r:embed="rId10"/>
                    </a:ext>
                  </a:extLst>
                </a:blip>
                <a:stretch>
                  <a:fillRect/>
                </a:stretch>
              </p:blipFill>
              <p:spPr>
                <a:xfrm>
                  <a:off x="240514" y="343248"/>
                  <a:ext cx="587357" cy="574260"/>
                </a:xfrm>
                <a:prstGeom prst="rect">
                  <a:avLst/>
                </a:prstGeom>
              </p:spPr>
            </p:pic>
            <p:sp>
              <p:nvSpPr>
                <p:cNvPr id="41" name="Oval 40">
                  <a:extLst>
                    <a:ext uri="{FF2B5EF4-FFF2-40B4-BE49-F238E27FC236}">
                      <a16:creationId xmlns:a16="http://schemas.microsoft.com/office/drawing/2014/main" id="{A2C3D181-4FBC-430F-13D8-34594E8DFC42}"/>
                    </a:ext>
                  </a:extLst>
                </p:cNvPr>
                <p:cNvSpPr/>
                <p:nvPr/>
              </p:nvSpPr>
              <p:spPr>
                <a:xfrm>
                  <a:off x="481894" y="443704"/>
                  <a:ext cx="97893" cy="9571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39" name="TextBox 38">
                <a:extLst>
                  <a:ext uri="{FF2B5EF4-FFF2-40B4-BE49-F238E27FC236}">
                    <a16:creationId xmlns:a16="http://schemas.microsoft.com/office/drawing/2014/main" id="{6C034970-F803-F02A-5EFD-FD3F30BB50D9}"/>
                  </a:ext>
                </a:extLst>
              </p:cNvPr>
              <p:cNvSpPr txBox="1"/>
              <p:nvPr/>
            </p:nvSpPr>
            <p:spPr>
              <a:xfrm>
                <a:off x="5842742" y="5632995"/>
                <a:ext cx="6094901" cy="1020648"/>
              </a:xfrm>
              <a:prstGeom prst="rect">
                <a:avLst/>
              </a:prstGeom>
              <a:noFill/>
            </p:spPr>
            <p:txBody>
              <a:bodyPr wrap="square" lIns="91440" tIns="45720" rIns="91440" bIns="45720" rtlCol="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The proportion of children with free school meal status achieving a good level of development at the end of reception in Central Bedfordshire is 43%,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significantly lower</a:t>
                </a:r>
                <a:r>
                  <a:rPr lang="en-GB" sz="1200" dirty="0">
                    <a:latin typeface="Calibri" panose="020F0502020204030204" pitchFamily="34" charset="0"/>
                    <a:ea typeface="Calibri" panose="020F0502020204030204" pitchFamily="34" charset="0"/>
                    <a:cs typeface="Calibri" panose="020F0502020204030204" pitchFamily="34" charset="0"/>
                  </a:rPr>
                  <a:t> than the national average of </a:t>
                </a:r>
                <a:r>
                  <a:rPr lang="en-GB" sz="1200">
                    <a:latin typeface="Calibri" panose="020F0502020204030204" pitchFamily="34" charset="0"/>
                    <a:ea typeface="Calibri" panose="020F0502020204030204" pitchFamily="34" charset="0"/>
                    <a:cs typeface="Calibri" panose="020F0502020204030204" pitchFamily="34" charset="0"/>
                  </a:rPr>
                  <a:t>51%.</a:t>
                </a:r>
                <a:endParaRPr lang="en-GB" sz="1200" dirty="0">
                  <a:latin typeface="Calibri" panose="020F0502020204030204" pitchFamily="34" charset="0"/>
                  <a:ea typeface="Calibri" panose="020F0502020204030204" pitchFamily="34" charset="0"/>
                  <a:cs typeface="Calibri" panose="020F0502020204030204" pitchFamily="34" charset="0"/>
                </a:endParaRPr>
              </a:p>
            </p:txBody>
          </p:sp>
        </p:grpSp>
        <p:sp>
          <p:nvSpPr>
            <p:cNvPr id="35" name="TextBox 4">
              <a:extLst>
                <a:ext uri="{FF2B5EF4-FFF2-40B4-BE49-F238E27FC236}">
                  <a16:creationId xmlns:a16="http://schemas.microsoft.com/office/drawing/2014/main" id="{7F69E68C-5EF6-C604-4F3E-8A8152924AF9}"/>
                </a:ext>
              </a:extLst>
            </p:cNvPr>
            <p:cNvSpPr txBox="1"/>
            <p:nvPr/>
          </p:nvSpPr>
          <p:spPr>
            <a:xfrm>
              <a:off x="4569558" y="5705340"/>
              <a:ext cx="1153369" cy="400110"/>
            </a:xfrm>
            <a:prstGeom prst="rect">
              <a:avLst/>
            </a:prstGeom>
            <a:noFill/>
          </p:spPr>
          <p:txBody>
            <a:bodyPr wrap="square" rtlCol="0">
              <a:spAutoFit/>
            </a:bodyPr>
            <a:lstStyle/>
            <a:p>
              <a:pPr lvl="0" algn="ctr"/>
              <a:r>
                <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t>Parts are worse than England</a:t>
              </a:r>
            </a:p>
          </p:txBody>
        </p:sp>
      </p:grpSp>
    </p:spTree>
    <p:extLst>
      <p:ext uri="{BB962C8B-B14F-4D97-AF65-F5344CB8AC3E}">
        <p14:creationId xmlns:p14="http://schemas.microsoft.com/office/powerpoint/2010/main" val="1668491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266F6-07D8-1D3B-F7E6-AF21F6B8D9BB}"/>
            </a:ext>
          </a:extLst>
        </p:cNvPr>
        <p:cNvGrpSpPr/>
        <p:nvPr/>
      </p:nvGrpSpPr>
      <p:grpSpPr>
        <a:xfrm>
          <a:off x="0" y="0"/>
          <a:ext cx="0" cy="0"/>
          <a:chOff x="0" y="0"/>
          <a:chExt cx="0" cy="0"/>
        </a:xfrm>
      </p:grpSpPr>
      <p:pic>
        <p:nvPicPr>
          <p:cNvPr id="2" name="Picture 2" descr="A sunny Middle Row Market with blue canopies, people strolling, and brick buildings lining the path. Stalls display various goods, creating a lively ambiance.">
            <a:extLst>
              <a:ext uri="{FF2B5EF4-FFF2-40B4-BE49-F238E27FC236}">
                <a16:creationId xmlns:a16="http://schemas.microsoft.com/office/drawing/2014/main" id="{D24A7901-EAC9-2870-EB03-51397BB233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297" t="-16" r="20855" b="23551"/>
          <a:stretch>
            <a:fillRect/>
          </a:stretch>
        </p:blipFill>
        <p:spPr bwMode="auto">
          <a:xfrm>
            <a:off x="-40199" y="0"/>
            <a:ext cx="5936933" cy="6858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9B570F8-1A31-8060-F094-01477B6DD3D4}"/>
              </a:ext>
            </a:extLst>
          </p:cNvPr>
          <p:cNvSpPr txBox="1"/>
          <p:nvPr/>
        </p:nvSpPr>
        <p:spPr>
          <a:xfrm>
            <a:off x="6296917" y="1183663"/>
            <a:ext cx="5687896" cy="1754326"/>
          </a:xfrm>
          <a:prstGeom prst="rect">
            <a:avLst/>
          </a:prstGeom>
          <a:noFill/>
        </p:spPr>
        <p:txBody>
          <a:bodyPr wrap="square" lIns="91440" tIns="45720" rIns="91440" bIns="45720" anchor="t">
            <a:spAutoFit/>
          </a:bodyPr>
          <a:lstStyle/>
          <a:p>
            <a:r>
              <a:rPr lang="en-GB" sz="1200" dirty="0">
                <a:latin typeface="Calibri"/>
                <a:ea typeface="Calibri"/>
                <a:cs typeface="Calibri"/>
              </a:rPr>
              <a:t>Employment is one of the most significant social determinants of health. Good work provides financial stability, a sense of purpose, social connections, and daily structure, which lowers mortality rates and protects against mental health issues such as depression and anxiety. Being out of work is widely linked to poorer health outcomes, including a higher risk of limiting long-term illnesses and lower life expectancy.</a:t>
            </a:r>
          </a:p>
          <a:p>
            <a:endParaRPr lang="en-GB" sz="1200" dirty="0">
              <a:latin typeface="Calibri"/>
              <a:ea typeface="Calibri"/>
              <a:cs typeface="Calibri"/>
            </a:endParaRPr>
          </a:p>
          <a:p>
            <a:r>
              <a:rPr lang="en-GB" sz="1200" dirty="0">
                <a:latin typeface="Calibri"/>
                <a:ea typeface="Calibri"/>
                <a:cs typeface="Calibri"/>
              </a:rPr>
              <a:t>The health of the working-age population impacts directly on economic productivity, workforce supply, and social wellbeing. A healthy workforce supports economic growth, while poor working-age health strains resources and widens inequalities.</a:t>
            </a:r>
            <a:endParaRPr lang="en-GB" dirty="0"/>
          </a:p>
        </p:txBody>
      </p:sp>
      <p:grpSp>
        <p:nvGrpSpPr>
          <p:cNvPr id="5" name="Group 4">
            <a:extLst>
              <a:ext uri="{FF2B5EF4-FFF2-40B4-BE49-F238E27FC236}">
                <a16:creationId xmlns:a16="http://schemas.microsoft.com/office/drawing/2014/main" id="{729F2B44-DF45-1917-EC54-5CF05F01E96F}"/>
              </a:ext>
            </a:extLst>
          </p:cNvPr>
          <p:cNvGrpSpPr/>
          <p:nvPr/>
        </p:nvGrpSpPr>
        <p:grpSpPr>
          <a:xfrm>
            <a:off x="11100811" y="-21266"/>
            <a:ext cx="891164" cy="461665"/>
            <a:chOff x="10800919" y="269981"/>
            <a:chExt cx="891164" cy="461665"/>
          </a:xfrm>
        </p:grpSpPr>
        <p:sp>
          <p:nvSpPr>
            <p:cNvPr id="8" name="TextBox 7">
              <a:extLst>
                <a:ext uri="{FF2B5EF4-FFF2-40B4-BE49-F238E27FC236}">
                  <a16:creationId xmlns:a16="http://schemas.microsoft.com/office/drawing/2014/main" id="{67CD62B5-31A1-BC9B-2E23-C845A0923C30}"/>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11" name="TextBox 10">
              <a:extLst>
                <a:ext uri="{FF2B5EF4-FFF2-40B4-BE49-F238E27FC236}">
                  <a16:creationId xmlns:a16="http://schemas.microsoft.com/office/drawing/2014/main" id="{AE00778A-3988-F792-93E0-9E7F02CEFD44}"/>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14</a:t>
              </a:r>
            </a:p>
          </p:txBody>
        </p:sp>
      </p:grpSp>
      <p:grpSp>
        <p:nvGrpSpPr>
          <p:cNvPr id="65" name="Group 64">
            <a:extLst>
              <a:ext uri="{FF2B5EF4-FFF2-40B4-BE49-F238E27FC236}">
                <a16:creationId xmlns:a16="http://schemas.microsoft.com/office/drawing/2014/main" id="{AECA9FA3-B6F1-30D5-B6DE-35C5935C59EB}"/>
              </a:ext>
            </a:extLst>
          </p:cNvPr>
          <p:cNvGrpSpPr/>
          <p:nvPr/>
        </p:nvGrpSpPr>
        <p:grpSpPr>
          <a:xfrm>
            <a:off x="6383338" y="3051964"/>
            <a:ext cx="5556248" cy="3653636"/>
            <a:chOff x="6333389" y="3051964"/>
            <a:chExt cx="5606197" cy="3653636"/>
          </a:xfrm>
        </p:grpSpPr>
        <p:grpSp>
          <p:nvGrpSpPr>
            <p:cNvPr id="15" name="Group 14">
              <a:extLst>
                <a:ext uri="{FF2B5EF4-FFF2-40B4-BE49-F238E27FC236}">
                  <a16:creationId xmlns:a16="http://schemas.microsoft.com/office/drawing/2014/main" id="{392D9521-5CC8-F32D-DC8E-C8084559A864}"/>
                </a:ext>
              </a:extLst>
            </p:cNvPr>
            <p:cNvGrpSpPr/>
            <p:nvPr/>
          </p:nvGrpSpPr>
          <p:grpSpPr>
            <a:xfrm>
              <a:off x="6333389" y="3699467"/>
              <a:ext cx="5606197" cy="3006133"/>
              <a:chOff x="6093472" y="515638"/>
              <a:chExt cx="5797727" cy="4298339"/>
            </a:xfrm>
          </p:grpSpPr>
          <p:grpSp>
            <p:nvGrpSpPr>
              <p:cNvPr id="22" name="Group 21">
                <a:extLst>
                  <a:ext uri="{FF2B5EF4-FFF2-40B4-BE49-F238E27FC236}">
                    <a16:creationId xmlns:a16="http://schemas.microsoft.com/office/drawing/2014/main" id="{BBA93B8A-EB4F-1596-8459-851926F8974F}"/>
                  </a:ext>
                </a:extLst>
              </p:cNvPr>
              <p:cNvGrpSpPr/>
              <p:nvPr/>
            </p:nvGrpSpPr>
            <p:grpSpPr>
              <a:xfrm>
                <a:off x="6093472" y="526270"/>
                <a:ext cx="1880492" cy="4287707"/>
                <a:chOff x="6093472" y="526270"/>
                <a:chExt cx="1880492" cy="4287707"/>
              </a:xfrm>
            </p:grpSpPr>
            <p:sp>
              <p:nvSpPr>
                <p:cNvPr id="48" name="TextBox 47">
                  <a:extLst>
                    <a:ext uri="{FF2B5EF4-FFF2-40B4-BE49-F238E27FC236}">
                      <a16:creationId xmlns:a16="http://schemas.microsoft.com/office/drawing/2014/main" id="{72DC9091-2BAD-5958-32EB-73DAF041128A}"/>
                    </a:ext>
                  </a:extLst>
                </p:cNvPr>
                <p:cNvSpPr txBox="1"/>
                <p:nvPr/>
              </p:nvSpPr>
              <p:spPr>
                <a:xfrm>
                  <a:off x="6518392" y="535594"/>
                  <a:ext cx="1455572" cy="1200328"/>
                </a:xfrm>
                <a:prstGeom prst="rect">
                  <a:avLst/>
                </a:prstGeom>
                <a:noFill/>
              </p:spPr>
              <p:txBody>
                <a:bodyPr wrap="square">
                  <a:spAutoFit/>
                </a:bodyPr>
                <a:lstStyle/>
                <a:p>
                  <a:pPr>
                    <a:spcBef>
                      <a:spcPts val="800"/>
                    </a:spcBef>
                    <a:spcAft>
                      <a:spcPts val="400"/>
                    </a:spcAft>
                  </a:pPr>
                  <a:r>
                    <a:rPr lang="en-GB" sz="1200">
                      <a:latin typeface="Arial Nova" panose="020B0504020202020204" pitchFamily="34" charset="0"/>
                      <a:ea typeface="Calibri" panose="020F0502020204030204" pitchFamily="34" charset="0"/>
                      <a:cs typeface="Calibri" panose="020F0502020204030204" pitchFamily="34" charset="0"/>
                    </a:rPr>
                    <a:t>Reducing the impact of poor health as a barrier to work</a:t>
                  </a:r>
                  <a:endParaRPr lang="en-GB" sz="1200" kern="100">
                    <a:latin typeface="Arial Nova" panose="020B0504020202020204" pitchFamily="34" charset="0"/>
                    <a:ea typeface="Calibri" panose="020F0502020204030204" pitchFamily="34" charset="0"/>
                    <a:cs typeface="Calibri" panose="020F0502020204030204" pitchFamily="34" charset="0"/>
                  </a:endParaRPr>
                </a:p>
              </p:txBody>
            </p:sp>
            <p:sp>
              <p:nvSpPr>
                <p:cNvPr id="43" name="Rectangle 42">
                  <a:extLst>
                    <a:ext uri="{FF2B5EF4-FFF2-40B4-BE49-F238E27FC236}">
                      <a16:creationId xmlns:a16="http://schemas.microsoft.com/office/drawing/2014/main" id="{DD60B809-6F42-E9A9-D98B-DCB1F2866570}"/>
                    </a:ext>
                  </a:extLst>
                </p:cNvPr>
                <p:cNvSpPr/>
                <p:nvPr/>
              </p:nvSpPr>
              <p:spPr>
                <a:xfrm>
                  <a:off x="6096000" y="526270"/>
                  <a:ext cx="1854372" cy="4287707"/>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45" name="TextBox 44">
                  <a:extLst>
                    <a:ext uri="{FF2B5EF4-FFF2-40B4-BE49-F238E27FC236}">
                      <a16:creationId xmlns:a16="http://schemas.microsoft.com/office/drawing/2014/main" id="{037EE92F-979D-2013-A4F5-18C733FE09F0}"/>
                    </a:ext>
                  </a:extLst>
                </p:cNvPr>
                <p:cNvSpPr txBox="1"/>
                <p:nvPr/>
              </p:nvSpPr>
              <p:spPr>
                <a:xfrm>
                  <a:off x="6114810" y="2404531"/>
                  <a:ext cx="1854371" cy="2068359"/>
                </a:xfrm>
                <a:prstGeom prst="rect">
                  <a:avLst/>
                </a:prstGeom>
                <a:noFill/>
              </p:spPr>
              <p:txBody>
                <a:bodyPr wrap="square">
                  <a:spAutoFit/>
                </a:bodyPr>
                <a:lstStyle/>
                <a:p>
                  <a:pPr marL="95250" lvl="0" indent="-74613" defTabSz="488950">
                    <a:lnSpc>
                      <a:spcPct val="90000"/>
                    </a:lnSpc>
                    <a:spcBef>
                      <a:spcPct val="0"/>
                    </a:spcBef>
                    <a:spcAft>
                      <a:spcPct val="35000"/>
                    </a:spcAft>
                    <a:buFont typeface="Arial" panose="020B0604020202020204" pitchFamily="34" charset="0"/>
                    <a:buChar char="•"/>
                  </a:pPr>
                  <a:r>
                    <a:rPr lang="en-GB" sz="1000" dirty="0">
                      <a:latin typeface="Arial Nova" panose="020B0504020202020204" pitchFamily="34" charset="0"/>
                      <a:ea typeface="Calibri" panose="020F0502020204030204" pitchFamily="34" charset="0"/>
                      <a:cs typeface="Calibri" panose="020F0502020204030204" pitchFamily="34" charset="0"/>
                      <a:sym typeface="Wingdings" panose="05000000000000000000" pitchFamily="2" charset="2"/>
                    </a:rPr>
                    <a:t>Reduce the employment gap between those who are disabled and those who aren’t</a:t>
                  </a:r>
                </a:p>
                <a:p>
                  <a:pPr marL="95250" lvl="0" indent="-74613" defTabSz="488950">
                    <a:lnSpc>
                      <a:spcPct val="90000"/>
                    </a:lnSpc>
                    <a:spcBef>
                      <a:spcPct val="0"/>
                    </a:spcBef>
                    <a:spcAft>
                      <a:spcPct val="35000"/>
                    </a:spcAft>
                    <a:buFont typeface="Arial" panose="020B0604020202020204" pitchFamily="34" charset="0"/>
                    <a:buChar char="•"/>
                  </a:pPr>
                  <a:r>
                    <a:rPr lang="en-GB" sz="1000" dirty="0">
                      <a:latin typeface="Arial Nova" panose="020B0504020202020204" pitchFamily="34" charset="0"/>
                      <a:ea typeface="Calibri" panose="020F0502020204030204" pitchFamily="34" charset="0"/>
                      <a:cs typeface="Calibri" panose="020F0502020204030204" pitchFamily="34" charset="0"/>
                      <a:sym typeface="Wingdings" panose="05000000000000000000" pitchFamily="2" charset="2"/>
                    </a:rPr>
                    <a:t>S</a:t>
                  </a:r>
                  <a:r>
                    <a:rPr lang="en-GB" sz="1000" dirty="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upport those in routine and semi-routine occupations who are at higher risk of poor health </a:t>
                  </a:r>
                </a:p>
                <a:p>
                  <a:pPr marL="20637" lvl="0" defTabSz="488950">
                    <a:lnSpc>
                      <a:spcPct val="90000"/>
                    </a:lnSpc>
                    <a:spcBef>
                      <a:spcPct val="0"/>
                    </a:spcBef>
                    <a:spcAft>
                      <a:spcPct val="35000"/>
                    </a:spcAft>
                  </a:pPr>
                  <a:endParaRPr lang="en-GB" sz="1000" dirty="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endParaRPr>
                </a:p>
              </p:txBody>
            </p:sp>
            <p:cxnSp>
              <p:nvCxnSpPr>
                <p:cNvPr id="46" name="Straight Connector 45">
                  <a:extLst>
                    <a:ext uri="{FF2B5EF4-FFF2-40B4-BE49-F238E27FC236}">
                      <a16:creationId xmlns:a16="http://schemas.microsoft.com/office/drawing/2014/main" id="{AC0844D7-01A4-793D-4565-C58E8A9E58BF}"/>
                    </a:ext>
                  </a:extLst>
                </p:cNvPr>
                <p:cNvCxnSpPr>
                  <a:cxnSpLocks/>
                </p:cNvCxnSpPr>
                <p:nvPr/>
              </p:nvCxnSpPr>
              <p:spPr>
                <a:xfrm>
                  <a:off x="6093472" y="2380667"/>
                  <a:ext cx="187255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DEB82D47-96F2-D4FA-96A1-C6930174FD7F}"/>
                  </a:ext>
                </a:extLst>
              </p:cNvPr>
              <p:cNvGrpSpPr/>
              <p:nvPr/>
            </p:nvGrpSpPr>
            <p:grpSpPr>
              <a:xfrm>
                <a:off x="6106033" y="515638"/>
                <a:ext cx="4312286" cy="4298339"/>
                <a:chOff x="4114422" y="512920"/>
                <a:chExt cx="4312286" cy="4298339"/>
              </a:xfrm>
            </p:grpSpPr>
            <p:grpSp>
              <p:nvGrpSpPr>
                <p:cNvPr id="34" name="Group 33">
                  <a:extLst>
                    <a:ext uri="{FF2B5EF4-FFF2-40B4-BE49-F238E27FC236}">
                      <a16:creationId xmlns:a16="http://schemas.microsoft.com/office/drawing/2014/main" id="{4B63C84B-0B55-C54E-8649-03B97AFC4895}"/>
                    </a:ext>
                  </a:extLst>
                </p:cNvPr>
                <p:cNvGrpSpPr/>
                <p:nvPr/>
              </p:nvGrpSpPr>
              <p:grpSpPr>
                <a:xfrm>
                  <a:off x="4114422" y="516314"/>
                  <a:ext cx="4312286" cy="1855936"/>
                  <a:chOff x="-1669804" y="335122"/>
                  <a:chExt cx="4467551" cy="1855936"/>
                </a:xfrm>
              </p:grpSpPr>
              <p:sp>
                <p:nvSpPr>
                  <p:cNvPr id="39" name="Rectangle: Single Corner Snipped 38">
                    <a:extLst>
                      <a:ext uri="{FF2B5EF4-FFF2-40B4-BE49-F238E27FC236}">
                        <a16:creationId xmlns:a16="http://schemas.microsoft.com/office/drawing/2014/main" id="{AAF9DDB2-5265-EC26-B7EF-18F892E9EE10}"/>
                      </a:ext>
                    </a:extLst>
                  </p:cNvPr>
                  <p:cNvSpPr/>
                  <p:nvPr/>
                </p:nvSpPr>
                <p:spPr>
                  <a:xfrm>
                    <a:off x="2366947" y="337965"/>
                    <a:ext cx="430800" cy="1853093"/>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rPr>
                      <a:t>3</a:t>
                    </a:r>
                    <a:endParaRPr lang="en-US" sz="32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endParaRPr>
                  </a:p>
                </p:txBody>
              </p:sp>
              <p:sp>
                <p:nvSpPr>
                  <p:cNvPr id="40" name="TextBox 39">
                    <a:extLst>
                      <a:ext uri="{FF2B5EF4-FFF2-40B4-BE49-F238E27FC236}">
                        <a16:creationId xmlns:a16="http://schemas.microsoft.com/office/drawing/2014/main" id="{8A144A5C-EFE5-2B91-1081-CFBFC723A229}"/>
                      </a:ext>
                    </a:extLst>
                  </p:cNvPr>
                  <p:cNvSpPr txBox="1"/>
                  <p:nvPr/>
                </p:nvSpPr>
                <p:spPr>
                  <a:xfrm>
                    <a:off x="775329" y="365036"/>
                    <a:ext cx="1507981" cy="1716298"/>
                  </a:xfrm>
                  <a:prstGeom prst="rect">
                    <a:avLst/>
                  </a:prstGeom>
                  <a:noFill/>
                </p:spPr>
                <p:txBody>
                  <a:bodyPr wrap="square">
                    <a:spAutoFit/>
                  </a:bodyPr>
                  <a:lstStyle/>
                  <a:p>
                    <a:pPr lvl="0"/>
                    <a:r>
                      <a:rPr lang="en-GB" sz="12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Identify those at risk from long-term conditions and increase early access to preventative care</a:t>
                    </a:r>
                  </a:p>
                </p:txBody>
              </p:sp>
              <p:sp>
                <p:nvSpPr>
                  <p:cNvPr id="9" name="Rectangle: Single Corner Snipped 8">
                    <a:extLst>
                      <a:ext uri="{FF2B5EF4-FFF2-40B4-BE49-F238E27FC236}">
                        <a16:creationId xmlns:a16="http://schemas.microsoft.com/office/drawing/2014/main" id="{E5361155-D615-E16D-7FD8-E498B6D8FAD6}"/>
                      </a:ext>
                    </a:extLst>
                  </p:cNvPr>
                  <p:cNvSpPr/>
                  <p:nvPr/>
                </p:nvSpPr>
                <p:spPr>
                  <a:xfrm>
                    <a:off x="337364" y="335122"/>
                    <a:ext cx="430800" cy="1853094"/>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rPr>
                      <a:t>2</a:t>
                    </a:r>
                    <a:endParaRPr lang="en-US" sz="16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endParaRPr>
                  </a:p>
                </p:txBody>
              </p:sp>
              <p:sp>
                <p:nvSpPr>
                  <p:cNvPr id="19" name="Rectangle: Single Corner Snipped 18">
                    <a:extLst>
                      <a:ext uri="{FF2B5EF4-FFF2-40B4-BE49-F238E27FC236}">
                        <a16:creationId xmlns:a16="http://schemas.microsoft.com/office/drawing/2014/main" id="{54163AC3-B992-AA11-7AA8-F2DAED9C0A9A}"/>
                      </a:ext>
                    </a:extLst>
                  </p:cNvPr>
                  <p:cNvSpPr/>
                  <p:nvPr/>
                </p:nvSpPr>
                <p:spPr>
                  <a:xfrm>
                    <a:off x="-1669804" y="335801"/>
                    <a:ext cx="430800" cy="1853095"/>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rPr>
                      <a:t>1</a:t>
                    </a:r>
                    <a:endParaRPr lang="en-US" sz="16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endParaRPr>
                  </a:p>
                </p:txBody>
              </p:sp>
            </p:grpSp>
            <p:sp>
              <p:nvSpPr>
                <p:cNvPr id="36" name="Rectangle 35">
                  <a:extLst>
                    <a:ext uri="{FF2B5EF4-FFF2-40B4-BE49-F238E27FC236}">
                      <a16:creationId xmlns:a16="http://schemas.microsoft.com/office/drawing/2014/main" id="{534C7505-DA7E-7A1B-B370-B7CECFECF2FA}"/>
                    </a:ext>
                  </a:extLst>
                </p:cNvPr>
                <p:cNvSpPr/>
                <p:nvPr/>
              </p:nvSpPr>
              <p:spPr>
                <a:xfrm>
                  <a:off x="6050743" y="512920"/>
                  <a:ext cx="1854372" cy="429833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37" name="TextBox 36">
                  <a:extLst>
                    <a:ext uri="{FF2B5EF4-FFF2-40B4-BE49-F238E27FC236}">
                      <a16:creationId xmlns:a16="http://schemas.microsoft.com/office/drawing/2014/main" id="{FC87E4A8-471B-FD1B-12BD-4410EAB1DC64}"/>
                    </a:ext>
                  </a:extLst>
                </p:cNvPr>
                <p:cNvSpPr txBox="1"/>
                <p:nvPr/>
              </p:nvSpPr>
              <p:spPr>
                <a:xfrm>
                  <a:off x="6061340" y="2400834"/>
                  <a:ext cx="1841976" cy="1122194"/>
                </a:xfrm>
                <a:prstGeom prst="rect">
                  <a:avLst/>
                </a:prstGeom>
                <a:noFill/>
              </p:spPr>
              <p:txBody>
                <a:bodyPr wrap="square">
                  <a:spAutoFit/>
                </a:bodyPr>
                <a:lstStyle/>
                <a:p>
                  <a:pPr marL="95250" indent="-74613" defTabSz="488950">
                    <a:lnSpc>
                      <a:spcPct val="90000"/>
                    </a:lnSpc>
                    <a:spcBef>
                      <a:spcPct val="0"/>
                    </a:spcBef>
                    <a:spcAft>
                      <a:spcPct val="35000"/>
                    </a:spcAft>
                    <a:buFont typeface="Arial" panose="020B0604020202020204" pitchFamily="34" charset="0"/>
                    <a:buChar char="•"/>
                  </a:pPr>
                  <a:r>
                    <a:rPr lang="en-GB" sz="10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Identify those at risk of having long-term conditions and increase early access to preventative care</a:t>
                  </a:r>
                </a:p>
              </p:txBody>
            </p:sp>
            <p:cxnSp>
              <p:nvCxnSpPr>
                <p:cNvPr id="38" name="Straight Connector 37">
                  <a:extLst>
                    <a:ext uri="{FF2B5EF4-FFF2-40B4-BE49-F238E27FC236}">
                      <a16:creationId xmlns:a16="http://schemas.microsoft.com/office/drawing/2014/main" id="{1C486E9A-64D3-5D50-F8D7-229794FB8C2A}"/>
                    </a:ext>
                  </a:extLst>
                </p:cNvPr>
                <p:cNvCxnSpPr>
                  <a:cxnSpLocks/>
                </p:cNvCxnSpPr>
                <p:nvPr/>
              </p:nvCxnSpPr>
              <p:spPr>
                <a:xfrm>
                  <a:off x="6063138" y="2365828"/>
                  <a:ext cx="184197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16946CA2-0511-A7A2-050C-38AA5495412C}"/>
                  </a:ext>
                </a:extLst>
              </p:cNvPr>
              <p:cNvGrpSpPr/>
              <p:nvPr/>
            </p:nvGrpSpPr>
            <p:grpSpPr>
              <a:xfrm>
                <a:off x="9992754" y="524282"/>
                <a:ext cx="1898445" cy="4289693"/>
                <a:chOff x="6009532" y="529479"/>
                <a:chExt cx="1898445" cy="4289693"/>
              </a:xfrm>
            </p:grpSpPr>
            <p:sp>
              <p:nvSpPr>
                <p:cNvPr id="33" name="TextBox 32">
                  <a:extLst>
                    <a:ext uri="{FF2B5EF4-FFF2-40B4-BE49-F238E27FC236}">
                      <a16:creationId xmlns:a16="http://schemas.microsoft.com/office/drawing/2014/main" id="{33B79718-4A87-F249-05DA-50C3682B0E74}"/>
                    </a:ext>
                  </a:extLst>
                </p:cNvPr>
                <p:cNvSpPr txBox="1"/>
                <p:nvPr/>
              </p:nvSpPr>
              <p:spPr>
                <a:xfrm>
                  <a:off x="6452406" y="578937"/>
                  <a:ext cx="1455571" cy="1321696"/>
                </a:xfrm>
                <a:prstGeom prst="rect">
                  <a:avLst/>
                </a:prstGeom>
                <a:noFill/>
              </p:spPr>
              <p:txBody>
                <a:bodyPr wrap="square">
                  <a:spAutoFit/>
                </a:bodyPr>
                <a:lstStyle/>
                <a:p>
                  <a:pPr defTabSz="488950">
                    <a:lnSpc>
                      <a:spcPct val="90000"/>
                    </a:lnSpc>
                    <a:spcBef>
                      <a:spcPct val="0"/>
                    </a:spcBef>
                    <a:spcAft>
                      <a:spcPct val="35000"/>
                    </a:spcAft>
                  </a:pPr>
                  <a:r>
                    <a:rPr lang="en-GB" sz="1200" dirty="0">
                      <a:latin typeface="Arial Nova" panose="020B0504020202020204" pitchFamily="34" charset="0"/>
                      <a:ea typeface="Calibri" panose="020F0502020204030204" pitchFamily="34" charset="0"/>
                      <a:cs typeface="Calibri" panose="020F0502020204030204" pitchFamily="34" charset="0"/>
                    </a:rPr>
                    <a:t>Help people change behaviours that impact on their health</a:t>
                  </a:r>
                </a:p>
              </p:txBody>
            </p:sp>
            <p:sp>
              <p:nvSpPr>
                <p:cNvPr id="29" name="Rectangle 28">
                  <a:extLst>
                    <a:ext uri="{FF2B5EF4-FFF2-40B4-BE49-F238E27FC236}">
                      <a16:creationId xmlns:a16="http://schemas.microsoft.com/office/drawing/2014/main" id="{9A57AC32-841D-CF1D-4882-59177F3E53A9}"/>
                    </a:ext>
                  </a:extLst>
                </p:cNvPr>
                <p:cNvSpPr/>
                <p:nvPr/>
              </p:nvSpPr>
              <p:spPr>
                <a:xfrm>
                  <a:off x="6026276" y="529479"/>
                  <a:ext cx="1854372" cy="428969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30" name="TextBox 29">
                  <a:extLst>
                    <a:ext uri="{FF2B5EF4-FFF2-40B4-BE49-F238E27FC236}">
                      <a16:creationId xmlns:a16="http://schemas.microsoft.com/office/drawing/2014/main" id="{DF5411E8-6905-EE70-50AA-A91B1A63C47A}"/>
                    </a:ext>
                  </a:extLst>
                </p:cNvPr>
                <p:cNvSpPr txBox="1"/>
                <p:nvPr/>
              </p:nvSpPr>
              <p:spPr>
                <a:xfrm>
                  <a:off x="6034923" y="2409728"/>
                  <a:ext cx="1823159" cy="1595277"/>
                </a:xfrm>
                <a:prstGeom prst="rect">
                  <a:avLst/>
                </a:prstGeom>
                <a:noFill/>
              </p:spPr>
              <p:txBody>
                <a:bodyPr wrap="square">
                  <a:spAutoFit/>
                </a:bodyPr>
                <a:lstStyle/>
                <a:p>
                  <a:pPr marL="95250" lvl="0" indent="-95250" defTabSz="488950">
                    <a:lnSpc>
                      <a:spcPct val="90000"/>
                    </a:lnSpc>
                    <a:spcBef>
                      <a:spcPct val="0"/>
                    </a:spcBef>
                    <a:spcAft>
                      <a:spcPct val="35000"/>
                    </a:spcAft>
                    <a:buFont typeface="Arial" panose="020B0604020202020204" pitchFamily="34" charset="0"/>
                    <a:buChar char="•"/>
                  </a:pPr>
                  <a:r>
                    <a:rPr lang="en-GB" sz="100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the unmet need for drug and alcohol treatment</a:t>
                  </a:r>
                </a:p>
                <a:p>
                  <a:pPr marL="95250" indent="-95250" defTabSz="488950">
                    <a:lnSpc>
                      <a:spcPct val="90000"/>
                    </a:lnSpc>
                    <a:spcBef>
                      <a:spcPct val="0"/>
                    </a:spcBef>
                    <a:spcAft>
                      <a:spcPct val="35000"/>
                    </a:spcAft>
                    <a:buFont typeface="Arial" panose="020B0604020202020204" pitchFamily="34" charset="0"/>
                    <a:buChar char="•"/>
                  </a:pPr>
                  <a:r>
                    <a:rPr lang="en-GB" sz="1000">
                      <a:solidFill>
                        <a:sysClr val="windowText" lastClr="000000"/>
                      </a:solidFill>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Reduce the prevalence of smoking and smoking attributable admissions to hospital</a:t>
                  </a:r>
                  <a:endParaRPr lang="en-GB" sz="1000">
                    <a:solidFill>
                      <a:sysClr val="windowText" lastClr="000000"/>
                    </a:solidFill>
                    <a:latin typeface="Arial Nova" panose="020B0504020202020204" pitchFamily="34" charset="0"/>
                    <a:ea typeface="Calibri" panose="020F0502020204030204" pitchFamily="34" charset="0"/>
                    <a:cs typeface="Calibri" panose="020F0502020204030204" pitchFamily="34" charset="0"/>
                  </a:endParaRPr>
                </a:p>
              </p:txBody>
            </p:sp>
            <p:cxnSp>
              <p:nvCxnSpPr>
                <p:cNvPr id="31" name="Straight Connector 30">
                  <a:extLst>
                    <a:ext uri="{FF2B5EF4-FFF2-40B4-BE49-F238E27FC236}">
                      <a16:creationId xmlns:a16="http://schemas.microsoft.com/office/drawing/2014/main" id="{D34DA667-22D2-1A65-7D66-695315B7ED58}"/>
                    </a:ext>
                  </a:extLst>
                </p:cNvPr>
                <p:cNvCxnSpPr>
                  <a:cxnSpLocks/>
                </p:cNvCxnSpPr>
                <p:nvPr/>
              </p:nvCxnSpPr>
              <p:spPr>
                <a:xfrm>
                  <a:off x="6009532" y="2380859"/>
                  <a:ext cx="186137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62" name="Group 61">
              <a:extLst>
                <a:ext uri="{FF2B5EF4-FFF2-40B4-BE49-F238E27FC236}">
                  <a16:creationId xmlns:a16="http://schemas.microsoft.com/office/drawing/2014/main" id="{18255260-0DF6-83E1-EE72-5647A33191B5}"/>
                </a:ext>
              </a:extLst>
            </p:cNvPr>
            <p:cNvGrpSpPr/>
            <p:nvPr/>
          </p:nvGrpSpPr>
          <p:grpSpPr>
            <a:xfrm>
              <a:off x="6333390" y="3051964"/>
              <a:ext cx="5581409" cy="650315"/>
              <a:chOff x="6285765" y="3042439"/>
              <a:chExt cx="5581409" cy="650315"/>
            </a:xfrm>
          </p:grpSpPr>
          <p:sp>
            <p:nvSpPr>
              <p:cNvPr id="63" name="Rectangle: Single Corner Snipped 62">
                <a:extLst>
                  <a:ext uri="{FF2B5EF4-FFF2-40B4-BE49-F238E27FC236}">
                    <a16:creationId xmlns:a16="http://schemas.microsoft.com/office/drawing/2014/main" id="{D18F3288-2D68-43F1-A26C-7248B0DB7FE1}"/>
                  </a:ext>
                </a:extLst>
              </p:cNvPr>
              <p:cNvSpPr/>
              <p:nvPr/>
            </p:nvSpPr>
            <p:spPr>
              <a:xfrm>
                <a:off x="6285765" y="3042439"/>
                <a:ext cx="5581409" cy="650315"/>
              </a:xfrm>
              <a:prstGeom prst="snip1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64" name="TextBox 63">
                <a:extLst>
                  <a:ext uri="{FF2B5EF4-FFF2-40B4-BE49-F238E27FC236}">
                    <a16:creationId xmlns:a16="http://schemas.microsoft.com/office/drawing/2014/main" id="{E9B970DF-85FD-1141-34A0-B15E4EF768FA}"/>
                  </a:ext>
                </a:extLst>
              </p:cNvPr>
              <p:cNvSpPr txBox="1"/>
              <p:nvPr/>
            </p:nvSpPr>
            <p:spPr>
              <a:xfrm>
                <a:off x="6381549" y="3130939"/>
                <a:ext cx="5390148" cy="488361"/>
              </a:xfrm>
              <a:prstGeom prst="snip1Rect">
                <a:avLst/>
              </a:prstGeom>
              <a:solidFill>
                <a:schemeClr val="accent1"/>
              </a:solidFill>
              <a:ln>
                <a:solidFill>
                  <a:schemeClr val="accent1"/>
                </a:solidFill>
              </a:ln>
            </p:spPr>
            <p:txBody>
              <a:bodyPr wrap="square" lIns="90000" tIns="0" rIns="90000" rtlCol="0" anchor="ctr" anchorCtr="0">
                <a:noAutofit/>
              </a:bodyPr>
              <a:lstStyle/>
              <a:p>
                <a:pPr algn="ctr"/>
                <a:r>
                  <a:rPr lang="en-GB" sz="1400" dirty="0">
                    <a:solidFill>
                      <a:schemeClr val="bg1"/>
                    </a:solidFill>
                    <a:latin typeface="Arial Nova" panose="020B0504020202020204" pitchFamily="34" charset="0"/>
                    <a:ea typeface="Calibri" panose="020F0502020204030204" pitchFamily="34" charset="0"/>
                    <a:cs typeface="Calibri" panose="020F0502020204030204" pitchFamily="34" charset="0"/>
                  </a:rPr>
                  <a:t>The high impact areas for working-aged people are: </a:t>
                </a:r>
              </a:p>
            </p:txBody>
          </p:sp>
        </p:grpSp>
      </p:grpSp>
      <p:sp>
        <p:nvSpPr>
          <p:cNvPr id="10" name="Right Triangle 9">
            <a:extLst>
              <a:ext uri="{FF2B5EF4-FFF2-40B4-BE49-F238E27FC236}">
                <a16:creationId xmlns:a16="http://schemas.microsoft.com/office/drawing/2014/main" id="{E4D93FE8-94A0-E9A2-2A02-92813061A3FA}"/>
              </a:ext>
            </a:extLst>
          </p:cNvPr>
          <p:cNvSpPr/>
          <p:nvPr/>
        </p:nvSpPr>
        <p:spPr>
          <a:xfrm rot="5400000">
            <a:off x="822858" y="-869832"/>
            <a:ext cx="3450267" cy="5172931"/>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05AF4E68-FF07-8FAA-084B-6D5119EA3E3D}"/>
              </a:ext>
            </a:extLst>
          </p:cNvPr>
          <p:cNvSpPr txBox="1"/>
          <p:nvPr/>
        </p:nvSpPr>
        <p:spPr>
          <a:xfrm>
            <a:off x="149182" y="188128"/>
            <a:ext cx="2752514" cy="1438792"/>
          </a:xfrm>
          <a:prstGeom prst="rect">
            <a:avLst/>
          </a:prstGeom>
          <a:noFill/>
        </p:spPr>
        <p:txBody>
          <a:bodyPr wrap="square">
            <a:spAutoFit/>
          </a:bodyPr>
          <a:lstStyle/>
          <a:p>
            <a:pPr>
              <a:lnSpc>
                <a:spcPct val="107000"/>
              </a:lnSpc>
              <a:spcBef>
                <a:spcPts val="1800"/>
              </a:spcBef>
              <a:spcAft>
                <a:spcPts val="400"/>
              </a:spcAft>
              <a:buNone/>
            </a:pPr>
            <a:r>
              <a:rPr lang="en-GB" sz="2400" kern="1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rPr>
              <a:t>High impact areas</a:t>
            </a:r>
            <a:r>
              <a:rPr lang="en-GB" sz="2400"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a:t>
            </a:r>
            <a:br>
              <a:rPr lang="en-GB" sz="2400"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br>
            <a:r>
              <a:rPr lang="en-GB" sz="30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Working-aged people</a:t>
            </a:r>
          </a:p>
        </p:txBody>
      </p:sp>
      <p:sp>
        <p:nvSpPr>
          <p:cNvPr id="6" name="TextBox 5">
            <a:extLst>
              <a:ext uri="{FF2B5EF4-FFF2-40B4-BE49-F238E27FC236}">
                <a16:creationId xmlns:a16="http://schemas.microsoft.com/office/drawing/2014/main" id="{65A8BC80-BED4-7E8B-20F1-B39243D18417}"/>
              </a:ext>
            </a:extLst>
          </p:cNvPr>
          <p:cNvSpPr txBox="1"/>
          <p:nvPr/>
        </p:nvSpPr>
        <p:spPr>
          <a:xfrm>
            <a:off x="4321970" y="6408811"/>
            <a:ext cx="1590811" cy="400110"/>
          </a:xfrm>
          <a:prstGeom prst="rect">
            <a:avLst/>
          </a:prstGeom>
          <a:noFill/>
        </p:spPr>
        <p:txBody>
          <a:bodyPr wrap="square" rtlCol="0">
            <a:spAutoFit/>
          </a:bodyPr>
          <a:lstStyle/>
          <a:p>
            <a:pPr algn="r"/>
            <a:r>
              <a:rPr lang="en-GB" sz="1000" dirty="0">
                <a:solidFill>
                  <a:schemeClr val="bg1"/>
                </a:solidFill>
                <a:effectLst>
                  <a:outerShdw blurRad="38100" dist="38100" dir="2700000" algn="tl">
                    <a:srgbClr val="000000">
                      <a:alpha val="43137"/>
                    </a:srgbClr>
                  </a:outerShdw>
                </a:effectLst>
              </a:rPr>
              <a:t>Image courtesy of</a:t>
            </a:r>
            <a:br>
              <a:rPr lang="en-GB" sz="1000" dirty="0">
                <a:solidFill>
                  <a:schemeClr val="bg1"/>
                </a:solidFill>
                <a:effectLst>
                  <a:outerShdw blurRad="38100" dist="38100" dir="2700000" algn="tl">
                    <a:srgbClr val="000000">
                      <a:alpha val="43137"/>
                    </a:srgbClr>
                  </a:outerShdw>
                </a:effectLst>
              </a:rPr>
            </a:br>
            <a:r>
              <a:rPr lang="en-GB" sz="1000" dirty="0">
                <a:solidFill>
                  <a:schemeClr val="bg1"/>
                </a:solidFill>
                <a:effectLst>
                  <a:outerShdw blurRad="38100" dist="38100" dir="2700000" algn="tl">
                    <a:srgbClr val="000000">
                      <a:alpha val="43137"/>
                    </a:srgbClr>
                  </a:outerShdw>
                </a:effectLst>
                <a:hlinkClick r:id="rId4">
                  <a:extLst>
                    <a:ext uri="{A12FA001-AC4F-418D-AE19-62706E023703}">
                      <ahyp:hlinkClr xmlns:ahyp="http://schemas.microsoft.com/office/drawing/2018/hyperlinkcolor" val="tx"/>
                    </a:ext>
                  </a:extLst>
                </a:hlinkClick>
              </a:rPr>
              <a:t>Dunstable Town Council</a:t>
            </a:r>
            <a:endParaRPr lang="en-GB" sz="1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2258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28508-1A16-F10D-3AAC-C63978A0A67B}"/>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ABDE9094-F8F4-7C5B-703C-942CE4E0DEB7}"/>
              </a:ext>
            </a:extLst>
          </p:cNvPr>
          <p:cNvSpPr/>
          <p:nvPr/>
        </p:nvSpPr>
        <p:spPr>
          <a:xfrm>
            <a:off x="362626" y="555100"/>
            <a:ext cx="606458" cy="809753"/>
          </a:xfrm>
          <a:prstGeom prst="snip1Rect">
            <a:avLst>
              <a:gd name="adj" fmla="val 27661"/>
            </a:avLst>
          </a:prstGeom>
          <a:solidFill>
            <a:schemeClr val="accent1"/>
          </a:solidFill>
        </p:spPr>
        <p:txBody>
          <a:bodyPr wrap="square" lIns="91440" tIns="45720" rIns="91440" bIns="45720" anchor="ctr">
            <a:noAutofit/>
          </a:bodyPr>
          <a:lstStyle/>
          <a:p>
            <a:pPr algn="ctr"/>
            <a:r>
              <a:rPr lang="en-US" sz="4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1</a:t>
            </a:r>
            <a:endParaRPr lang="en-US" sz="4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29A57A05-0E5A-15DD-E51D-530501FCCF01}"/>
              </a:ext>
            </a:extLst>
          </p:cNvPr>
          <p:cNvSpPr txBox="1"/>
          <p:nvPr/>
        </p:nvSpPr>
        <p:spPr>
          <a:xfrm>
            <a:off x="969084" y="697676"/>
            <a:ext cx="3342637" cy="646331"/>
          </a:xfrm>
          <a:prstGeom prst="rect">
            <a:avLst/>
          </a:prstGeom>
          <a:noFill/>
        </p:spPr>
        <p:txBody>
          <a:bodyPr wrap="square">
            <a:spAutoFit/>
          </a:bodyPr>
          <a:lstStyle/>
          <a:p>
            <a:pPr>
              <a:spcBef>
                <a:spcPts val="800"/>
              </a:spcBef>
              <a:spcAft>
                <a:spcPts val="400"/>
              </a:spcAft>
            </a:pPr>
            <a:r>
              <a:rPr lang="en-GB" dirty="0">
                <a:latin typeface="Arial Nova" panose="020B0504020202020204" pitchFamily="34" charset="0"/>
                <a:ea typeface="Calibri" panose="020F0502020204030204" pitchFamily="34" charset="0"/>
                <a:cs typeface="Calibri" panose="020F0502020204030204" pitchFamily="34" charset="0"/>
              </a:rPr>
              <a:t>Reducing the impact of poor health as a barrier to work</a:t>
            </a:r>
            <a:endParaRPr lang="en-GB" kern="100" dirty="0">
              <a:latin typeface="Arial Nova" panose="020B050402020202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2493C654-4548-D370-C261-73819A31DF10}"/>
              </a:ext>
            </a:extLst>
          </p:cNvPr>
          <p:cNvSpPr/>
          <p:nvPr/>
        </p:nvSpPr>
        <p:spPr>
          <a:xfrm>
            <a:off x="371474" y="539749"/>
            <a:ext cx="3950663" cy="615632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229F57F1-8E2E-56A8-E8B4-05DBE92F77D3}"/>
              </a:ext>
            </a:extLst>
          </p:cNvPr>
          <p:cNvCxnSpPr>
            <a:cxnSpLocks/>
          </p:cNvCxnSpPr>
          <p:nvPr/>
        </p:nvCxnSpPr>
        <p:spPr>
          <a:xfrm>
            <a:off x="371473" y="1356569"/>
            <a:ext cx="394716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5C2E820-4775-3278-CF79-070BD434A121}"/>
              </a:ext>
            </a:extLst>
          </p:cNvPr>
          <p:cNvSpPr txBox="1"/>
          <p:nvPr/>
        </p:nvSpPr>
        <p:spPr>
          <a:xfrm>
            <a:off x="371473" y="1364853"/>
            <a:ext cx="2322177" cy="1546760"/>
          </a:xfrm>
          <a:prstGeom prst="rect">
            <a:avLst/>
          </a:prstGeom>
          <a:noFill/>
        </p:spPr>
        <p:txBody>
          <a:bodyPr wrap="square" anchor="ctr">
            <a:noAutofit/>
          </a:bodyPr>
          <a:lstStyle/>
          <a:p>
            <a:r>
              <a:rPr lang="en-GB" sz="1400">
                <a:latin typeface="Calibri" panose="020F0502020204030204" pitchFamily="34" charset="0"/>
                <a:ea typeface="Calibri" panose="020F0502020204030204" pitchFamily="34" charset="0"/>
                <a:cs typeface="Calibri" panose="020F0502020204030204" pitchFamily="34" charset="0"/>
              </a:rPr>
              <a:t>A healthy workforce drives economic growth, while not having work or working in unsatisfactory jobs, can lead to poorer physical and mental health.</a:t>
            </a:r>
          </a:p>
        </p:txBody>
      </p:sp>
      <p:cxnSp>
        <p:nvCxnSpPr>
          <p:cNvPr id="14" name="Straight Connector 13">
            <a:extLst>
              <a:ext uri="{FF2B5EF4-FFF2-40B4-BE49-F238E27FC236}">
                <a16:creationId xmlns:a16="http://schemas.microsoft.com/office/drawing/2014/main" id="{2A53E407-DDA2-21CE-B232-605E0421609C}"/>
              </a:ext>
            </a:extLst>
          </p:cNvPr>
          <p:cNvCxnSpPr>
            <a:cxnSpLocks/>
          </p:cNvCxnSpPr>
          <p:nvPr/>
        </p:nvCxnSpPr>
        <p:spPr>
          <a:xfrm>
            <a:off x="371474" y="3013333"/>
            <a:ext cx="394024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Graphic 11" descr="Remote work outline">
            <a:extLst>
              <a:ext uri="{FF2B5EF4-FFF2-40B4-BE49-F238E27FC236}">
                <a16:creationId xmlns:a16="http://schemas.microsoft.com/office/drawing/2014/main" id="{4177DC76-5BB8-9CDA-919B-447773D377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44679" y="1451944"/>
            <a:ext cx="1440000" cy="1440000"/>
          </a:xfrm>
          <a:prstGeom prst="rect">
            <a:avLst/>
          </a:prstGeom>
        </p:spPr>
      </p:pic>
      <p:grpSp>
        <p:nvGrpSpPr>
          <p:cNvPr id="34" name="Group 33">
            <a:extLst>
              <a:ext uri="{FF2B5EF4-FFF2-40B4-BE49-F238E27FC236}">
                <a16:creationId xmlns:a16="http://schemas.microsoft.com/office/drawing/2014/main" id="{0F17A757-F3E7-56E6-F4C8-AA72E9C33B18}"/>
              </a:ext>
            </a:extLst>
          </p:cNvPr>
          <p:cNvGrpSpPr/>
          <p:nvPr/>
        </p:nvGrpSpPr>
        <p:grpSpPr>
          <a:xfrm>
            <a:off x="4570704" y="1063254"/>
            <a:ext cx="7321260" cy="1222956"/>
            <a:chOff x="4390505" y="278805"/>
            <a:chExt cx="7457461" cy="1423549"/>
          </a:xfrm>
        </p:grpSpPr>
        <p:sp>
          <p:nvSpPr>
            <p:cNvPr id="35" name="Rectangle: Single Corner Snipped 34">
              <a:extLst>
                <a:ext uri="{FF2B5EF4-FFF2-40B4-BE49-F238E27FC236}">
                  <a16:creationId xmlns:a16="http://schemas.microsoft.com/office/drawing/2014/main" id="{62CA7C58-4FCF-03F1-D11B-A67E9394B1B2}"/>
                </a:ext>
              </a:extLst>
            </p:cNvPr>
            <p:cNvSpPr/>
            <p:nvPr/>
          </p:nvSpPr>
          <p:spPr>
            <a:xfrm>
              <a:off x="4390505" y="383608"/>
              <a:ext cx="7457461" cy="1318746"/>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Rectangle: Top Corners One Rounded and One Snipped 35">
              <a:extLst>
                <a:ext uri="{FF2B5EF4-FFF2-40B4-BE49-F238E27FC236}">
                  <a16:creationId xmlns:a16="http://schemas.microsoft.com/office/drawing/2014/main" id="{499CEF06-CD93-D887-D628-EFC57BAE7948}"/>
                </a:ext>
              </a:extLst>
            </p:cNvPr>
            <p:cNvSpPr/>
            <p:nvPr/>
          </p:nvSpPr>
          <p:spPr>
            <a:xfrm>
              <a:off x="4392629" y="382720"/>
              <a:ext cx="1173898" cy="1319634"/>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2914901D-2D8E-D3FF-B981-F2C64F86DFD0}"/>
                </a:ext>
              </a:extLst>
            </p:cNvPr>
            <p:cNvSpPr txBox="1"/>
            <p:nvPr/>
          </p:nvSpPr>
          <p:spPr>
            <a:xfrm>
              <a:off x="5810851" y="396541"/>
              <a:ext cx="5877027" cy="1305812"/>
            </a:xfrm>
            <a:prstGeom prst="rect">
              <a:avLst/>
            </a:prstGeom>
            <a:noFill/>
          </p:spPr>
          <p:txBody>
            <a:bodyPr wrap="square" lIns="91440" tIns="45720" rIns="91440" bIns="45720" anchor="ctr">
              <a:noAutofit/>
            </a:bodyPr>
            <a:lstStyle/>
            <a:p>
              <a:r>
                <a:rPr lang="en-GB" sz="1200" b="1" dirty="0">
                  <a:solidFill>
                    <a:schemeClr val="accent1"/>
                  </a:solidFill>
                  <a:latin typeface="Calibri"/>
                  <a:ea typeface="Calibri"/>
                  <a:cs typeface="Calibri"/>
                </a:rPr>
                <a:t>80% </a:t>
              </a:r>
              <a:r>
                <a:rPr lang="en-GB" sz="1200" dirty="0">
                  <a:latin typeface="Calibri"/>
                  <a:ea typeface="Calibri"/>
                  <a:cs typeface="Calibri"/>
                </a:rPr>
                <a:t>of people aged 16 to 64 are estimated to be in employment but around </a:t>
              </a:r>
              <a:r>
                <a:rPr lang="en-GB" sz="1200" b="1" dirty="0">
                  <a:solidFill>
                    <a:schemeClr val="accent1"/>
                  </a:solidFill>
                  <a:latin typeface="Calibri"/>
                  <a:ea typeface="Calibri"/>
                  <a:cs typeface="Calibri"/>
                </a:rPr>
                <a:t>35,000 people are not working, </a:t>
              </a:r>
              <a:r>
                <a:rPr lang="en-GB" sz="1200" dirty="0">
                  <a:latin typeface="Calibri"/>
                  <a:ea typeface="Calibri"/>
                  <a:cs typeface="Calibri"/>
                </a:rPr>
                <a:t>of whom </a:t>
              </a:r>
              <a:r>
                <a:rPr lang="en-GB" sz="1200" b="1" dirty="0">
                  <a:solidFill>
                    <a:schemeClr val="accent1"/>
                  </a:solidFill>
                  <a:latin typeface="Calibri"/>
                  <a:ea typeface="Calibri"/>
                  <a:cs typeface="Calibri"/>
                </a:rPr>
                <a:t>30,100</a:t>
              </a:r>
              <a:r>
                <a:rPr lang="en-GB" sz="1200" dirty="0">
                  <a:latin typeface="Calibri"/>
                  <a:ea typeface="Calibri"/>
                  <a:cs typeface="Calibri"/>
                </a:rPr>
                <a:t> are economically inactive (not seeking work), and of these an estimated </a:t>
              </a:r>
              <a:r>
                <a:rPr lang="en-GB" sz="1200" b="1" dirty="0">
                  <a:solidFill>
                    <a:schemeClr val="accent1"/>
                  </a:solidFill>
                  <a:latin typeface="Calibri"/>
                  <a:ea typeface="Calibri"/>
                  <a:cs typeface="Calibri"/>
                </a:rPr>
                <a:t>1 in 4</a:t>
              </a:r>
              <a:r>
                <a:rPr lang="en-GB" sz="1200" dirty="0">
                  <a:latin typeface="Calibri"/>
                  <a:ea typeface="Calibri"/>
                  <a:cs typeface="Calibri"/>
                </a:rPr>
                <a:t> are inactive due to long term poor health. </a:t>
              </a:r>
              <a:r>
                <a:rPr lang="en-GB" sz="1200" b="1" dirty="0">
                  <a:solidFill>
                    <a:schemeClr val="accent1"/>
                  </a:solidFill>
                  <a:latin typeface="Calibri"/>
                  <a:ea typeface="Calibri"/>
                  <a:cs typeface="Calibri"/>
                </a:rPr>
                <a:t>5,400</a:t>
              </a:r>
              <a:r>
                <a:rPr lang="en-GB" sz="1200" dirty="0">
                  <a:latin typeface="Calibri"/>
                  <a:ea typeface="Calibri"/>
                  <a:cs typeface="Calibri"/>
                </a:rPr>
                <a:t> are unemployed and claiming benefits.</a:t>
              </a:r>
            </a:p>
          </p:txBody>
        </p:sp>
        <p:pic>
          <p:nvPicPr>
            <p:cNvPr id="40" name="Graphic 2" descr="Group of people with solid fill">
              <a:extLst>
                <a:ext uri="{FF2B5EF4-FFF2-40B4-BE49-F238E27FC236}">
                  <a16:creationId xmlns:a16="http://schemas.microsoft.com/office/drawing/2014/main" id="{49D91C29-F5C7-C09A-7619-CB1D817342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41824" y="278805"/>
              <a:ext cx="1080000" cy="1114838"/>
            </a:xfrm>
            <a:prstGeom prst="rect">
              <a:avLst/>
            </a:prstGeom>
          </p:spPr>
        </p:pic>
      </p:grpSp>
      <p:grpSp>
        <p:nvGrpSpPr>
          <p:cNvPr id="72" name="Group 71">
            <a:extLst>
              <a:ext uri="{FF2B5EF4-FFF2-40B4-BE49-F238E27FC236}">
                <a16:creationId xmlns:a16="http://schemas.microsoft.com/office/drawing/2014/main" id="{694F7087-F695-488C-73FA-DB0BD945B513}"/>
              </a:ext>
            </a:extLst>
          </p:cNvPr>
          <p:cNvGrpSpPr/>
          <p:nvPr/>
        </p:nvGrpSpPr>
        <p:grpSpPr>
          <a:xfrm>
            <a:off x="11100811" y="-21266"/>
            <a:ext cx="891164" cy="461665"/>
            <a:chOff x="10800919" y="269981"/>
            <a:chExt cx="891164" cy="461665"/>
          </a:xfrm>
        </p:grpSpPr>
        <p:sp>
          <p:nvSpPr>
            <p:cNvPr id="76" name="TextBox 75">
              <a:extLst>
                <a:ext uri="{FF2B5EF4-FFF2-40B4-BE49-F238E27FC236}">
                  <a16:creationId xmlns:a16="http://schemas.microsoft.com/office/drawing/2014/main" id="{1A8F7FC1-9442-2A3F-C5C6-5F2B61B1AF43}"/>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77" name="TextBox 76">
              <a:extLst>
                <a:ext uri="{FF2B5EF4-FFF2-40B4-BE49-F238E27FC236}">
                  <a16:creationId xmlns:a16="http://schemas.microsoft.com/office/drawing/2014/main" id="{BCDB8233-1503-EC69-5CF6-B65D1230E33E}"/>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15</a:t>
              </a:r>
            </a:p>
          </p:txBody>
        </p:sp>
      </p:grpSp>
      <p:grpSp>
        <p:nvGrpSpPr>
          <p:cNvPr id="2" name="Group 1">
            <a:extLst>
              <a:ext uri="{FF2B5EF4-FFF2-40B4-BE49-F238E27FC236}">
                <a16:creationId xmlns:a16="http://schemas.microsoft.com/office/drawing/2014/main" id="{32C159F7-61E9-AB03-4F6E-13C1771BE14D}"/>
              </a:ext>
            </a:extLst>
          </p:cNvPr>
          <p:cNvGrpSpPr/>
          <p:nvPr/>
        </p:nvGrpSpPr>
        <p:grpSpPr>
          <a:xfrm>
            <a:off x="4570703" y="544672"/>
            <a:ext cx="6342830" cy="461665"/>
            <a:chOff x="10858069" y="269981"/>
            <a:chExt cx="734002" cy="461665"/>
          </a:xfrm>
        </p:grpSpPr>
        <p:sp>
          <p:nvSpPr>
            <p:cNvPr id="4" name="TextBox 3">
              <a:extLst>
                <a:ext uri="{FF2B5EF4-FFF2-40B4-BE49-F238E27FC236}">
                  <a16:creationId xmlns:a16="http://schemas.microsoft.com/office/drawing/2014/main" id="{031AC0C8-D89C-EBE7-5062-9885B25D00BE}"/>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5" name="TextBox 4">
              <a:extLst>
                <a:ext uri="{FF2B5EF4-FFF2-40B4-BE49-F238E27FC236}">
                  <a16:creationId xmlns:a16="http://schemas.microsoft.com/office/drawing/2014/main" id="{1784D525-CF4E-D524-BDF6-6980F820E447}"/>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pic>
        <p:nvPicPr>
          <p:cNvPr id="6" name="Graphic 2" descr="Group of people with solid fill">
            <a:extLst>
              <a:ext uri="{FF2B5EF4-FFF2-40B4-BE49-F238E27FC236}">
                <a16:creationId xmlns:a16="http://schemas.microsoft.com/office/drawing/2014/main" id="{60F0C8C2-1840-6075-0D93-F31C669C091C}"/>
              </a:ext>
            </a:extLst>
          </p:cNvPr>
          <p:cNvPicPr preferRelativeResize="0">
            <a:picLocks/>
          </p:cNvPicPr>
          <p:nvPr/>
        </p:nvPicPr>
        <p:blipFill>
          <a:blip>
            <a:extLst>
              <a:ext uri="{96DAC541-7B7A-43D3-8B79-37D633B846F1}">
                <asvg:svgBlip xmlns:asvg="http://schemas.microsoft.com/office/drawing/2016/SVG/main" r:embed="rId5"/>
              </a:ext>
            </a:extLst>
          </a:blip>
          <a:stretch>
            <a:fillRect/>
          </a:stretch>
        </p:blipFill>
        <p:spPr>
          <a:xfrm>
            <a:off x="4791181" y="1504764"/>
            <a:ext cx="720000" cy="720000"/>
          </a:xfrm>
          <a:prstGeom prst="rect">
            <a:avLst/>
          </a:prstGeom>
        </p:spPr>
      </p:pic>
      <p:sp>
        <p:nvSpPr>
          <p:cNvPr id="8" name="TextBox 4">
            <a:extLst>
              <a:ext uri="{FF2B5EF4-FFF2-40B4-BE49-F238E27FC236}">
                <a16:creationId xmlns:a16="http://schemas.microsoft.com/office/drawing/2014/main" id="{C8C41A65-7BCE-5AB9-4166-169E8E21D025}"/>
              </a:ext>
            </a:extLst>
          </p:cNvPr>
          <p:cNvSpPr txBox="1"/>
          <p:nvPr/>
        </p:nvSpPr>
        <p:spPr>
          <a:xfrm>
            <a:off x="4589229" y="1131888"/>
            <a:ext cx="1070340"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sp>
        <p:nvSpPr>
          <p:cNvPr id="13" name="TextBox 4">
            <a:extLst>
              <a:ext uri="{FF2B5EF4-FFF2-40B4-BE49-F238E27FC236}">
                <a16:creationId xmlns:a16="http://schemas.microsoft.com/office/drawing/2014/main" id="{03CEEAAF-DE9B-3135-D79A-129D81FBB03E}"/>
              </a:ext>
            </a:extLst>
          </p:cNvPr>
          <p:cNvSpPr txBox="1"/>
          <p:nvPr/>
        </p:nvSpPr>
        <p:spPr>
          <a:xfrm>
            <a:off x="4599670" y="5730257"/>
            <a:ext cx="1118940" cy="400110"/>
          </a:xfrm>
          <a:prstGeom prst="rect">
            <a:avLst/>
          </a:prstGeom>
          <a:noFill/>
        </p:spPr>
        <p:txBody>
          <a:bodyPr wrap="square" rtlCol="0">
            <a:spAutoFit/>
          </a:bodyPr>
          <a:lstStyle/>
          <a:p>
            <a:pPr lvl="0" algn="ctr"/>
            <a:r>
              <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rPr>
              <a:t>Parts are worse than England</a:t>
            </a:r>
          </a:p>
        </p:txBody>
      </p:sp>
      <p:grpSp>
        <p:nvGrpSpPr>
          <p:cNvPr id="52" name="Group 51">
            <a:extLst>
              <a:ext uri="{FF2B5EF4-FFF2-40B4-BE49-F238E27FC236}">
                <a16:creationId xmlns:a16="http://schemas.microsoft.com/office/drawing/2014/main" id="{125A13CB-877B-3EB4-31CE-7828A998FF73}"/>
              </a:ext>
            </a:extLst>
          </p:cNvPr>
          <p:cNvGrpSpPr/>
          <p:nvPr/>
        </p:nvGrpSpPr>
        <p:grpSpPr>
          <a:xfrm>
            <a:off x="4565134" y="2351386"/>
            <a:ext cx="7326832" cy="1329938"/>
            <a:chOff x="4565134" y="2094211"/>
            <a:chExt cx="7326832" cy="1329938"/>
          </a:xfrm>
        </p:grpSpPr>
        <p:grpSp>
          <p:nvGrpSpPr>
            <p:cNvPr id="47" name="Group 46">
              <a:extLst>
                <a:ext uri="{FF2B5EF4-FFF2-40B4-BE49-F238E27FC236}">
                  <a16:creationId xmlns:a16="http://schemas.microsoft.com/office/drawing/2014/main" id="{00A857AB-E618-2513-3656-90483F3C5F9B}"/>
                </a:ext>
              </a:extLst>
            </p:cNvPr>
            <p:cNvGrpSpPr/>
            <p:nvPr/>
          </p:nvGrpSpPr>
          <p:grpSpPr>
            <a:xfrm>
              <a:off x="4570704" y="2096610"/>
              <a:ext cx="7321262" cy="1327263"/>
              <a:chOff x="4402862" y="1447103"/>
              <a:chExt cx="7468761" cy="1327263"/>
            </a:xfrm>
          </p:grpSpPr>
          <p:sp>
            <p:nvSpPr>
              <p:cNvPr id="48" name="Rectangle: Single Corner Snipped 47">
                <a:extLst>
                  <a:ext uri="{FF2B5EF4-FFF2-40B4-BE49-F238E27FC236}">
                    <a16:creationId xmlns:a16="http://schemas.microsoft.com/office/drawing/2014/main" id="{38E0D707-EC4B-91E8-C165-BB215AEE3CBE}"/>
                  </a:ext>
                </a:extLst>
              </p:cNvPr>
              <p:cNvSpPr/>
              <p:nvPr/>
            </p:nvSpPr>
            <p:spPr>
              <a:xfrm>
                <a:off x="4403796" y="1448375"/>
                <a:ext cx="1173898" cy="1317592"/>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1" name="Group 50">
                <a:extLst>
                  <a:ext uri="{FF2B5EF4-FFF2-40B4-BE49-F238E27FC236}">
                    <a16:creationId xmlns:a16="http://schemas.microsoft.com/office/drawing/2014/main" id="{CEFE961E-DCCB-765C-0B4D-039092339936}"/>
                  </a:ext>
                </a:extLst>
              </p:cNvPr>
              <p:cNvGrpSpPr/>
              <p:nvPr/>
            </p:nvGrpSpPr>
            <p:grpSpPr>
              <a:xfrm>
                <a:off x="4402862" y="1447103"/>
                <a:ext cx="7468761" cy="1327263"/>
                <a:chOff x="4402862" y="1447104"/>
                <a:chExt cx="7468761" cy="1327263"/>
              </a:xfrm>
            </p:grpSpPr>
            <p:sp>
              <p:nvSpPr>
                <p:cNvPr id="56" name="Rectangle: Top Corners One Rounded and One Snipped 55">
                  <a:extLst>
                    <a:ext uri="{FF2B5EF4-FFF2-40B4-BE49-F238E27FC236}">
                      <a16:creationId xmlns:a16="http://schemas.microsoft.com/office/drawing/2014/main" id="{154DC9A5-5CC0-47BB-83B9-41A7DC382177}"/>
                    </a:ext>
                  </a:extLst>
                </p:cNvPr>
                <p:cNvSpPr/>
                <p:nvPr/>
              </p:nvSpPr>
              <p:spPr>
                <a:xfrm>
                  <a:off x="4402862" y="1447104"/>
                  <a:ext cx="7468761" cy="1318864"/>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8" name="TextBox 67">
                  <a:extLst>
                    <a:ext uri="{FF2B5EF4-FFF2-40B4-BE49-F238E27FC236}">
                      <a16:creationId xmlns:a16="http://schemas.microsoft.com/office/drawing/2014/main" id="{C55D3DDD-F878-BD05-579E-139CB802BFD5}"/>
                    </a:ext>
                  </a:extLst>
                </p:cNvPr>
                <p:cNvSpPr txBox="1"/>
                <p:nvPr/>
              </p:nvSpPr>
              <p:spPr>
                <a:xfrm>
                  <a:off x="5832566" y="1451443"/>
                  <a:ext cx="5783176" cy="1322924"/>
                </a:xfrm>
                <a:prstGeom prst="rect">
                  <a:avLst/>
                </a:prstGeom>
                <a:noFill/>
              </p:spPr>
              <p:txBody>
                <a:bodyPr wrap="square" lIns="91440" tIns="45720" rIns="91440" bIns="45720" anchor="ctr">
                  <a:noAutofit/>
                </a:bodyPr>
                <a:lstStyle/>
                <a:p>
                  <a:r>
                    <a:rPr lang="en-GB" sz="1200" dirty="0">
                      <a:latin typeface="Calibri"/>
                      <a:ea typeface="Calibri"/>
                      <a:cs typeface="Calibri"/>
                    </a:rPr>
                    <a:t>Unemployed males in Central Bedfordshire are </a:t>
                  </a:r>
                  <a:r>
                    <a:rPr lang="en-GB" sz="1200" b="1" dirty="0">
                      <a:solidFill>
                        <a:schemeClr val="accent1"/>
                      </a:solidFill>
                      <a:latin typeface="Calibri"/>
                      <a:ea typeface="Calibri"/>
                      <a:cs typeface="Calibri"/>
                    </a:rPr>
                    <a:t>twice as likely as</a:t>
                  </a:r>
                  <a:r>
                    <a:rPr lang="en-GB" sz="1200" b="1" dirty="0">
                      <a:solidFill>
                        <a:srgbClr val="FF0000"/>
                      </a:solidFill>
                      <a:latin typeface="Calibri"/>
                      <a:ea typeface="Calibri"/>
                      <a:cs typeface="Calibri"/>
                    </a:rPr>
                    <a:t> </a:t>
                  </a:r>
                  <a:r>
                    <a:rPr lang="en-GB" sz="1200" dirty="0">
                      <a:latin typeface="Calibri"/>
                      <a:ea typeface="Calibri"/>
                      <a:cs typeface="Calibri"/>
                    </a:rPr>
                    <a:t>than those in employment to perceive themselves as not in good health and females </a:t>
                  </a:r>
                  <a:r>
                    <a:rPr lang="en-GB" sz="1200" b="1" dirty="0">
                      <a:solidFill>
                        <a:schemeClr val="accent1"/>
                      </a:solidFill>
                      <a:latin typeface="Calibri"/>
                      <a:ea typeface="Calibri"/>
                      <a:cs typeface="Calibri"/>
                    </a:rPr>
                    <a:t>over one and a half times more likely.</a:t>
                  </a:r>
                  <a:r>
                    <a:rPr lang="en-GB" sz="1200" dirty="0">
                      <a:solidFill>
                        <a:schemeClr val="accent1"/>
                      </a:solidFill>
                      <a:latin typeface="Calibri"/>
                      <a:ea typeface="Calibri"/>
                      <a:cs typeface="Calibri"/>
                    </a:rPr>
                    <a:t> </a:t>
                  </a:r>
                  <a:r>
                    <a:rPr lang="en-GB" sz="1200" dirty="0">
                      <a:latin typeface="Calibri"/>
                      <a:ea typeface="Calibri"/>
                      <a:cs typeface="Calibri"/>
                    </a:rPr>
                    <a:t>Long-term physical or mental health conditions are the top causes of years lost to poor health, and people who have these are </a:t>
                  </a:r>
                  <a:r>
                    <a:rPr lang="en-GB" sz="1200" b="1" dirty="0">
                      <a:solidFill>
                        <a:schemeClr val="accent1"/>
                      </a:solidFill>
                      <a:latin typeface="Calibri"/>
                      <a:ea typeface="Calibri"/>
                      <a:cs typeface="Calibri"/>
                    </a:rPr>
                    <a:t>17 percentage points less likely </a:t>
                  </a:r>
                  <a:r>
                    <a:rPr lang="en-GB" sz="1200" dirty="0">
                      <a:latin typeface="Calibri"/>
                      <a:ea typeface="Calibri"/>
                      <a:cs typeface="Calibri"/>
                    </a:rPr>
                    <a:t>to be in work than the general population. People in routine and manual jobs are 80% more likely to smoke – the </a:t>
                  </a:r>
                  <a:r>
                    <a:rPr lang="en-GB" sz="1200" b="1" dirty="0">
                      <a:solidFill>
                        <a:schemeClr val="accent1"/>
                      </a:solidFill>
                      <a:latin typeface="Calibri"/>
                      <a:ea typeface="Calibri"/>
                      <a:cs typeface="Calibri"/>
                    </a:rPr>
                    <a:t>number two </a:t>
                  </a:r>
                  <a:r>
                    <a:rPr lang="en-GB" sz="1200" dirty="0">
                      <a:latin typeface="Calibri"/>
                      <a:ea typeface="Calibri"/>
                      <a:cs typeface="Calibri"/>
                    </a:rPr>
                    <a:t>risk factor for years lost to poor health in Central Bedfordshire.</a:t>
                  </a:r>
                </a:p>
              </p:txBody>
            </p:sp>
          </p:grpSp>
        </p:grpSp>
        <p:grpSp>
          <p:nvGrpSpPr>
            <p:cNvPr id="50" name="Group 49">
              <a:extLst>
                <a:ext uri="{FF2B5EF4-FFF2-40B4-BE49-F238E27FC236}">
                  <a16:creationId xmlns:a16="http://schemas.microsoft.com/office/drawing/2014/main" id="{7AB82CC9-D610-EE95-A4BD-FBFCC6FB3DBE}"/>
                </a:ext>
              </a:extLst>
            </p:cNvPr>
            <p:cNvGrpSpPr/>
            <p:nvPr/>
          </p:nvGrpSpPr>
          <p:grpSpPr>
            <a:xfrm>
              <a:off x="4565134" y="2094211"/>
              <a:ext cx="1150651" cy="1329938"/>
              <a:chOff x="4565134" y="2094211"/>
              <a:chExt cx="1150651" cy="1329938"/>
            </a:xfrm>
          </p:grpSpPr>
          <p:pic>
            <p:nvPicPr>
              <p:cNvPr id="15" name="Graphic 4" descr="Heartbeat with solid fill">
                <a:extLst>
                  <a:ext uri="{FF2B5EF4-FFF2-40B4-BE49-F238E27FC236}">
                    <a16:creationId xmlns:a16="http://schemas.microsoft.com/office/drawing/2014/main" id="{312D9F2B-92AF-745E-5E31-C986640C7D1B}"/>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4739255" y="2596149"/>
                <a:ext cx="828000" cy="828000"/>
              </a:xfrm>
              <a:prstGeom prst="rect">
                <a:avLst/>
              </a:prstGeom>
            </p:spPr>
          </p:pic>
          <p:sp>
            <p:nvSpPr>
              <p:cNvPr id="18" name="TextBox 4">
                <a:extLst>
                  <a:ext uri="{FF2B5EF4-FFF2-40B4-BE49-F238E27FC236}">
                    <a16:creationId xmlns:a16="http://schemas.microsoft.com/office/drawing/2014/main" id="{BF1821C6-6E30-9760-E8B2-CDEB72ABE5CC}"/>
                  </a:ext>
                </a:extLst>
              </p:cNvPr>
              <p:cNvSpPr txBox="1"/>
              <p:nvPr/>
            </p:nvSpPr>
            <p:spPr>
              <a:xfrm>
                <a:off x="4565134" y="2094211"/>
                <a:ext cx="1150651" cy="579005"/>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threat to good health</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grpSp>
        <p:nvGrpSpPr>
          <p:cNvPr id="7" name="Group 6">
            <a:extLst>
              <a:ext uri="{FF2B5EF4-FFF2-40B4-BE49-F238E27FC236}">
                <a16:creationId xmlns:a16="http://schemas.microsoft.com/office/drawing/2014/main" id="{17A6E938-D9E0-1571-5DA7-FAE62E781CAF}"/>
              </a:ext>
            </a:extLst>
          </p:cNvPr>
          <p:cNvGrpSpPr/>
          <p:nvPr/>
        </p:nvGrpSpPr>
        <p:grpSpPr>
          <a:xfrm>
            <a:off x="4507689" y="5330922"/>
            <a:ext cx="7384273" cy="1367514"/>
            <a:chOff x="4507689" y="4330797"/>
            <a:chExt cx="7384273" cy="1367514"/>
          </a:xfrm>
        </p:grpSpPr>
        <p:grpSp>
          <p:nvGrpSpPr>
            <p:cNvPr id="17" name="Group 16">
              <a:extLst>
                <a:ext uri="{FF2B5EF4-FFF2-40B4-BE49-F238E27FC236}">
                  <a16:creationId xmlns:a16="http://schemas.microsoft.com/office/drawing/2014/main" id="{3741A089-ED70-6D49-68B2-7356E26E5CBA}"/>
                </a:ext>
              </a:extLst>
            </p:cNvPr>
            <p:cNvGrpSpPr/>
            <p:nvPr/>
          </p:nvGrpSpPr>
          <p:grpSpPr>
            <a:xfrm>
              <a:off x="4570703" y="4330797"/>
              <a:ext cx="7321259" cy="1367514"/>
              <a:chOff x="4402862" y="3991394"/>
              <a:chExt cx="7401858" cy="1367514"/>
            </a:xfrm>
          </p:grpSpPr>
          <p:sp>
            <p:nvSpPr>
              <p:cNvPr id="20" name="Rectangle: Single Corner Snipped 19">
                <a:extLst>
                  <a:ext uri="{FF2B5EF4-FFF2-40B4-BE49-F238E27FC236}">
                    <a16:creationId xmlns:a16="http://schemas.microsoft.com/office/drawing/2014/main" id="{C5973383-2BCD-8E01-5AD1-36D98F3B9E5F}"/>
                  </a:ext>
                </a:extLst>
              </p:cNvPr>
              <p:cNvSpPr/>
              <p:nvPr/>
            </p:nvSpPr>
            <p:spPr>
              <a:xfrm>
                <a:off x="4402862" y="3998423"/>
                <a:ext cx="7401858" cy="1353918"/>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21" name="Group 20">
                <a:extLst>
                  <a:ext uri="{FF2B5EF4-FFF2-40B4-BE49-F238E27FC236}">
                    <a16:creationId xmlns:a16="http://schemas.microsoft.com/office/drawing/2014/main" id="{11D00946-8355-A346-9E31-1A374DB09976}"/>
                  </a:ext>
                </a:extLst>
              </p:cNvPr>
              <p:cNvGrpSpPr/>
              <p:nvPr/>
            </p:nvGrpSpPr>
            <p:grpSpPr>
              <a:xfrm>
                <a:off x="4404174" y="3991394"/>
                <a:ext cx="7387557" cy="1367514"/>
                <a:chOff x="4404174" y="3977537"/>
                <a:chExt cx="7387557" cy="1367514"/>
              </a:xfrm>
            </p:grpSpPr>
            <p:sp>
              <p:nvSpPr>
                <p:cNvPr id="22" name="Rectangle: Single Corner Snipped 21">
                  <a:extLst>
                    <a:ext uri="{FF2B5EF4-FFF2-40B4-BE49-F238E27FC236}">
                      <a16:creationId xmlns:a16="http://schemas.microsoft.com/office/drawing/2014/main" id="{B1BD7B39-2056-B7F6-FE3B-507711EF5167}"/>
                    </a:ext>
                  </a:extLst>
                </p:cNvPr>
                <p:cNvSpPr/>
                <p:nvPr/>
              </p:nvSpPr>
              <p:spPr>
                <a:xfrm>
                  <a:off x="4404174" y="3977537"/>
                  <a:ext cx="1176130" cy="1360391"/>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dirty="0"/>
                </a:p>
              </p:txBody>
            </p:sp>
            <p:grpSp>
              <p:nvGrpSpPr>
                <p:cNvPr id="23" name="Group 22">
                  <a:extLst>
                    <a:ext uri="{FF2B5EF4-FFF2-40B4-BE49-F238E27FC236}">
                      <a16:creationId xmlns:a16="http://schemas.microsoft.com/office/drawing/2014/main" id="{9ED00461-6D32-C746-3FCC-3CD645D3F20B}"/>
                    </a:ext>
                  </a:extLst>
                </p:cNvPr>
                <p:cNvGrpSpPr/>
                <p:nvPr/>
              </p:nvGrpSpPr>
              <p:grpSpPr>
                <a:xfrm>
                  <a:off x="4644362" y="3999851"/>
                  <a:ext cx="7147369" cy="1345200"/>
                  <a:chOff x="4644362" y="3999851"/>
                  <a:chExt cx="7147369" cy="1345200"/>
                </a:xfrm>
              </p:grpSpPr>
              <p:pic>
                <p:nvPicPr>
                  <p:cNvPr id="24" name="Graphic 8" descr="Downward trend graph with solid fill">
                    <a:extLst>
                      <a:ext uri="{FF2B5EF4-FFF2-40B4-BE49-F238E27FC236}">
                        <a16:creationId xmlns:a16="http://schemas.microsoft.com/office/drawing/2014/main" id="{ECC37D60-6849-919D-F225-4D28E95BFD10}"/>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644362" y="4625051"/>
                    <a:ext cx="727926" cy="720000"/>
                  </a:xfrm>
                  <a:prstGeom prst="rect">
                    <a:avLst/>
                  </a:prstGeom>
                </p:spPr>
              </p:pic>
              <p:sp>
                <p:nvSpPr>
                  <p:cNvPr id="25" name="TextBox 24">
                    <a:extLst>
                      <a:ext uri="{FF2B5EF4-FFF2-40B4-BE49-F238E27FC236}">
                        <a16:creationId xmlns:a16="http://schemas.microsoft.com/office/drawing/2014/main" id="{6C4A3176-5E5F-0DBF-2659-6666AC7244E8}"/>
                      </a:ext>
                    </a:extLst>
                  </p:cNvPr>
                  <p:cNvSpPr txBox="1"/>
                  <p:nvPr/>
                </p:nvSpPr>
                <p:spPr>
                  <a:xfrm>
                    <a:off x="5820328" y="3999851"/>
                    <a:ext cx="5971403" cy="1338078"/>
                  </a:xfrm>
                  <a:prstGeom prst="rect">
                    <a:avLst/>
                  </a:prstGeom>
                  <a:noFill/>
                </p:spPr>
                <p:txBody>
                  <a:bodyPr wrap="square" lIns="91440" tIns="45720" rIns="91440" bIns="45720" rtlCol="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The gap in the rate of employment between people with a long-term physical or mental condition and the overall employment has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increased notably </a:t>
                    </a:r>
                    <a:r>
                      <a:rPr lang="en-GB" sz="1200" dirty="0">
                        <a:latin typeface="Calibri" panose="020F0502020204030204" pitchFamily="34" charset="0"/>
                        <a:ea typeface="Calibri" panose="020F0502020204030204" pitchFamily="34" charset="0"/>
                        <a:cs typeface="Calibri" panose="020F0502020204030204" pitchFamily="34" charset="0"/>
                      </a:rPr>
                      <a:t>since the COVID-19 pandemic, although the rate is not significantly different from the England average.</a:t>
                    </a:r>
                  </a:p>
                  <a:p>
                    <a:r>
                      <a:rPr lang="en-GB" sz="1200" b="1" dirty="0">
                        <a:solidFill>
                          <a:schemeClr val="accent1"/>
                        </a:solidFill>
                        <a:latin typeface="Calibri"/>
                        <a:ea typeface="Calibri"/>
                        <a:cs typeface="Calibri"/>
                      </a:rPr>
                      <a:t>If the 2024/25 rates remain constant, an estimated 33,850 people aged 16 to 64 will be economically inactive and 4,950 unemployed and claiming benefits by 2029/30.</a:t>
                    </a:r>
                  </a:p>
                </p:txBody>
              </p:sp>
            </p:grpSp>
          </p:grpSp>
        </p:grpSp>
        <p:sp>
          <p:nvSpPr>
            <p:cNvPr id="49" name="TextBox 4">
              <a:extLst>
                <a:ext uri="{FF2B5EF4-FFF2-40B4-BE49-F238E27FC236}">
                  <a16:creationId xmlns:a16="http://schemas.microsoft.com/office/drawing/2014/main" id="{DDA249BC-FA6E-6111-82F5-9B8DC236A37C}"/>
                </a:ext>
              </a:extLst>
            </p:cNvPr>
            <p:cNvSpPr txBox="1"/>
            <p:nvPr/>
          </p:nvSpPr>
          <p:spPr>
            <a:xfrm>
              <a:off x="4507689" y="4381407"/>
              <a:ext cx="1264461" cy="574068"/>
            </a:xfrm>
            <a:prstGeom prst="rect">
              <a:avLst/>
            </a:prstGeom>
            <a:noFill/>
          </p:spPr>
          <p:txBody>
            <a:bodyPr wrap="square" rtlCol="0">
              <a:spAutoFit/>
            </a:bodyPr>
            <a:lstStyle/>
            <a:p>
              <a:pPr algn="ctr">
                <a:lnSpc>
                  <a:spcPct val="107000"/>
                </a:lnSpc>
                <a:spcAft>
                  <a:spcPts val="800"/>
                </a:spcAft>
                <a:buNone/>
              </a:pPr>
              <a:r>
                <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t>Employment gaps are increasing </a:t>
              </a:r>
              <a:br>
                <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t>over time</a:t>
              </a:r>
            </a:p>
          </p:txBody>
        </p:sp>
      </p:grpSp>
      <p:sp>
        <p:nvSpPr>
          <p:cNvPr id="54" name="TextBox 53">
            <a:extLst>
              <a:ext uri="{FF2B5EF4-FFF2-40B4-BE49-F238E27FC236}">
                <a16:creationId xmlns:a16="http://schemas.microsoft.com/office/drawing/2014/main" id="{3600E6FD-568D-8759-6F1C-708AA308AA3B}"/>
              </a:ext>
            </a:extLst>
          </p:cNvPr>
          <p:cNvSpPr txBox="1"/>
          <p:nvPr/>
        </p:nvSpPr>
        <p:spPr>
          <a:xfrm>
            <a:off x="371475" y="2924175"/>
            <a:ext cx="3955954" cy="3781426"/>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500" kern="100" dirty="0">
                <a:solidFill>
                  <a:schemeClr val="bg1"/>
                </a:solidFill>
                <a:latin typeface="Calibri"/>
                <a:ea typeface="Calibri"/>
                <a:cs typeface="Calibri"/>
              </a:rPr>
              <a:t>Actions to tackle worklessness and poor health as a barrier to work could include:</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Employers creating healthier and more inclusive workplaces;</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Helping people who are in work to stay healthy by improving access to behaviour change support and preventative healthcare;</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Linking people who experience barriers to work with effective support;</a:t>
            </a:r>
          </a:p>
          <a:p>
            <a:pPr marL="285750" indent="-285750">
              <a:spcBef>
                <a:spcPts val="600"/>
              </a:spcBef>
              <a:buFont typeface="Arial" panose="020B0604020202020204" pitchFamily="34" charset="0"/>
              <a:buChar char="•"/>
            </a:pPr>
            <a:r>
              <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rPr>
              <a:t>Encouraging job creation through skills development and strategic partnerships with local businesses and education providers.</a:t>
            </a:r>
            <a:endParaRPr lang="en-GB" sz="1500" kern="100" dirty="0">
              <a:solidFill>
                <a:srgbClr val="FFFF00"/>
              </a:solidFill>
              <a:latin typeface="Calibri"/>
              <a:ea typeface="Calibri"/>
              <a:cs typeface="Calibri"/>
            </a:endParaRPr>
          </a:p>
        </p:txBody>
      </p:sp>
      <p:grpSp>
        <p:nvGrpSpPr>
          <p:cNvPr id="39" name="Group 38">
            <a:extLst>
              <a:ext uri="{FF2B5EF4-FFF2-40B4-BE49-F238E27FC236}">
                <a16:creationId xmlns:a16="http://schemas.microsoft.com/office/drawing/2014/main" id="{DBB53908-B20C-FF43-697A-9032664761F4}"/>
              </a:ext>
            </a:extLst>
          </p:cNvPr>
          <p:cNvGrpSpPr/>
          <p:nvPr/>
        </p:nvGrpSpPr>
        <p:grpSpPr>
          <a:xfrm>
            <a:off x="4553915" y="3739896"/>
            <a:ext cx="7338047" cy="1531378"/>
            <a:chOff x="4553915" y="3244596"/>
            <a:chExt cx="7338047" cy="1531378"/>
          </a:xfrm>
        </p:grpSpPr>
        <p:grpSp>
          <p:nvGrpSpPr>
            <p:cNvPr id="41" name="Group 40">
              <a:extLst>
                <a:ext uri="{FF2B5EF4-FFF2-40B4-BE49-F238E27FC236}">
                  <a16:creationId xmlns:a16="http://schemas.microsoft.com/office/drawing/2014/main" id="{B70FC3FF-2C19-CD99-2CB4-B7C94B317FF1}"/>
                </a:ext>
              </a:extLst>
            </p:cNvPr>
            <p:cNvGrpSpPr/>
            <p:nvPr/>
          </p:nvGrpSpPr>
          <p:grpSpPr>
            <a:xfrm>
              <a:off x="4569619" y="3244596"/>
              <a:ext cx="7322343" cy="1531378"/>
              <a:chOff x="4401755" y="2916167"/>
              <a:chExt cx="7478072" cy="1384212"/>
            </a:xfrm>
          </p:grpSpPr>
          <p:sp>
            <p:nvSpPr>
              <p:cNvPr id="43" name="Rectangle: Single Corner Snipped 42">
                <a:extLst>
                  <a:ext uri="{FF2B5EF4-FFF2-40B4-BE49-F238E27FC236}">
                    <a16:creationId xmlns:a16="http://schemas.microsoft.com/office/drawing/2014/main" id="{72C350D1-5CCA-0CB2-1E27-DB1862A9EF52}"/>
                  </a:ext>
                </a:extLst>
              </p:cNvPr>
              <p:cNvSpPr/>
              <p:nvPr/>
            </p:nvSpPr>
            <p:spPr>
              <a:xfrm>
                <a:off x="4401755" y="2921233"/>
                <a:ext cx="1178992" cy="1379146"/>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4" name="Rectangle: Single Corner Snipped 43">
                <a:extLst>
                  <a:ext uri="{FF2B5EF4-FFF2-40B4-BE49-F238E27FC236}">
                    <a16:creationId xmlns:a16="http://schemas.microsoft.com/office/drawing/2014/main" id="{D7F47D7D-4DAE-B77F-86E7-D94330871532}"/>
                  </a:ext>
                </a:extLst>
              </p:cNvPr>
              <p:cNvSpPr/>
              <p:nvPr/>
            </p:nvSpPr>
            <p:spPr>
              <a:xfrm>
                <a:off x="4402862" y="2916167"/>
                <a:ext cx="7476965" cy="1377859"/>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TextBox 44">
                <a:extLst>
                  <a:ext uri="{FF2B5EF4-FFF2-40B4-BE49-F238E27FC236}">
                    <a16:creationId xmlns:a16="http://schemas.microsoft.com/office/drawing/2014/main" id="{B2E13FCF-4454-3939-4EEA-B55E0EB67C52}"/>
                  </a:ext>
                </a:extLst>
              </p:cNvPr>
              <p:cNvSpPr txBox="1"/>
              <p:nvPr/>
            </p:nvSpPr>
            <p:spPr>
              <a:xfrm>
                <a:off x="5832934" y="2922004"/>
                <a:ext cx="6033773" cy="1372022"/>
              </a:xfrm>
              <a:prstGeom prst="rect">
                <a:avLst/>
              </a:prstGeom>
              <a:noFill/>
            </p:spPr>
            <p:txBody>
              <a:bodyPr wrap="square"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People working in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elementary jobs</a:t>
                </a:r>
                <a:r>
                  <a:rPr lang="en-GB" sz="1200" dirty="0">
                    <a:latin typeface="Calibri" panose="020F0502020204030204" pitchFamily="34" charset="0"/>
                    <a:ea typeface="Calibri" panose="020F0502020204030204" pitchFamily="34" charset="0"/>
                    <a:cs typeface="Calibri" panose="020F0502020204030204" pitchFamily="34" charset="0"/>
                  </a:rPr>
                  <a:t>, such as cleaners, delivery drivers, construction labourers, and farm workers; those working in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caring, leisure and other service occupations</a:t>
                </a:r>
                <a:r>
                  <a:rPr lang="en-GB" sz="1200" dirty="0">
                    <a:latin typeface="Calibri" panose="020F0502020204030204" pitchFamily="34" charset="0"/>
                    <a:ea typeface="Calibri" panose="020F0502020204030204" pitchFamily="34" charset="0"/>
                    <a:cs typeface="Calibri" panose="020F0502020204030204" pitchFamily="34" charset="0"/>
                  </a:rPr>
                  <a:t>; and those working in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sales and customer service</a:t>
                </a:r>
                <a:r>
                  <a:rPr lang="en-GB" sz="1200" b="1" dirty="0">
                    <a:latin typeface="Calibri" panose="020F0502020204030204" pitchFamily="34" charset="0"/>
                    <a:ea typeface="Calibri" panose="020F0502020204030204" pitchFamily="34" charset="0"/>
                    <a:cs typeface="Calibri" panose="020F0502020204030204" pitchFamily="34" charset="0"/>
                  </a:rPr>
                  <a:t>, </a:t>
                </a:r>
                <a:r>
                  <a:rPr lang="en-GB" sz="1200" dirty="0">
                    <a:latin typeface="Calibri" panose="020F0502020204030204" pitchFamily="34" charset="0"/>
                    <a:ea typeface="Calibri" panose="020F0502020204030204" pitchFamily="34" charset="0"/>
                    <a:cs typeface="Calibri" panose="020F0502020204030204" pitchFamily="34" charset="0"/>
                  </a:rPr>
                  <a:t>, as well as male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process, plant and machine operatives,</a:t>
                </a:r>
                <a:r>
                  <a:rPr lang="en-GB" sz="1200" b="1" dirty="0">
                    <a:latin typeface="Calibri" panose="020F0502020204030204" pitchFamily="34" charset="0"/>
                    <a:ea typeface="Calibri" panose="020F0502020204030204" pitchFamily="34" charset="0"/>
                    <a:cs typeface="Calibri" panose="020F0502020204030204" pitchFamily="34" charset="0"/>
                  </a:rPr>
                  <a:t> </a:t>
                </a:r>
                <a:r>
                  <a:rPr lang="en-GB" sz="1200" dirty="0">
                    <a:latin typeface="Calibri" panose="020F0502020204030204" pitchFamily="34" charset="0"/>
                    <a:ea typeface="Calibri" panose="020F0502020204030204" pitchFamily="34" charset="0"/>
                    <a:cs typeface="Calibri" panose="020F0502020204030204" pitchFamily="34" charset="0"/>
                  </a:rPr>
                  <a:t>are all less likely to be in good health than the average for Central Bedfordshire. There is also a moderate relationship between unemployment and ethnicity, suggesting people in our local ethnic minority communities are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more likely to be unemployed</a:t>
                </a:r>
                <a:r>
                  <a:rPr lang="en-GB" sz="1200" dirty="0">
                    <a:solidFill>
                      <a:schemeClr val="accent1"/>
                    </a:solidFill>
                    <a:latin typeface="Calibri" panose="020F0502020204030204" pitchFamily="34" charset="0"/>
                    <a:ea typeface="Calibri" panose="020F0502020204030204" pitchFamily="34" charset="0"/>
                    <a:cs typeface="Calibri" panose="020F0502020204030204" pitchFamily="34" charset="0"/>
                  </a:rPr>
                  <a:t>.</a:t>
                </a:r>
              </a:p>
            </p:txBody>
          </p:sp>
        </p:grpSp>
        <p:sp>
          <p:nvSpPr>
            <p:cNvPr id="42" name="TextBox 4">
              <a:extLst>
                <a:ext uri="{FF2B5EF4-FFF2-40B4-BE49-F238E27FC236}">
                  <a16:creationId xmlns:a16="http://schemas.microsoft.com/office/drawing/2014/main" id="{C1F196FD-576F-2093-3BC3-7225D80A463C}"/>
                </a:ext>
              </a:extLst>
            </p:cNvPr>
            <p:cNvSpPr txBox="1"/>
            <p:nvPr/>
          </p:nvSpPr>
          <p:spPr>
            <a:xfrm>
              <a:off x="4553915" y="3341911"/>
              <a:ext cx="1157403" cy="409407"/>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pic>
          <p:nvPicPr>
            <p:cNvPr id="19" name="Graphic 6" descr="Weights Uneven with solid fill">
              <a:extLst>
                <a:ext uri="{FF2B5EF4-FFF2-40B4-BE49-F238E27FC236}">
                  <a16:creationId xmlns:a16="http://schemas.microsoft.com/office/drawing/2014/main" id="{F57B3F4B-B77F-EF39-AA54-421255A1B115}"/>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4735984" y="3859079"/>
              <a:ext cx="828000" cy="828000"/>
            </a:xfrm>
            <a:prstGeom prst="rect">
              <a:avLst/>
            </a:prstGeom>
          </p:spPr>
        </p:pic>
      </p:grpSp>
    </p:spTree>
    <p:extLst>
      <p:ext uri="{BB962C8B-B14F-4D97-AF65-F5344CB8AC3E}">
        <p14:creationId xmlns:p14="http://schemas.microsoft.com/office/powerpoint/2010/main" val="1985051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D5416-8E3B-386F-EB1D-463687B15CCF}"/>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AA1D954A-2D83-6967-68ED-D80C65E14055}"/>
              </a:ext>
            </a:extLst>
          </p:cNvPr>
          <p:cNvSpPr/>
          <p:nvPr/>
        </p:nvSpPr>
        <p:spPr>
          <a:xfrm>
            <a:off x="362626" y="539751"/>
            <a:ext cx="606458" cy="825500"/>
          </a:xfrm>
          <a:prstGeom prst="snip1Rect">
            <a:avLst>
              <a:gd name="adj" fmla="val 27661"/>
            </a:avLst>
          </a:prstGeom>
          <a:solidFill>
            <a:schemeClr val="accent1"/>
          </a:solidFill>
        </p:spPr>
        <p:txBody>
          <a:bodyPr wrap="square" lIns="91440" tIns="45720" rIns="91440" bIns="45720" anchor="ctr">
            <a:no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2</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61A50E56-FFB7-EB52-1E5F-4F1F405BA8ED}"/>
              </a:ext>
            </a:extLst>
          </p:cNvPr>
          <p:cNvSpPr txBox="1"/>
          <p:nvPr/>
        </p:nvSpPr>
        <p:spPr>
          <a:xfrm>
            <a:off x="969084" y="597272"/>
            <a:ext cx="3342637" cy="738664"/>
          </a:xfrm>
          <a:prstGeom prst="rect">
            <a:avLst/>
          </a:prstGeom>
          <a:noFill/>
        </p:spPr>
        <p:txBody>
          <a:bodyPr wrap="square" lIns="91440" tIns="45720" rIns="91440" bIns="45720" anchor="t">
            <a:spAutoFit/>
          </a:bodyPr>
          <a:lstStyle/>
          <a:p>
            <a:r>
              <a:rPr lang="en-GB" sz="1400">
                <a:latin typeface="Arial Nova"/>
                <a:ea typeface="Calibri"/>
                <a:cs typeface="Calibri"/>
                <a:sym typeface="Symbol" panose="05050102010706020507" pitchFamily="18" charset="2"/>
              </a:rPr>
              <a:t>Identify those at risk of long-term health conditions and increase early access to preventative care</a:t>
            </a:r>
          </a:p>
        </p:txBody>
      </p:sp>
      <p:sp>
        <p:nvSpPr>
          <p:cNvPr id="10" name="Rectangle 9">
            <a:extLst>
              <a:ext uri="{FF2B5EF4-FFF2-40B4-BE49-F238E27FC236}">
                <a16:creationId xmlns:a16="http://schemas.microsoft.com/office/drawing/2014/main" id="{3BEFAEB4-0D21-9FED-BDB3-848A2D31B310}"/>
              </a:ext>
            </a:extLst>
          </p:cNvPr>
          <p:cNvSpPr/>
          <p:nvPr/>
        </p:nvSpPr>
        <p:spPr>
          <a:xfrm>
            <a:off x="371474" y="539749"/>
            <a:ext cx="3950663" cy="615632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FB76A99F-681B-9862-C0CB-0172819444C1}"/>
              </a:ext>
            </a:extLst>
          </p:cNvPr>
          <p:cNvCxnSpPr>
            <a:cxnSpLocks/>
          </p:cNvCxnSpPr>
          <p:nvPr/>
        </p:nvCxnSpPr>
        <p:spPr>
          <a:xfrm>
            <a:off x="357826" y="1356569"/>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F73B8F5-A42B-1BF2-83C4-0B39AE946FB0}"/>
              </a:ext>
            </a:extLst>
          </p:cNvPr>
          <p:cNvSpPr txBox="1"/>
          <p:nvPr/>
        </p:nvSpPr>
        <p:spPr>
          <a:xfrm>
            <a:off x="371474" y="1335936"/>
            <a:ext cx="2533651" cy="1654565"/>
          </a:xfrm>
          <a:prstGeom prst="rect">
            <a:avLst/>
          </a:prstGeom>
          <a:noFill/>
        </p:spPr>
        <p:txBody>
          <a:bodyPr wrap="square" anchor="ctr">
            <a:noAutofit/>
          </a:bodyPr>
          <a:lstStyle/>
          <a:p>
            <a:r>
              <a:rPr lang="en-GB" sz="1400">
                <a:latin typeface="Calibri" panose="020F0502020204030204" pitchFamily="34" charset="0"/>
                <a:ea typeface="Calibri" panose="020F0502020204030204" pitchFamily="34" charset="0"/>
                <a:cs typeface="Calibri" panose="020F0502020204030204" pitchFamily="34" charset="0"/>
              </a:rPr>
              <a:t>Working age is when the prevalence of long-term illnesses increases. Prevention and early identification are fundamental to ensuring better outcomes.</a:t>
            </a:r>
          </a:p>
        </p:txBody>
      </p:sp>
      <p:cxnSp>
        <p:nvCxnSpPr>
          <p:cNvPr id="14" name="Straight Connector 13">
            <a:extLst>
              <a:ext uri="{FF2B5EF4-FFF2-40B4-BE49-F238E27FC236}">
                <a16:creationId xmlns:a16="http://schemas.microsoft.com/office/drawing/2014/main" id="{BC71CBF6-C8BD-FF23-59FF-E01073D76706}"/>
              </a:ext>
            </a:extLst>
          </p:cNvPr>
          <p:cNvCxnSpPr>
            <a:cxnSpLocks/>
          </p:cNvCxnSpPr>
          <p:nvPr/>
        </p:nvCxnSpPr>
        <p:spPr>
          <a:xfrm>
            <a:off x="357826" y="3021615"/>
            <a:ext cx="394024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31F3CB8-2E1A-B82E-7E6A-1A9A3E801116}"/>
              </a:ext>
            </a:extLst>
          </p:cNvPr>
          <p:cNvGrpSpPr/>
          <p:nvPr/>
        </p:nvGrpSpPr>
        <p:grpSpPr>
          <a:xfrm>
            <a:off x="4559581" y="1111619"/>
            <a:ext cx="7424381" cy="1076749"/>
            <a:chOff x="4390505" y="278803"/>
            <a:chExt cx="7562500" cy="1253359"/>
          </a:xfrm>
        </p:grpSpPr>
        <p:sp>
          <p:nvSpPr>
            <p:cNvPr id="35" name="Rectangle: Single Corner Snipped 34">
              <a:extLst>
                <a:ext uri="{FF2B5EF4-FFF2-40B4-BE49-F238E27FC236}">
                  <a16:creationId xmlns:a16="http://schemas.microsoft.com/office/drawing/2014/main" id="{AC09BA51-81C3-166D-F0AE-AEA27EA00BAB}"/>
                </a:ext>
              </a:extLst>
            </p:cNvPr>
            <p:cNvSpPr/>
            <p:nvPr/>
          </p:nvSpPr>
          <p:spPr>
            <a:xfrm>
              <a:off x="4390505" y="345423"/>
              <a:ext cx="7457461" cy="1180353"/>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Rectangle: Top Corners One Rounded and One Snipped 35">
              <a:extLst>
                <a:ext uri="{FF2B5EF4-FFF2-40B4-BE49-F238E27FC236}">
                  <a16:creationId xmlns:a16="http://schemas.microsoft.com/office/drawing/2014/main" id="{99210FA8-A79F-336B-EF39-9036A779CD55}"/>
                </a:ext>
              </a:extLst>
            </p:cNvPr>
            <p:cNvSpPr/>
            <p:nvPr/>
          </p:nvSpPr>
          <p:spPr>
            <a:xfrm>
              <a:off x="4393453" y="345399"/>
              <a:ext cx="1180348" cy="1186763"/>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3ED0919D-84A2-1129-FC08-FE97DEEA30C1}"/>
                </a:ext>
              </a:extLst>
            </p:cNvPr>
            <p:cNvSpPr txBox="1"/>
            <p:nvPr/>
          </p:nvSpPr>
          <p:spPr>
            <a:xfrm>
              <a:off x="5789925" y="362209"/>
              <a:ext cx="6163080" cy="1121986"/>
            </a:xfrm>
            <a:prstGeom prst="rect">
              <a:avLst/>
            </a:prstGeom>
            <a:noFill/>
          </p:spPr>
          <p:txBody>
            <a:bodyPr wrap="square" lIns="91440" tIns="45720" rIns="91440" bIns="45720" anchor="ctr">
              <a:noAutofit/>
            </a:bodyPr>
            <a:lstStyle/>
            <a:p>
              <a:r>
                <a:rPr lang="en-GB" sz="1200" dirty="0">
                  <a:latin typeface="Calibri"/>
                  <a:ea typeface="Calibri"/>
                  <a:cs typeface="Calibri"/>
                </a:rPr>
                <a:t>Among the working aged population, long term conditions are common: </a:t>
              </a:r>
              <a:r>
                <a:rPr lang="en-GB" sz="1200" b="1" dirty="0">
                  <a:solidFill>
                    <a:schemeClr val="accent1"/>
                  </a:solidFill>
                  <a:latin typeface="Calibri"/>
                  <a:ea typeface="Calibri"/>
                  <a:cs typeface="Calibri"/>
                </a:rPr>
                <a:t>37,700</a:t>
              </a:r>
              <a:r>
                <a:rPr lang="en-GB" sz="1200" dirty="0">
                  <a:latin typeface="Calibri"/>
                  <a:ea typeface="Calibri"/>
                  <a:cs typeface="Calibri"/>
                </a:rPr>
                <a:t> had anxiety; </a:t>
              </a:r>
              <a:r>
                <a:rPr lang="en-GB" sz="1200" b="1" dirty="0">
                  <a:solidFill>
                    <a:schemeClr val="accent1"/>
                  </a:solidFill>
                  <a:latin typeface="Calibri"/>
                  <a:ea typeface="Calibri"/>
                  <a:cs typeface="Calibri"/>
                </a:rPr>
                <a:t>28,100</a:t>
              </a:r>
              <a:r>
                <a:rPr lang="en-GB" sz="1200" dirty="0">
                  <a:latin typeface="Calibri"/>
                  <a:ea typeface="Calibri"/>
                  <a:cs typeface="Calibri"/>
                </a:rPr>
                <a:t> depression; </a:t>
              </a:r>
              <a:r>
                <a:rPr lang="en-GB" sz="1200" b="1" dirty="0">
                  <a:solidFill>
                    <a:schemeClr val="accent1"/>
                  </a:solidFill>
                  <a:latin typeface="Calibri"/>
                  <a:ea typeface="Calibri"/>
                  <a:cs typeface="Calibri"/>
                </a:rPr>
                <a:t>17,500</a:t>
              </a:r>
              <a:r>
                <a:rPr lang="en-GB" sz="1200" dirty="0">
                  <a:latin typeface="Calibri"/>
                  <a:ea typeface="Calibri"/>
                  <a:cs typeface="Calibri"/>
                </a:rPr>
                <a:t> hypertension; </a:t>
              </a:r>
              <a:r>
                <a:rPr lang="en-GB" sz="1200" b="1" dirty="0">
                  <a:solidFill>
                    <a:schemeClr val="accent1"/>
                  </a:solidFill>
                  <a:latin typeface="Calibri"/>
                  <a:ea typeface="Calibri"/>
                  <a:cs typeface="Calibri"/>
                </a:rPr>
                <a:t>12,100</a:t>
              </a:r>
              <a:r>
                <a:rPr lang="en-GB" sz="1200" dirty="0">
                  <a:solidFill>
                    <a:srgbClr val="C00000"/>
                  </a:solidFill>
                  <a:latin typeface="Calibri"/>
                  <a:ea typeface="Calibri"/>
                  <a:cs typeface="Calibri"/>
                </a:rPr>
                <a:t> </a:t>
              </a:r>
              <a:r>
                <a:rPr lang="en-GB" sz="1200" dirty="0">
                  <a:latin typeface="Calibri"/>
                  <a:ea typeface="Calibri"/>
                  <a:cs typeface="Calibri"/>
                </a:rPr>
                <a:t>asthma; </a:t>
              </a:r>
              <a:r>
                <a:rPr lang="en-GB" sz="1200" b="1" dirty="0">
                  <a:solidFill>
                    <a:schemeClr val="accent1"/>
                  </a:solidFill>
                  <a:latin typeface="Calibri"/>
                  <a:ea typeface="Calibri"/>
                  <a:cs typeface="Calibri"/>
                </a:rPr>
                <a:t>10,400</a:t>
              </a:r>
              <a:r>
                <a:rPr lang="en-GB" sz="1200" dirty="0">
                  <a:latin typeface="Calibri"/>
                  <a:ea typeface="Calibri"/>
                  <a:cs typeface="Calibri"/>
                </a:rPr>
                <a:t> musculoskeletal conditions, </a:t>
              </a:r>
              <a:r>
                <a:rPr lang="en-GB" sz="1200" b="1" dirty="0">
                  <a:solidFill>
                    <a:schemeClr val="accent1"/>
                  </a:solidFill>
                  <a:latin typeface="Calibri"/>
                  <a:ea typeface="Calibri"/>
                  <a:cs typeface="Calibri"/>
                </a:rPr>
                <a:t>5,600</a:t>
              </a:r>
              <a:r>
                <a:rPr lang="en-GB" sz="1200" dirty="0">
                  <a:latin typeface="Calibri"/>
                  <a:ea typeface="Calibri"/>
                  <a:cs typeface="Calibri"/>
                </a:rPr>
                <a:t> cardiovascular disease, </a:t>
              </a:r>
              <a:r>
                <a:rPr lang="en-GB" sz="1200" b="1" dirty="0">
                  <a:solidFill>
                    <a:schemeClr val="accent1"/>
                  </a:solidFill>
                  <a:latin typeface="Calibri"/>
                  <a:ea typeface="Calibri"/>
                  <a:cs typeface="Calibri"/>
                </a:rPr>
                <a:t>7,900</a:t>
              </a:r>
              <a:r>
                <a:rPr lang="en-GB" sz="1200" dirty="0">
                  <a:latin typeface="Calibri"/>
                  <a:ea typeface="Calibri"/>
                  <a:cs typeface="Calibri"/>
                </a:rPr>
                <a:t> diabetes, and </a:t>
              </a:r>
              <a:r>
                <a:rPr lang="en-GB" sz="1200" b="1" dirty="0">
                  <a:solidFill>
                    <a:schemeClr val="accent1"/>
                  </a:solidFill>
                  <a:latin typeface="Calibri"/>
                  <a:ea typeface="Calibri"/>
                  <a:cs typeface="Calibri"/>
                </a:rPr>
                <a:t>4,600</a:t>
              </a:r>
              <a:r>
                <a:rPr lang="en-GB" sz="1200" dirty="0">
                  <a:latin typeface="Calibri"/>
                  <a:ea typeface="Calibri"/>
                  <a:cs typeface="Calibri"/>
                </a:rPr>
                <a:t> cancer. These numbers cannot be added together as many people will have more than one condition, but </a:t>
              </a:r>
              <a:r>
                <a:rPr lang="en-GB" sz="1200" b="1" dirty="0">
                  <a:solidFill>
                    <a:schemeClr val="accent1"/>
                  </a:solidFill>
                  <a:latin typeface="Calibri"/>
                  <a:ea typeface="Calibri"/>
                  <a:cs typeface="Calibri"/>
                </a:rPr>
                <a:t>at least </a:t>
              </a:r>
              <a:br>
                <a:rPr lang="en-GB" sz="1200" b="1" dirty="0">
                  <a:solidFill>
                    <a:schemeClr val="accent1"/>
                  </a:solidFill>
                  <a:latin typeface="Calibri"/>
                  <a:ea typeface="Calibri"/>
                  <a:cs typeface="Calibri"/>
                </a:rPr>
              </a:br>
              <a:r>
                <a:rPr lang="en-GB" sz="1200" b="1" dirty="0">
                  <a:solidFill>
                    <a:schemeClr val="accent1"/>
                  </a:solidFill>
                  <a:latin typeface="Calibri"/>
                  <a:ea typeface="Calibri"/>
                  <a:cs typeface="Calibri"/>
                </a:rPr>
                <a:t>1 in 5 </a:t>
              </a:r>
              <a:r>
                <a:rPr lang="en-GB" sz="1200" dirty="0">
                  <a:latin typeface="Calibri"/>
                  <a:ea typeface="Calibri"/>
                  <a:cs typeface="Calibri"/>
                </a:rPr>
                <a:t>working aged people are affected by a physical or mental condition.</a:t>
              </a:r>
              <a:endParaRPr lang="en-US" dirty="0">
                <a:latin typeface="Calibri"/>
                <a:ea typeface="Calibri"/>
                <a:cs typeface="Calibri"/>
              </a:endParaRPr>
            </a:p>
          </p:txBody>
        </p:sp>
        <p:pic>
          <p:nvPicPr>
            <p:cNvPr id="40" name="Graphic 2" descr="Group of people with solid fill">
              <a:extLst>
                <a:ext uri="{FF2B5EF4-FFF2-40B4-BE49-F238E27FC236}">
                  <a16:creationId xmlns:a16="http://schemas.microsoft.com/office/drawing/2014/main" id="{B897393D-418A-74EE-AF28-C71CA81A426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41824" y="278803"/>
              <a:ext cx="1080000" cy="1114838"/>
            </a:xfrm>
            <a:prstGeom prst="rect">
              <a:avLst/>
            </a:prstGeom>
          </p:spPr>
        </p:pic>
      </p:grpSp>
      <p:pic>
        <p:nvPicPr>
          <p:cNvPr id="15" name="Graphic 14" descr="Heart with pulse outline">
            <a:extLst>
              <a:ext uri="{FF2B5EF4-FFF2-40B4-BE49-F238E27FC236}">
                <a16:creationId xmlns:a16="http://schemas.microsoft.com/office/drawing/2014/main" id="{D35BCADA-E3C9-5FD4-50C2-CA957FD89BA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20896" y="1439948"/>
            <a:ext cx="1462101" cy="1462101"/>
          </a:xfrm>
          <a:prstGeom prst="rect">
            <a:avLst/>
          </a:prstGeom>
        </p:spPr>
      </p:pic>
      <p:grpSp>
        <p:nvGrpSpPr>
          <p:cNvPr id="18" name="Group 17">
            <a:extLst>
              <a:ext uri="{FF2B5EF4-FFF2-40B4-BE49-F238E27FC236}">
                <a16:creationId xmlns:a16="http://schemas.microsoft.com/office/drawing/2014/main" id="{C3972761-FACD-9D02-6A05-A8BCCFA8624C}"/>
              </a:ext>
            </a:extLst>
          </p:cNvPr>
          <p:cNvGrpSpPr/>
          <p:nvPr/>
        </p:nvGrpSpPr>
        <p:grpSpPr>
          <a:xfrm>
            <a:off x="11100811" y="-21266"/>
            <a:ext cx="891164" cy="461665"/>
            <a:chOff x="10800919" y="269981"/>
            <a:chExt cx="891164" cy="461665"/>
          </a:xfrm>
        </p:grpSpPr>
        <p:sp>
          <p:nvSpPr>
            <p:cNvPr id="19" name="TextBox 18">
              <a:extLst>
                <a:ext uri="{FF2B5EF4-FFF2-40B4-BE49-F238E27FC236}">
                  <a16:creationId xmlns:a16="http://schemas.microsoft.com/office/drawing/2014/main" id="{0A531796-D41A-2F99-51FC-D57D5F20D030}"/>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42" name="TextBox 41">
              <a:extLst>
                <a:ext uri="{FF2B5EF4-FFF2-40B4-BE49-F238E27FC236}">
                  <a16:creationId xmlns:a16="http://schemas.microsoft.com/office/drawing/2014/main" id="{2FDA8E63-498A-4BA0-5EFC-37DA2C2399A2}"/>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16</a:t>
              </a:r>
            </a:p>
          </p:txBody>
        </p:sp>
      </p:grpSp>
      <p:grpSp>
        <p:nvGrpSpPr>
          <p:cNvPr id="2" name="Group 1">
            <a:extLst>
              <a:ext uri="{FF2B5EF4-FFF2-40B4-BE49-F238E27FC236}">
                <a16:creationId xmlns:a16="http://schemas.microsoft.com/office/drawing/2014/main" id="{8815CE30-369C-87FE-18AC-E1B0A3605F70}"/>
              </a:ext>
            </a:extLst>
          </p:cNvPr>
          <p:cNvGrpSpPr/>
          <p:nvPr/>
        </p:nvGrpSpPr>
        <p:grpSpPr>
          <a:xfrm>
            <a:off x="4570703" y="544672"/>
            <a:ext cx="6342830" cy="461665"/>
            <a:chOff x="10858069" y="269981"/>
            <a:chExt cx="734002" cy="461665"/>
          </a:xfrm>
        </p:grpSpPr>
        <p:sp>
          <p:nvSpPr>
            <p:cNvPr id="4" name="TextBox 3">
              <a:extLst>
                <a:ext uri="{FF2B5EF4-FFF2-40B4-BE49-F238E27FC236}">
                  <a16:creationId xmlns:a16="http://schemas.microsoft.com/office/drawing/2014/main" id="{1337BF52-37EE-6898-73E3-F793DB5A985B}"/>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5" name="TextBox 4">
              <a:extLst>
                <a:ext uri="{FF2B5EF4-FFF2-40B4-BE49-F238E27FC236}">
                  <a16:creationId xmlns:a16="http://schemas.microsoft.com/office/drawing/2014/main" id="{7789B293-8FCE-A08C-B629-4F22AE719085}"/>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pic>
        <p:nvPicPr>
          <p:cNvPr id="6" name="Graphic 2" descr="Group of people with solid fill">
            <a:extLst>
              <a:ext uri="{FF2B5EF4-FFF2-40B4-BE49-F238E27FC236}">
                <a16:creationId xmlns:a16="http://schemas.microsoft.com/office/drawing/2014/main" id="{F4A48535-EEF5-CA01-C478-D5EC23107F02}"/>
              </a:ext>
            </a:extLst>
          </p:cNvPr>
          <p:cNvPicPr preferRelativeResize="0">
            <a:picLocks/>
          </p:cNvPicPr>
          <p:nvPr/>
        </p:nvPicPr>
        <p:blipFill>
          <a:blip>
            <a:extLst>
              <a:ext uri="{96DAC541-7B7A-43D3-8B79-37D633B846F1}">
                <asvg:svgBlip xmlns:asvg="http://schemas.microsoft.com/office/drawing/2016/SVG/main" r:embed="rId5"/>
              </a:ext>
            </a:extLst>
          </a:blip>
          <a:stretch>
            <a:fillRect/>
          </a:stretch>
        </p:blipFill>
        <p:spPr>
          <a:xfrm>
            <a:off x="4822139" y="1532761"/>
            <a:ext cx="648000" cy="648000"/>
          </a:xfrm>
          <a:prstGeom prst="rect">
            <a:avLst/>
          </a:prstGeom>
        </p:spPr>
      </p:pic>
      <p:sp>
        <p:nvSpPr>
          <p:cNvPr id="8" name="TextBox 4">
            <a:extLst>
              <a:ext uri="{FF2B5EF4-FFF2-40B4-BE49-F238E27FC236}">
                <a16:creationId xmlns:a16="http://schemas.microsoft.com/office/drawing/2014/main" id="{F2C10B83-F8B8-176A-2604-C5322F6E0B76}"/>
              </a:ext>
            </a:extLst>
          </p:cNvPr>
          <p:cNvSpPr txBox="1"/>
          <p:nvPr/>
        </p:nvSpPr>
        <p:spPr>
          <a:xfrm>
            <a:off x="4589229" y="1168832"/>
            <a:ext cx="1070340"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nvGrpSpPr>
          <p:cNvPr id="55" name="Group 54">
            <a:extLst>
              <a:ext uri="{FF2B5EF4-FFF2-40B4-BE49-F238E27FC236}">
                <a16:creationId xmlns:a16="http://schemas.microsoft.com/office/drawing/2014/main" id="{EB017208-C56D-239E-007E-4B029436E0DC}"/>
              </a:ext>
            </a:extLst>
          </p:cNvPr>
          <p:cNvGrpSpPr/>
          <p:nvPr/>
        </p:nvGrpSpPr>
        <p:grpSpPr>
          <a:xfrm>
            <a:off x="4553704" y="2230044"/>
            <a:ext cx="7335026" cy="1234876"/>
            <a:chOff x="4565134" y="2230044"/>
            <a:chExt cx="7335026" cy="1234876"/>
          </a:xfrm>
        </p:grpSpPr>
        <p:grpSp>
          <p:nvGrpSpPr>
            <p:cNvPr id="47" name="Group 46">
              <a:extLst>
                <a:ext uri="{FF2B5EF4-FFF2-40B4-BE49-F238E27FC236}">
                  <a16:creationId xmlns:a16="http://schemas.microsoft.com/office/drawing/2014/main" id="{29B05605-79D9-5A7C-B36F-57819F72ED69}"/>
                </a:ext>
              </a:extLst>
            </p:cNvPr>
            <p:cNvGrpSpPr/>
            <p:nvPr/>
          </p:nvGrpSpPr>
          <p:grpSpPr>
            <a:xfrm>
              <a:off x="4570705" y="2246683"/>
              <a:ext cx="7329455" cy="1122789"/>
              <a:chOff x="4402862" y="1784128"/>
              <a:chExt cx="7477118" cy="933550"/>
            </a:xfrm>
          </p:grpSpPr>
          <p:sp>
            <p:nvSpPr>
              <p:cNvPr id="48" name="Rectangle: Single Corner Snipped 47">
                <a:extLst>
                  <a:ext uri="{FF2B5EF4-FFF2-40B4-BE49-F238E27FC236}">
                    <a16:creationId xmlns:a16="http://schemas.microsoft.com/office/drawing/2014/main" id="{748A4C04-80C8-8FB5-D25A-1E7BC9EC101F}"/>
                  </a:ext>
                </a:extLst>
              </p:cNvPr>
              <p:cNvSpPr/>
              <p:nvPr/>
            </p:nvSpPr>
            <p:spPr>
              <a:xfrm>
                <a:off x="4403698" y="1789101"/>
                <a:ext cx="1183714" cy="928577"/>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1" name="Group 50">
                <a:extLst>
                  <a:ext uri="{FF2B5EF4-FFF2-40B4-BE49-F238E27FC236}">
                    <a16:creationId xmlns:a16="http://schemas.microsoft.com/office/drawing/2014/main" id="{488E0044-5EAD-4485-52D5-33EE18C6C126}"/>
                  </a:ext>
                </a:extLst>
              </p:cNvPr>
              <p:cNvGrpSpPr/>
              <p:nvPr/>
            </p:nvGrpSpPr>
            <p:grpSpPr>
              <a:xfrm>
                <a:off x="4402862" y="1784128"/>
                <a:ext cx="7477118" cy="933286"/>
                <a:chOff x="4402862" y="1784129"/>
                <a:chExt cx="7477118" cy="933286"/>
              </a:xfrm>
            </p:grpSpPr>
            <p:sp>
              <p:nvSpPr>
                <p:cNvPr id="56" name="Rectangle: Top Corners One Rounded and One Snipped 55">
                  <a:extLst>
                    <a:ext uri="{FF2B5EF4-FFF2-40B4-BE49-F238E27FC236}">
                      <a16:creationId xmlns:a16="http://schemas.microsoft.com/office/drawing/2014/main" id="{D4670C65-7624-5E5E-D000-C58A91D54AF6}"/>
                    </a:ext>
                  </a:extLst>
                </p:cNvPr>
                <p:cNvSpPr/>
                <p:nvPr/>
              </p:nvSpPr>
              <p:spPr>
                <a:xfrm>
                  <a:off x="4402862" y="1784129"/>
                  <a:ext cx="7468761" cy="933286"/>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8" name="TextBox 67">
                  <a:extLst>
                    <a:ext uri="{FF2B5EF4-FFF2-40B4-BE49-F238E27FC236}">
                      <a16:creationId xmlns:a16="http://schemas.microsoft.com/office/drawing/2014/main" id="{E0F6D2A5-DEB7-E0EF-A44D-F0FA392FDE59}"/>
                    </a:ext>
                  </a:extLst>
                </p:cNvPr>
                <p:cNvSpPr txBox="1"/>
                <p:nvPr/>
              </p:nvSpPr>
              <p:spPr>
                <a:xfrm>
                  <a:off x="5805341" y="1788870"/>
                  <a:ext cx="6074639" cy="927574"/>
                </a:xfrm>
                <a:prstGeom prst="rect">
                  <a:avLst/>
                </a:prstGeom>
                <a:noFill/>
              </p:spPr>
              <p:txBody>
                <a:bodyPr wrap="square" lIns="91440" tIns="45720" rIns="91440" bIns="45720" anchor="ctr">
                  <a:noAutofit/>
                </a:bodyPr>
                <a:lstStyle/>
                <a:p>
                  <a:r>
                    <a:rPr lang="en-GB" sz="1200" dirty="0">
                      <a:latin typeface="Calibri"/>
                      <a:ea typeface="Calibri"/>
                      <a:cs typeface="Calibri"/>
                    </a:rPr>
                    <a:t>The most prevalent conditions also </a:t>
                  </a:r>
                  <a:r>
                    <a:rPr lang="en-GB" sz="1200" b="1" dirty="0">
                      <a:solidFill>
                        <a:schemeClr val="accent1"/>
                      </a:solidFill>
                      <a:latin typeface="Calibri"/>
                      <a:ea typeface="Calibri"/>
                      <a:cs typeface="Calibri"/>
                    </a:rPr>
                    <a:t>impact most on years lost to poor health </a:t>
                  </a:r>
                  <a:r>
                    <a:rPr lang="en-GB" sz="1200" dirty="0">
                      <a:latin typeface="Calibri"/>
                      <a:ea typeface="Calibri"/>
                      <a:cs typeface="Calibri"/>
                    </a:rPr>
                    <a:t>e.g. musculoskeletal disorders, mental disorders, cancers, cardiovascular diseases, respiratory diseases and diabetes. Screening and testing programmes relate directly to cancers and cardiovascular disease, </a:t>
                  </a:r>
                  <a:r>
                    <a:rPr lang="en-GB" sz="1200" b="1" dirty="0">
                      <a:solidFill>
                        <a:schemeClr val="accent1"/>
                      </a:solidFill>
                      <a:latin typeface="Calibri"/>
                      <a:ea typeface="Calibri"/>
                      <a:cs typeface="Calibri"/>
                    </a:rPr>
                    <a:t>two of the top six causes</a:t>
                  </a:r>
                  <a:r>
                    <a:rPr lang="en-GB" sz="1200" dirty="0">
                      <a:latin typeface="Calibri"/>
                      <a:ea typeface="Calibri"/>
                      <a:cs typeface="Calibri"/>
                    </a:rPr>
                    <a:t> of years lost to poor health. NHS Health Checks seek to identify and address major risk factors. However, of the people referred for additional help with weight management or stopping smoking, over 90% declined support.</a:t>
                  </a:r>
                </a:p>
              </p:txBody>
            </p:sp>
          </p:grpSp>
        </p:grpSp>
        <p:pic>
          <p:nvPicPr>
            <p:cNvPr id="12" name="Graphic 4" descr="Heartbeat with solid fill">
              <a:extLst>
                <a:ext uri="{FF2B5EF4-FFF2-40B4-BE49-F238E27FC236}">
                  <a16:creationId xmlns:a16="http://schemas.microsoft.com/office/drawing/2014/main" id="{127CFC3B-F746-D956-233A-DE7CF97D3A27}"/>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4757438" y="2663402"/>
              <a:ext cx="842985" cy="801518"/>
            </a:xfrm>
            <a:prstGeom prst="rect">
              <a:avLst/>
            </a:prstGeom>
          </p:spPr>
        </p:pic>
        <p:sp>
          <p:nvSpPr>
            <p:cNvPr id="13" name="TextBox 4">
              <a:extLst>
                <a:ext uri="{FF2B5EF4-FFF2-40B4-BE49-F238E27FC236}">
                  <a16:creationId xmlns:a16="http://schemas.microsoft.com/office/drawing/2014/main" id="{B665C3D4-212E-71E4-7DF0-D19070014914}"/>
                </a:ext>
              </a:extLst>
            </p:cNvPr>
            <p:cNvSpPr txBox="1"/>
            <p:nvPr/>
          </p:nvSpPr>
          <p:spPr>
            <a:xfrm>
              <a:off x="4565134" y="2230044"/>
              <a:ext cx="1150651" cy="579005"/>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threat to good health</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39" name="Group 38">
            <a:extLst>
              <a:ext uri="{FF2B5EF4-FFF2-40B4-BE49-F238E27FC236}">
                <a16:creationId xmlns:a16="http://schemas.microsoft.com/office/drawing/2014/main" id="{2E491FD1-A83F-72E5-E7B4-34AEB06E777B}"/>
              </a:ext>
            </a:extLst>
          </p:cNvPr>
          <p:cNvGrpSpPr/>
          <p:nvPr/>
        </p:nvGrpSpPr>
        <p:grpSpPr>
          <a:xfrm>
            <a:off x="4532382" y="3411647"/>
            <a:ext cx="7357113" cy="1003691"/>
            <a:chOff x="4543812" y="3400217"/>
            <a:chExt cx="7357113" cy="1003691"/>
          </a:xfrm>
        </p:grpSpPr>
        <p:grpSp>
          <p:nvGrpSpPr>
            <p:cNvPr id="41" name="Group 40">
              <a:extLst>
                <a:ext uri="{FF2B5EF4-FFF2-40B4-BE49-F238E27FC236}">
                  <a16:creationId xmlns:a16="http://schemas.microsoft.com/office/drawing/2014/main" id="{4F77C5B9-4436-4755-899A-4BF8A2B4BFB1}"/>
                </a:ext>
              </a:extLst>
            </p:cNvPr>
            <p:cNvGrpSpPr/>
            <p:nvPr/>
          </p:nvGrpSpPr>
          <p:grpSpPr>
            <a:xfrm>
              <a:off x="4570703" y="3422334"/>
              <a:ext cx="7330222" cy="978691"/>
              <a:chOff x="4402862" y="3171525"/>
              <a:chExt cx="7486118" cy="884638"/>
            </a:xfrm>
          </p:grpSpPr>
          <p:sp>
            <p:nvSpPr>
              <p:cNvPr id="43" name="Rectangle: Single Corner Snipped 42">
                <a:extLst>
                  <a:ext uri="{FF2B5EF4-FFF2-40B4-BE49-F238E27FC236}">
                    <a16:creationId xmlns:a16="http://schemas.microsoft.com/office/drawing/2014/main" id="{77BC6612-7F93-FA90-D00C-7DA021937CBF}"/>
                  </a:ext>
                </a:extLst>
              </p:cNvPr>
              <p:cNvSpPr/>
              <p:nvPr/>
            </p:nvSpPr>
            <p:spPr>
              <a:xfrm>
                <a:off x="4405810" y="3171525"/>
                <a:ext cx="1173898" cy="884638"/>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4" name="Rectangle: Single Corner Snipped 43">
                <a:extLst>
                  <a:ext uri="{FF2B5EF4-FFF2-40B4-BE49-F238E27FC236}">
                    <a16:creationId xmlns:a16="http://schemas.microsoft.com/office/drawing/2014/main" id="{4D03E276-0659-D82E-760B-DE7CE8FA31FB}"/>
                  </a:ext>
                </a:extLst>
              </p:cNvPr>
              <p:cNvSpPr/>
              <p:nvPr/>
            </p:nvSpPr>
            <p:spPr>
              <a:xfrm>
                <a:off x="4402862" y="3171907"/>
                <a:ext cx="7476965" cy="883387"/>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TextBox 44">
                <a:extLst>
                  <a:ext uri="{FF2B5EF4-FFF2-40B4-BE49-F238E27FC236}">
                    <a16:creationId xmlns:a16="http://schemas.microsoft.com/office/drawing/2014/main" id="{CC80E660-FE71-6983-07CD-451703B80195}"/>
                  </a:ext>
                </a:extLst>
              </p:cNvPr>
              <p:cNvSpPr txBox="1"/>
              <p:nvPr/>
            </p:nvSpPr>
            <p:spPr>
              <a:xfrm>
                <a:off x="5797140" y="3179552"/>
                <a:ext cx="6091840" cy="875887"/>
              </a:xfrm>
              <a:prstGeom prst="rect">
                <a:avLst/>
              </a:prstGeom>
              <a:noFill/>
            </p:spPr>
            <p:txBody>
              <a:bodyPr wrap="square" lIns="91440" tIns="45720" rIns="91440" bIns="45720" anchor="ctr">
                <a:noAutofit/>
              </a:bodyPr>
              <a:lstStyle/>
              <a:p>
                <a:r>
                  <a:rPr lang="en-GB" sz="1200" dirty="0">
                    <a:latin typeface="Calibri"/>
                    <a:ea typeface="Calibri"/>
                    <a:cs typeface="Calibri"/>
                  </a:rPr>
                  <a:t>There is a very strong relationship between deprivation and deaths that are considered preventable, meaning that people from areas of deprivation are </a:t>
                </a:r>
                <a:r>
                  <a:rPr lang="en-GB" sz="1200" b="1" dirty="0">
                    <a:solidFill>
                      <a:schemeClr val="accent1"/>
                    </a:solidFill>
                    <a:latin typeface="Calibri"/>
                    <a:ea typeface="Calibri"/>
                    <a:cs typeface="Calibri"/>
                  </a:rPr>
                  <a:t>more likely to die </a:t>
                </a:r>
                <a:br>
                  <a:rPr lang="en-GB" sz="1200" b="1" dirty="0">
                    <a:latin typeface="Calibri" panose="020F0502020204030204" pitchFamily="34" charset="0"/>
                    <a:ea typeface="Calibri" panose="020F0502020204030204" pitchFamily="34" charset="0"/>
                    <a:cs typeface="Calibri" panose="020F0502020204030204" pitchFamily="34" charset="0"/>
                  </a:rPr>
                </a:br>
                <a:r>
                  <a:rPr lang="en-GB" sz="1200" b="1" dirty="0">
                    <a:solidFill>
                      <a:schemeClr val="accent1"/>
                    </a:solidFill>
                    <a:latin typeface="Calibri"/>
                    <a:ea typeface="Calibri"/>
                    <a:cs typeface="Calibri"/>
                  </a:rPr>
                  <a:t>unnecessarily. </a:t>
                </a:r>
                <a:r>
                  <a:rPr lang="en-GB" sz="1200" dirty="0">
                    <a:latin typeface="Calibri"/>
                    <a:ea typeface="Calibri"/>
                    <a:cs typeface="Calibri"/>
                  </a:rPr>
                  <a:t>Nationally, </a:t>
                </a:r>
                <a:r>
                  <a:rPr lang="en-GB" sz="1200" b="1" dirty="0">
                    <a:solidFill>
                      <a:schemeClr val="accent1"/>
                    </a:solidFill>
                    <a:latin typeface="Calibri"/>
                    <a:ea typeface="Calibri"/>
                    <a:cs typeface="Calibri"/>
                  </a:rPr>
                  <a:t>people from ethnic minority groups are less likely </a:t>
                </a:r>
                <a:br>
                  <a:rPr lang="en-GB" sz="1200" b="1" dirty="0">
                    <a:latin typeface="Calibri" panose="020F0502020204030204" pitchFamily="34" charset="0"/>
                    <a:ea typeface="Calibri" panose="020F0502020204030204" pitchFamily="34" charset="0"/>
                    <a:cs typeface="Calibri" panose="020F0502020204030204" pitchFamily="34" charset="0"/>
                  </a:rPr>
                </a:br>
                <a:r>
                  <a:rPr lang="en-GB" sz="1200" b="1" dirty="0">
                    <a:solidFill>
                      <a:schemeClr val="accent1"/>
                    </a:solidFill>
                    <a:latin typeface="Calibri"/>
                    <a:ea typeface="Calibri"/>
                    <a:cs typeface="Calibri"/>
                  </a:rPr>
                  <a:t>to have screening </a:t>
                </a:r>
                <a:r>
                  <a:rPr lang="en-GB" sz="1200" dirty="0">
                    <a:latin typeface="Calibri"/>
                    <a:ea typeface="Calibri"/>
                    <a:cs typeface="Calibri"/>
                  </a:rPr>
                  <a:t>for cervical, bowel and breast cancer, though, in contrast, they are </a:t>
                </a:r>
                <a:r>
                  <a:rPr lang="en-GB" sz="1200" b="1" dirty="0">
                    <a:solidFill>
                      <a:schemeClr val="accent1"/>
                    </a:solidFill>
                    <a:latin typeface="Calibri"/>
                    <a:ea typeface="Calibri"/>
                    <a:cs typeface="Calibri"/>
                  </a:rPr>
                  <a:t>more likely to receive an NHS Health Check.</a:t>
                </a:r>
              </a:p>
            </p:txBody>
          </p:sp>
        </p:grpSp>
        <p:pic>
          <p:nvPicPr>
            <p:cNvPr id="49" name="Graphic 6" descr="Weights Uneven with solid fill">
              <a:extLst>
                <a:ext uri="{FF2B5EF4-FFF2-40B4-BE49-F238E27FC236}">
                  <a16:creationId xmlns:a16="http://schemas.microsoft.com/office/drawing/2014/main" id="{FA667F55-614B-07CC-CF3A-2DC810CFC202}"/>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808811" y="3755908"/>
              <a:ext cx="648000" cy="648000"/>
            </a:xfrm>
            <a:prstGeom prst="rect">
              <a:avLst/>
            </a:prstGeom>
          </p:spPr>
        </p:pic>
        <p:sp>
          <p:nvSpPr>
            <p:cNvPr id="50" name="TextBox 4">
              <a:extLst>
                <a:ext uri="{FF2B5EF4-FFF2-40B4-BE49-F238E27FC236}">
                  <a16:creationId xmlns:a16="http://schemas.microsoft.com/office/drawing/2014/main" id="{A7237E1C-DE9C-4F77-A6F9-2E16D850C3C5}"/>
                </a:ext>
              </a:extLst>
            </p:cNvPr>
            <p:cNvSpPr txBox="1"/>
            <p:nvPr/>
          </p:nvSpPr>
          <p:spPr>
            <a:xfrm>
              <a:off x="4543812" y="3400217"/>
              <a:ext cx="1157403" cy="409407"/>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E58ED663-A503-A139-E75C-667FDBD52EF7}"/>
              </a:ext>
            </a:extLst>
          </p:cNvPr>
          <p:cNvGrpSpPr/>
          <p:nvPr/>
        </p:nvGrpSpPr>
        <p:grpSpPr>
          <a:xfrm>
            <a:off x="4559273" y="4481513"/>
            <a:ext cx="7462972" cy="1181684"/>
            <a:chOff x="4570703" y="4447223"/>
            <a:chExt cx="7462972" cy="1181684"/>
          </a:xfrm>
        </p:grpSpPr>
        <p:grpSp>
          <p:nvGrpSpPr>
            <p:cNvPr id="17" name="Group 16">
              <a:extLst>
                <a:ext uri="{FF2B5EF4-FFF2-40B4-BE49-F238E27FC236}">
                  <a16:creationId xmlns:a16="http://schemas.microsoft.com/office/drawing/2014/main" id="{A3414CB7-5EBE-ADB9-B023-43B07ECF600D}"/>
                </a:ext>
              </a:extLst>
            </p:cNvPr>
            <p:cNvGrpSpPr/>
            <p:nvPr/>
          </p:nvGrpSpPr>
          <p:grpSpPr>
            <a:xfrm>
              <a:off x="4571524" y="4447223"/>
              <a:ext cx="7462151" cy="1181684"/>
              <a:chOff x="4393753" y="4370049"/>
              <a:chExt cx="7544303" cy="1094354"/>
            </a:xfrm>
          </p:grpSpPr>
          <p:sp>
            <p:nvSpPr>
              <p:cNvPr id="20" name="Rectangle: Single Corner Snipped 19">
                <a:extLst>
                  <a:ext uri="{FF2B5EF4-FFF2-40B4-BE49-F238E27FC236}">
                    <a16:creationId xmlns:a16="http://schemas.microsoft.com/office/drawing/2014/main" id="{C023EFCB-56C8-D56D-D8D0-DF458CE3B292}"/>
                  </a:ext>
                </a:extLst>
              </p:cNvPr>
              <p:cNvSpPr/>
              <p:nvPr/>
            </p:nvSpPr>
            <p:spPr>
              <a:xfrm>
                <a:off x="4393753" y="4371242"/>
                <a:ext cx="7410967" cy="1088874"/>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21" name="Group 20">
                <a:extLst>
                  <a:ext uri="{FF2B5EF4-FFF2-40B4-BE49-F238E27FC236}">
                    <a16:creationId xmlns:a16="http://schemas.microsoft.com/office/drawing/2014/main" id="{81221F4B-FD00-93CA-3AE7-EDCA6A67AF17}"/>
                  </a:ext>
                </a:extLst>
              </p:cNvPr>
              <p:cNvGrpSpPr/>
              <p:nvPr/>
            </p:nvGrpSpPr>
            <p:grpSpPr>
              <a:xfrm>
                <a:off x="4396161" y="4370049"/>
                <a:ext cx="7541895" cy="1094354"/>
                <a:chOff x="4396161" y="4356192"/>
                <a:chExt cx="7541895" cy="1094354"/>
              </a:xfrm>
            </p:grpSpPr>
            <p:sp>
              <p:nvSpPr>
                <p:cNvPr id="22" name="Rectangle: Single Corner Snipped 21">
                  <a:extLst>
                    <a:ext uri="{FF2B5EF4-FFF2-40B4-BE49-F238E27FC236}">
                      <a16:creationId xmlns:a16="http://schemas.microsoft.com/office/drawing/2014/main" id="{20D75CE3-1226-260B-F2DA-864A5F6A3913}"/>
                    </a:ext>
                  </a:extLst>
                </p:cNvPr>
                <p:cNvSpPr/>
                <p:nvPr/>
              </p:nvSpPr>
              <p:spPr>
                <a:xfrm>
                  <a:off x="4396161" y="4356192"/>
                  <a:ext cx="1168526" cy="1094354"/>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23" name="Group 22">
                  <a:extLst>
                    <a:ext uri="{FF2B5EF4-FFF2-40B4-BE49-F238E27FC236}">
                      <a16:creationId xmlns:a16="http://schemas.microsoft.com/office/drawing/2014/main" id="{1C93046B-DD30-051B-E71D-8FC7C8231EF9}"/>
                    </a:ext>
                  </a:extLst>
                </p:cNvPr>
                <p:cNvGrpSpPr/>
                <p:nvPr/>
              </p:nvGrpSpPr>
              <p:grpSpPr>
                <a:xfrm>
                  <a:off x="4569692" y="4513694"/>
                  <a:ext cx="7368364" cy="928476"/>
                  <a:chOff x="4569692" y="4513694"/>
                  <a:chExt cx="7368364" cy="928476"/>
                </a:xfrm>
              </p:grpSpPr>
              <p:pic>
                <p:nvPicPr>
                  <p:cNvPr id="24" name="Graphic 8" descr="Downward trend graph with solid fill">
                    <a:extLst>
                      <a:ext uri="{FF2B5EF4-FFF2-40B4-BE49-F238E27FC236}">
                        <a16:creationId xmlns:a16="http://schemas.microsoft.com/office/drawing/2014/main" id="{1D388B64-B9DF-D114-A629-6D72A5CF780E}"/>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4569692" y="4708702"/>
                    <a:ext cx="800719" cy="733468"/>
                  </a:xfrm>
                  <a:prstGeom prst="rect">
                    <a:avLst/>
                  </a:prstGeom>
                </p:spPr>
              </p:pic>
              <p:sp>
                <p:nvSpPr>
                  <p:cNvPr id="25" name="TextBox 24">
                    <a:extLst>
                      <a:ext uri="{FF2B5EF4-FFF2-40B4-BE49-F238E27FC236}">
                        <a16:creationId xmlns:a16="http://schemas.microsoft.com/office/drawing/2014/main" id="{82037A3D-AF59-87E2-8E69-07C51E1463A9}"/>
                      </a:ext>
                    </a:extLst>
                  </p:cNvPr>
                  <p:cNvSpPr txBox="1"/>
                  <p:nvPr/>
                </p:nvSpPr>
                <p:spPr>
                  <a:xfrm>
                    <a:off x="5725013" y="4513694"/>
                    <a:ext cx="6213043" cy="793483"/>
                  </a:xfrm>
                  <a:prstGeom prst="rect">
                    <a:avLst/>
                  </a:prstGeom>
                  <a:noFill/>
                </p:spPr>
                <p:txBody>
                  <a:bodyPr wrap="square" lIns="91440" tIns="45720" rIns="91440" bIns="45720" rtlCol="0" anchor="ctr">
                    <a:noAutofit/>
                  </a:bodyPr>
                  <a:lstStyle/>
                  <a:p>
                    <a:r>
                      <a:rPr lang="en-GB" sz="1200" dirty="0">
                        <a:latin typeface="Calibri"/>
                        <a:ea typeface="Calibri"/>
                        <a:cs typeface="Calibri"/>
                      </a:rPr>
                      <a:t>The proportions of the local population with diabetes, hypertension or asthma are increasing, while the proportion of younger females being screened for cervical cancer is decreasing. </a:t>
                    </a:r>
                  </a:p>
                  <a:p>
                    <a:pPr>
                      <a:spcBef>
                        <a:spcPts val="500"/>
                      </a:spcBef>
                    </a:pP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If the prevalence of diabetes continues to change at the same rate as for the previous five years, it will rise from 7.9% in 2024/25 to 9.8% in 2029/30. If the rate of decline in cervical cancer screening continues, the proportion of females aged 25 to 49 being screened would </a:t>
                    </a:r>
                    <a:b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b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fall from 73.9% in 2024 to 71.1% in 2030.</a:t>
                    </a:r>
                  </a:p>
                </p:txBody>
              </p:sp>
            </p:grpSp>
          </p:grpSp>
        </p:grpSp>
        <p:sp>
          <p:nvSpPr>
            <p:cNvPr id="52" name="TextBox 4">
              <a:extLst>
                <a:ext uri="{FF2B5EF4-FFF2-40B4-BE49-F238E27FC236}">
                  <a16:creationId xmlns:a16="http://schemas.microsoft.com/office/drawing/2014/main" id="{78AB6C87-8391-496C-136A-DF7E1510D8C3}"/>
                </a:ext>
              </a:extLst>
            </p:cNvPr>
            <p:cNvSpPr txBox="1"/>
            <p:nvPr/>
          </p:nvSpPr>
          <p:spPr>
            <a:xfrm>
              <a:off x="4570703" y="4461135"/>
              <a:ext cx="1162747" cy="414344"/>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getting worse over time</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7" name="Group 6">
            <a:extLst>
              <a:ext uri="{FF2B5EF4-FFF2-40B4-BE49-F238E27FC236}">
                <a16:creationId xmlns:a16="http://schemas.microsoft.com/office/drawing/2014/main" id="{3D426316-F751-22E5-855A-21DCB1760491}"/>
              </a:ext>
            </a:extLst>
          </p:cNvPr>
          <p:cNvGrpSpPr/>
          <p:nvPr/>
        </p:nvGrpSpPr>
        <p:grpSpPr>
          <a:xfrm>
            <a:off x="4559275" y="5705663"/>
            <a:ext cx="7370384" cy="1049225"/>
            <a:chOff x="4570705" y="5705663"/>
            <a:chExt cx="7370384" cy="1049225"/>
          </a:xfrm>
        </p:grpSpPr>
        <p:grpSp>
          <p:nvGrpSpPr>
            <p:cNvPr id="26" name="Group 25">
              <a:extLst>
                <a:ext uri="{FF2B5EF4-FFF2-40B4-BE49-F238E27FC236}">
                  <a16:creationId xmlns:a16="http://schemas.microsoft.com/office/drawing/2014/main" id="{E382F65C-6B76-CAF1-6206-CDC0D74EEEEE}"/>
                </a:ext>
              </a:extLst>
            </p:cNvPr>
            <p:cNvGrpSpPr/>
            <p:nvPr/>
          </p:nvGrpSpPr>
          <p:grpSpPr>
            <a:xfrm>
              <a:off x="4570705" y="5723077"/>
              <a:ext cx="7370384" cy="1031811"/>
              <a:chOff x="4402862" y="5606025"/>
              <a:chExt cx="7538477" cy="1091319"/>
            </a:xfrm>
          </p:grpSpPr>
          <p:sp>
            <p:nvSpPr>
              <p:cNvPr id="27" name="Rectangle: Single Corner Snipped 26">
                <a:extLst>
                  <a:ext uri="{FF2B5EF4-FFF2-40B4-BE49-F238E27FC236}">
                    <a16:creationId xmlns:a16="http://schemas.microsoft.com/office/drawing/2014/main" id="{F551F7EB-222B-5C98-4EE8-39900C04F919}"/>
                  </a:ext>
                </a:extLst>
              </p:cNvPr>
              <p:cNvSpPr/>
              <p:nvPr/>
            </p:nvSpPr>
            <p:spPr>
              <a:xfrm>
                <a:off x="4406447" y="5610918"/>
                <a:ext cx="1181853" cy="1049107"/>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Single Corner Snipped 27">
                <a:extLst>
                  <a:ext uri="{FF2B5EF4-FFF2-40B4-BE49-F238E27FC236}">
                    <a16:creationId xmlns:a16="http://schemas.microsoft.com/office/drawing/2014/main" id="{ECE8BFED-BDE7-5C42-D836-2B76CEA316E0}"/>
                  </a:ext>
                </a:extLst>
              </p:cNvPr>
              <p:cNvSpPr/>
              <p:nvPr/>
            </p:nvSpPr>
            <p:spPr>
              <a:xfrm>
                <a:off x="4402862" y="5606025"/>
                <a:ext cx="7496615" cy="1049108"/>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29" name="Group 28">
                <a:extLst>
                  <a:ext uri="{FF2B5EF4-FFF2-40B4-BE49-F238E27FC236}">
                    <a16:creationId xmlns:a16="http://schemas.microsoft.com/office/drawing/2014/main" id="{CB31D022-87E7-62AB-2767-3CA73048FD6A}"/>
                  </a:ext>
                </a:extLst>
              </p:cNvPr>
              <p:cNvGrpSpPr/>
              <p:nvPr/>
            </p:nvGrpSpPr>
            <p:grpSpPr>
              <a:xfrm>
                <a:off x="4637374" y="5935821"/>
                <a:ext cx="736421" cy="761523"/>
                <a:chOff x="190452" y="309717"/>
                <a:chExt cx="652619" cy="674865"/>
              </a:xfrm>
            </p:grpSpPr>
            <p:pic>
              <p:nvPicPr>
                <p:cNvPr id="31" name="Graphic 10" descr="Traffic light with solid fill">
                  <a:extLst>
                    <a:ext uri="{FF2B5EF4-FFF2-40B4-BE49-F238E27FC236}">
                      <a16:creationId xmlns:a16="http://schemas.microsoft.com/office/drawing/2014/main" id="{8E24273A-65B2-AA43-F83D-99AA2809B1AC}"/>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90452" y="309717"/>
                  <a:ext cx="652619" cy="674865"/>
                </a:xfrm>
                <a:prstGeom prst="rect">
                  <a:avLst/>
                </a:prstGeom>
              </p:spPr>
            </p:pic>
            <p:sp>
              <p:nvSpPr>
                <p:cNvPr id="32" name="Oval 31">
                  <a:extLst>
                    <a:ext uri="{FF2B5EF4-FFF2-40B4-BE49-F238E27FC236}">
                      <a16:creationId xmlns:a16="http://schemas.microsoft.com/office/drawing/2014/main" id="{BB13F934-75A7-8A8C-1105-8B7B14874664}"/>
                    </a:ext>
                  </a:extLst>
                </p:cNvPr>
                <p:cNvSpPr/>
                <p:nvPr/>
              </p:nvSpPr>
              <p:spPr>
                <a:xfrm>
                  <a:off x="444777" y="410558"/>
                  <a:ext cx="146839" cy="151845"/>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30" name="TextBox 29">
                <a:extLst>
                  <a:ext uri="{FF2B5EF4-FFF2-40B4-BE49-F238E27FC236}">
                    <a16:creationId xmlns:a16="http://schemas.microsoft.com/office/drawing/2014/main" id="{464EFD6B-A821-1E9E-ADCD-BEF0CB8BAF12}"/>
                  </a:ext>
                </a:extLst>
              </p:cNvPr>
              <p:cNvSpPr txBox="1"/>
              <p:nvPr/>
            </p:nvSpPr>
            <p:spPr>
              <a:xfrm>
                <a:off x="5857374" y="5657517"/>
                <a:ext cx="6083965" cy="968927"/>
              </a:xfrm>
              <a:prstGeom prst="rect">
                <a:avLst/>
              </a:prstGeom>
              <a:noFill/>
            </p:spPr>
            <p:txBody>
              <a:bodyPr wrap="square" lIns="91440" tIns="45720" rIns="91440" bIns="45720" rtlCol="0" anchor="ctr">
                <a:noAutofit/>
              </a:bodyPr>
              <a:lstStyle/>
              <a:p>
                <a:r>
                  <a:rPr lang="en-GB" sz="1200" dirty="0">
                    <a:latin typeface="Calibri"/>
                    <a:ea typeface="Calibri"/>
                    <a:cs typeface="Calibri"/>
                  </a:rPr>
                  <a:t>The prevalence of </a:t>
                </a:r>
                <a:r>
                  <a:rPr lang="en-GB" sz="1200" b="1" dirty="0">
                    <a:solidFill>
                      <a:schemeClr val="accent1"/>
                    </a:solidFill>
                    <a:latin typeface="Calibri"/>
                    <a:ea typeface="Calibri"/>
                    <a:cs typeface="Calibri"/>
                  </a:rPr>
                  <a:t>asthma in the population aged 6 and over is significantly higher in Central Bedfordshire </a:t>
                </a:r>
                <a:r>
                  <a:rPr lang="en-GB" sz="1200" dirty="0">
                    <a:latin typeface="Calibri"/>
                    <a:ea typeface="Calibri"/>
                    <a:cs typeface="Calibri"/>
                  </a:rPr>
                  <a:t>than England. </a:t>
                </a:r>
                <a:r>
                  <a:rPr lang="en-GB" sz="1200" b="1" dirty="0">
                    <a:solidFill>
                      <a:schemeClr val="accent1"/>
                    </a:solidFill>
                    <a:latin typeface="Calibri"/>
                    <a:ea typeface="Calibri"/>
                    <a:cs typeface="Calibri"/>
                  </a:rPr>
                  <a:t>The mortality rate for deaths involving hypertensive diseases is significantly higher </a:t>
                </a:r>
                <a:r>
                  <a:rPr lang="en-GB" sz="1200" dirty="0">
                    <a:latin typeface="Calibri"/>
                    <a:ea typeface="Calibri"/>
                    <a:cs typeface="Calibri"/>
                  </a:rPr>
                  <a:t>than England. In addition, the proportion of people being invited to and receiving NHS Health Checks is significantly lower than the England average. </a:t>
                </a:r>
                <a:endParaRPr lang="en-US" dirty="0">
                  <a:latin typeface="Calibri"/>
                  <a:ea typeface="Calibri"/>
                  <a:cs typeface="Calibri"/>
                </a:endParaRPr>
              </a:p>
            </p:txBody>
          </p:sp>
        </p:grpSp>
        <p:sp>
          <p:nvSpPr>
            <p:cNvPr id="53" name="TextBox 4">
              <a:extLst>
                <a:ext uri="{FF2B5EF4-FFF2-40B4-BE49-F238E27FC236}">
                  <a16:creationId xmlns:a16="http://schemas.microsoft.com/office/drawing/2014/main" id="{C59873DF-38B6-F4D5-DA9A-364DF2DAABCF}"/>
                </a:ext>
              </a:extLst>
            </p:cNvPr>
            <p:cNvSpPr txBox="1"/>
            <p:nvPr/>
          </p:nvSpPr>
          <p:spPr>
            <a:xfrm>
              <a:off x="4581198" y="5705663"/>
              <a:ext cx="1118940" cy="400110"/>
            </a:xfrm>
            <a:prstGeom prst="rect">
              <a:avLst/>
            </a:prstGeom>
            <a:noFill/>
          </p:spPr>
          <p:txBody>
            <a:bodyPr wrap="square" rtlCol="0">
              <a:spAutoFit/>
            </a:bodyPr>
            <a:lstStyle/>
            <a:p>
              <a:pPr lvl="0" algn="ctr"/>
              <a:r>
                <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t>Parts are worse than England</a:t>
              </a:r>
            </a:p>
          </p:txBody>
        </p:sp>
      </p:grpSp>
      <p:sp>
        <p:nvSpPr>
          <p:cNvPr id="54" name="TextBox 53">
            <a:extLst>
              <a:ext uri="{FF2B5EF4-FFF2-40B4-BE49-F238E27FC236}">
                <a16:creationId xmlns:a16="http://schemas.microsoft.com/office/drawing/2014/main" id="{1E73672A-40BD-654B-4ECA-334BF649DD50}"/>
              </a:ext>
            </a:extLst>
          </p:cNvPr>
          <p:cNvSpPr txBox="1"/>
          <p:nvPr/>
        </p:nvSpPr>
        <p:spPr>
          <a:xfrm>
            <a:off x="371475" y="3021615"/>
            <a:ext cx="3955954" cy="3683985"/>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600" kern="100" dirty="0">
                <a:solidFill>
                  <a:schemeClr val="bg1"/>
                </a:solidFill>
                <a:latin typeface="Calibri"/>
                <a:ea typeface="Calibri"/>
                <a:cs typeface="Calibri"/>
              </a:rPr>
              <a:t>E</a:t>
            </a:r>
            <a:r>
              <a:rPr lang="en-GB" sz="1400" kern="100" dirty="0">
                <a:solidFill>
                  <a:schemeClr val="bg1"/>
                </a:solidFill>
                <a:latin typeface="Calibri"/>
                <a:ea typeface="Calibri"/>
                <a:cs typeface="Calibri"/>
              </a:rPr>
              <a:t>arly identification and good management of </a:t>
            </a:r>
            <a:br>
              <a:rPr lang="en-GB" sz="1400" kern="100" dirty="0">
                <a:solidFill>
                  <a:schemeClr val="bg1"/>
                </a:solidFill>
                <a:latin typeface="Calibri"/>
                <a:ea typeface="Calibri"/>
                <a:cs typeface="Calibri"/>
              </a:rPr>
            </a:br>
            <a:r>
              <a:rPr lang="en-GB" sz="1400" kern="100" dirty="0">
                <a:solidFill>
                  <a:schemeClr val="bg1"/>
                </a:solidFill>
                <a:latin typeface="Calibri"/>
                <a:ea typeface="Calibri"/>
                <a:cs typeface="Calibri"/>
              </a:rPr>
              <a:t>long-term conditions is important to prevent them getting worse. We could make a difference by:</a:t>
            </a:r>
            <a:endParaRPr lang="en-GB" sz="1400" kern="100" dirty="0">
              <a:solidFill>
                <a:schemeClr val="bg1"/>
              </a:solidFill>
              <a:latin typeface="Calibri"/>
              <a:ea typeface="Calibri" panose="020F0502020204030204" pitchFamily="34" charset="0"/>
              <a:cs typeface="Calibri"/>
            </a:endParaRPr>
          </a:p>
          <a:p>
            <a:pPr marL="285750" indent="-285750">
              <a:spcBef>
                <a:spcPts val="600"/>
              </a:spcBef>
              <a:buFont typeface="Arial"/>
              <a:buChar char="•"/>
            </a:pPr>
            <a:r>
              <a:rPr lang="en-GB" sz="1400" kern="100" dirty="0">
                <a:solidFill>
                  <a:schemeClr val="bg1"/>
                </a:solidFill>
                <a:latin typeface="Calibri"/>
                <a:ea typeface="Calibri"/>
                <a:cs typeface="Calibri"/>
              </a:rPr>
              <a:t>Increasing uptake of NHS Health Checks and screening programmes, especially among higher risk groups;</a:t>
            </a:r>
            <a:endParaRPr lang="en-GB" sz="1400" kern="100" dirty="0">
              <a:solidFill>
                <a:schemeClr val="bg1"/>
              </a:solidFill>
              <a:latin typeface="Calibri" panose="020F0502020204030204" pitchFamily="34" charset="0"/>
              <a:ea typeface="Calibri" panose="020F0502020204030204" pitchFamily="34" charset="0"/>
              <a:cs typeface="Calibri"/>
            </a:endParaRPr>
          </a:p>
          <a:p>
            <a:pPr marL="285750" indent="-285750">
              <a:spcBef>
                <a:spcPts val="600"/>
              </a:spcBef>
              <a:buFont typeface="Arial" panose="020B0604020202020204" pitchFamily="34" charset="0"/>
              <a:buChar char="•"/>
            </a:pPr>
            <a:r>
              <a:rPr lang="en-GB" sz="1400" kern="100" dirty="0">
                <a:solidFill>
                  <a:schemeClr val="bg1"/>
                </a:solidFill>
                <a:latin typeface="Calibri"/>
                <a:ea typeface="Calibri"/>
                <a:cs typeface="Calibri"/>
              </a:rPr>
              <a:t>Being more proactive in the healthcare offered to people with long-term conditions, making sure the care they receive is optimal;</a:t>
            </a:r>
            <a:endParaRPr lang="en-GB" sz="14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400" kern="100" dirty="0">
                <a:solidFill>
                  <a:schemeClr val="bg1"/>
                </a:solidFill>
                <a:latin typeface="Calibri"/>
                <a:ea typeface="Calibri"/>
                <a:cs typeface="Calibri"/>
              </a:rPr>
              <a:t>Supporting people with long-term conditions to live healthy lives, for example by being active, maintaining a healthy weight, socialising, and stopping smoking. </a:t>
            </a:r>
          </a:p>
        </p:txBody>
      </p:sp>
    </p:spTree>
    <p:extLst>
      <p:ext uri="{BB962C8B-B14F-4D97-AF65-F5344CB8AC3E}">
        <p14:creationId xmlns:p14="http://schemas.microsoft.com/office/powerpoint/2010/main" val="395671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08560-ED39-77D1-A19E-4B17E861869A}"/>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5202880E-4510-09E2-158B-2F17EC9DD4DB}"/>
              </a:ext>
            </a:extLst>
          </p:cNvPr>
          <p:cNvSpPr/>
          <p:nvPr/>
        </p:nvSpPr>
        <p:spPr>
          <a:xfrm>
            <a:off x="362626" y="539750"/>
            <a:ext cx="606458" cy="836532"/>
          </a:xfrm>
          <a:prstGeom prst="snip1Rect">
            <a:avLst>
              <a:gd name="adj" fmla="val 27661"/>
            </a:avLst>
          </a:prstGeom>
          <a:solidFill>
            <a:schemeClr val="accent1"/>
          </a:solidFill>
        </p:spPr>
        <p:txBody>
          <a:bodyPr wrap="square" lIns="91440" tIns="45720" rIns="91440" bIns="45720" anchor="ctr">
            <a:no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3</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7FDB7687-5D14-3E0A-EFAA-5494200AE709}"/>
              </a:ext>
            </a:extLst>
          </p:cNvPr>
          <p:cNvSpPr txBox="1"/>
          <p:nvPr/>
        </p:nvSpPr>
        <p:spPr>
          <a:xfrm>
            <a:off x="959254" y="695440"/>
            <a:ext cx="3387776" cy="590931"/>
          </a:xfrm>
          <a:prstGeom prst="rect">
            <a:avLst/>
          </a:prstGeom>
          <a:noFill/>
        </p:spPr>
        <p:txBody>
          <a:bodyPr wrap="square">
            <a:spAutoFit/>
          </a:bodyPr>
          <a:lstStyle/>
          <a:p>
            <a:pPr defTabSz="488950">
              <a:lnSpc>
                <a:spcPct val="90000"/>
              </a:lnSpc>
              <a:spcBef>
                <a:spcPct val="0"/>
              </a:spcBef>
              <a:spcAft>
                <a:spcPct val="35000"/>
              </a:spcAft>
            </a:pPr>
            <a:r>
              <a:rPr lang="en-GB">
                <a:latin typeface="Arial Nova" panose="020B0504020202020204" pitchFamily="34" charset="0"/>
                <a:ea typeface="Calibri" panose="020F0502020204030204" pitchFamily="34" charset="0"/>
                <a:cs typeface="Calibri" panose="020F0502020204030204" pitchFamily="34" charset="0"/>
              </a:rPr>
              <a:t>Help people change behaviours that impact on their health</a:t>
            </a:r>
          </a:p>
        </p:txBody>
      </p:sp>
      <p:sp>
        <p:nvSpPr>
          <p:cNvPr id="10" name="Rectangle 9">
            <a:extLst>
              <a:ext uri="{FF2B5EF4-FFF2-40B4-BE49-F238E27FC236}">
                <a16:creationId xmlns:a16="http://schemas.microsoft.com/office/drawing/2014/main" id="{A7BB15D3-13D2-234E-275B-BE740DDFDE4C}"/>
              </a:ext>
            </a:extLst>
          </p:cNvPr>
          <p:cNvSpPr/>
          <p:nvPr/>
        </p:nvSpPr>
        <p:spPr>
          <a:xfrm>
            <a:off x="371474" y="539749"/>
            <a:ext cx="3950663" cy="615632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9E3DE278-840C-B0C8-2105-867198841C63}"/>
              </a:ext>
            </a:extLst>
          </p:cNvPr>
          <p:cNvCxnSpPr>
            <a:cxnSpLocks/>
          </p:cNvCxnSpPr>
          <p:nvPr/>
        </p:nvCxnSpPr>
        <p:spPr>
          <a:xfrm>
            <a:off x="357826" y="1368000"/>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EF9D938-6FE5-7830-335B-88A3988634C4}"/>
              </a:ext>
            </a:extLst>
          </p:cNvPr>
          <p:cNvSpPr txBox="1"/>
          <p:nvPr/>
        </p:nvSpPr>
        <p:spPr>
          <a:xfrm>
            <a:off x="11157961" y="102157"/>
            <a:ext cx="734002"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X</a:t>
            </a:r>
          </a:p>
        </p:txBody>
      </p:sp>
      <p:sp>
        <p:nvSpPr>
          <p:cNvPr id="11" name="TextBox 10">
            <a:extLst>
              <a:ext uri="{FF2B5EF4-FFF2-40B4-BE49-F238E27FC236}">
                <a16:creationId xmlns:a16="http://schemas.microsoft.com/office/drawing/2014/main" id="{AF0FE7F4-5EA6-8B56-1D8D-262889D8EB26}"/>
              </a:ext>
            </a:extLst>
          </p:cNvPr>
          <p:cNvSpPr txBox="1"/>
          <p:nvPr/>
        </p:nvSpPr>
        <p:spPr>
          <a:xfrm>
            <a:off x="366182" y="1460102"/>
            <a:ext cx="2591717" cy="1672545"/>
          </a:xfrm>
          <a:prstGeom prst="rect">
            <a:avLst/>
          </a:prstGeom>
          <a:noFill/>
        </p:spPr>
        <p:txBody>
          <a:bodyPr wrap="square" lIns="91440" tIns="45720" rIns="91440" bIns="45720" anchor="ctr">
            <a:noAutofit/>
          </a:bodyPr>
          <a:lstStyle/>
          <a:p>
            <a:r>
              <a:rPr lang="en-GB" sz="1400" dirty="0">
                <a:latin typeface="Calibri"/>
                <a:ea typeface="Calibri"/>
                <a:cs typeface="Calibri"/>
              </a:rPr>
              <a:t>As we age, the cumulative impact of unhealthy behaviours begins to affect our bodies – stiffening arteries, increasing insulin resistance, and damaging organs such as the lungs and liver. In turn this increases the risk of long-term conditions.</a:t>
            </a:r>
          </a:p>
        </p:txBody>
      </p:sp>
      <p:cxnSp>
        <p:nvCxnSpPr>
          <p:cNvPr id="14" name="Straight Connector 13">
            <a:extLst>
              <a:ext uri="{FF2B5EF4-FFF2-40B4-BE49-F238E27FC236}">
                <a16:creationId xmlns:a16="http://schemas.microsoft.com/office/drawing/2014/main" id="{7D65A82D-1E3F-E21E-EDDF-871EBA7FA420}"/>
              </a:ext>
            </a:extLst>
          </p:cNvPr>
          <p:cNvCxnSpPr>
            <a:cxnSpLocks/>
          </p:cNvCxnSpPr>
          <p:nvPr/>
        </p:nvCxnSpPr>
        <p:spPr>
          <a:xfrm>
            <a:off x="371475" y="3216012"/>
            <a:ext cx="395595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92A9BCE0-55C8-EA7D-E68F-3414532937F0}"/>
              </a:ext>
            </a:extLst>
          </p:cNvPr>
          <p:cNvGrpSpPr/>
          <p:nvPr/>
        </p:nvGrpSpPr>
        <p:grpSpPr>
          <a:xfrm>
            <a:off x="4589229" y="5578559"/>
            <a:ext cx="7330904" cy="1129573"/>
            <a:chOff x="4402862" y="5465299"/>
            <a:chExt cx="7528694" cy="1194726"/>
          </a:xfrm>
        </p:grpSpPr>
        <p:sp>
          <p:nvSpPr>
            <p:cNvPr id="27" name="Rectangle: Single Corner Snipped 26">
              <a:extLst>
                <a:ext uri="{FF2B5EF4-FFF2-40B4-BE49-F238E27FC236}">
                  <a16:creationId xmlns:a16="http://schemas.microsoft.com/office/drawing/2014/main" id="{BD703CC0-02C4-BB37-C790-4A0794B6C973}"/>
                </a:ext>
              </a:extLst>
            </p:cNvPr>
            <p:cNvSpPr/>
            <p:nvPr/>
          </p:nvSpPr>
          <p:spPr>
            <a:xfrm>
              <a:off x="4406447" y="5490191"/>
              <a:ext cx="1181853" cy="1169834"/>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Single Corner Snipped 27">
              <a:extLst>
                <a:ext uri="{FF2B5EF4-FFF2-40B4-BE49-F238E27FC236}">
                  <a16:creationId xmlns:a16="http://schemas.microsoft.com/office/drawing/2014/main" id="{DABDA938-3248-349D-33D7-3BD784094361}"/>
                </a:ext>
              </a:extLst>
            </p:cNvPr>
            <p:cNvSpPr/>
            <p:nvPr/>
          </p:nvSpPr>
          <p:spPr>
            <a:xfrm>
              <a:off x="4402862" y="5485302"/>
              <a:ext cx="7496615" cy="1169832"/>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 name="TextBox 29">
              <a:extLst>
                <a:ext uri="{FF2B5EF4-FFF2-40B4-BE49-F238E27FC236}">
                  <a16:creationId xmlns:a16="http://schemas.microsoft.com/office/drawing/2014/main" id="{E52114AA-E512-A7BC-4807-5DA510AE3478}"/>
                </a:ext>
              </a:extLst>
            </p:cNvPr>
            <p:cNvSpPr txBox="1"/>
            <p:nvPr/>
          </p:nvSpPr>
          <p:spPr>
            <a:xfrm>
              <a:off x="5804644" y="5465299"/>
              <a:ext cx="6126912" cy="1194725"/>
            </a:xfrm>
            <a:prstGeom prst="rect">
              <a:avLst/>
            </a:prstGeom>
            <a:noFill/>
          </p:spPr>
          <p:txBody>
            <a:bodyPr wrap="square" lIns="91440" tIns="45720" rIns="91440" bIns="45720" rtlCol="0" anchor="ctr">
              <a:noAutofit/>
            </a:bodyPr>
            <a:lstStyle/>
            <a:p>
              <a:r>
                <a:rPr lang="en-GB" sz="1200" dirty="0">
                  <a:latin typeface="Calibri"/>
                  <a:ea typeface="Calibri"/>
                  <a:cs typeface="Calibri"/>
                </a:rPr>
                <a:t>The </a:t>
              </a:r>
              <a:r>
                <a:rPr lang="en-GB" sz="1200" dirty="0">
                  <a:latin typeface="Calibri" panose="020F0502020204030204" pitchFamily="34" charset="0"/>
                  <a:ea typeface="Calibri" panose="020F0502020204030204" pitchFamily="34" charset="0"/>
                  <a:cs typeface="Calibri" panose="020F0502020204030204" pitchFamily="34" charset="0"/>
                </a:rPr>
                <a:t>proportion of the local population who successfully quit smoking in Central Bedfordshire is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significantly below </a:t>
              </a:r>
              <a:r>
                <a:rPr lang="en-GB" sz="1200" dirty="0">
                  <a:latin typeface="Calibri" panose="020F0502020204030204" pitchFamily="34" charset="0"/>
                  <a:ea typeface="Calibri" panose="020F0502020204030204" pitchFamily="34" charset="0"/>
                  <a:cs typeface="Calibri" panose="020F0502020204030204" pitchFamily="34" charset="0"/>
                </a:rPr>
                <a:t>that for England overall and has been for three of the last four years</a:t>
              </a:r>
              <a:r>
                <a:rPr lang="en-GB" sz="1200" dirty="0">
                  <a:latin typeface="Calibri"/>
                  <a:ea typeface="Calibri"/>
                  <a:cs typeface="Calibri"/>
                </a:rPr>
                <a:t>. </a:t>
              </a:r>
            </a:p>
            <a:p>
              <a:r>
                <a:rPr lang="en-GB" sz="1200" dirty="0">
                  <a:latin typeface="Calibri"/>
                  <a:ea typeface="Calibri"/>
                  <a:cs typeface="Calibri"/>
                </a:rPr>
                <a:t>For females, the potential working years of life lost due to alcohol-related conditions, was </a:t>
              </a:r>
              <a:r>
                <a:rPr lang="en-GB" sz="1200" b="1" dirty="0">
                  <a:solidFill>
                    <a:schemeClr val="accent1"/>
                  </a:solidFill>
                  <a:latin typeface="Calibri"/>
                  <a:ea typeface="Calibri"/>
                  <a:cs typeface="Calibri"/>
                </a:rPr>
                <a:t>significantly higher</a:t>
              </a:r>
              <a:r>
                <a:rPr lang="en-GB" sz="1200" dirty="0">
                  <a:latin typeface="Calibri"/>
                  <a:ea typeface="Calibri"/>
                  <a:cs typeface="Calibri"/>
                </a:rPr>
                <a:t> than England in 2024 having increased significantly over the previous five years.</a:t>
              </a:r>
              <a:endParaRPr lang="en-US" dirty="0">
                <a:latin typeface="Calibri"/>
                <a:ea typeface="Calibri"/>
                <a:cs typeface="Calibri"/>
              </a:endParaRPr>
            </a:p>
          </p:txBody>
        </p:sp>
      </p:grpSp>
      <p:grpSp>
        <p:nvGrpSpPr>
          <p:cNvPr id="34" name="Group 33">
            <a:extLst>
              <a:ext uri="{FF2B5EF4-FFF2-40B4-BE49-F238E27FC236}">
                <a16:creationId xmlns:a16="http://schemas.microsoft.com/office/drawing/2014/main" id="{C141F950-6274-1105-2C28-1D427B26CB43}"/>
              </a:ext>
            </a:extLst>
          </p:cNvPr>
          <p:cNvGrpSpPr/>
          <p:nvPr/>
        </p:nvGrpSpPr>
        <p:grpSpPr>
          <a:xfrm>
            <a:off x="4589858" y="1159892"/>
            <a:ext cx="7293878" cy="1174792"/>
            <a:chOff x="4388079" y="247135"/>
            <a:chExt cx="7459887" cy="1367483"/>
          </a:xfrm>
        </p:grpSpPr>
        <p:sp>
          <p:nvSpPr>
            <p:cNvPr id="35" name="Rectangle: Single Corner Snipped 34">
              <a:extLst>
                <a:ext uri="{FF2B5EF4-FFF2-40B4-BE49-F238E27FC236}">
                  <a16:creationId xmlns:a16="http://schemas.microsoft.com/office/drawing/2014/main" id="{8BA18578-E127-AEFF-5870-D42645FB4757}"/>
                </a:ext>
              </a:extLst>
            </p:cNvPr>
            <p:cNvSpPr/>
            <p:nvPr/>
          </p:nvSpPr>
          <p:spPr>
            <a:xfrm>
              <a:off x="4390505" y="247135"/>
              <a:ext cx="7457461" cy="1367483"/>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Rectangle: Top Corners One Rounded and One Snipped 35">
              <a:extLst>
                <a:ext uri="{FF2B5EF4-FFF2-40B4-BE49-F238E27FC236}">
                  <a16:creationId xmlns:a16="http://schemas.microsoft.com/office/drawing/2014/main" id="{40474F1B-DA70-8438-C144-A362642F104E}"/>
                </a:ext>
              </a:extLst>
            </p:cNvPr>
            <p:cNvSpPr/>
            <p:nvPr/>
          </p:nvSpPr>
          <p:spPr>
            <a:xfrm>
              <a:off x="4388079" y="248186"/>
              <a:ext cx="1185724" cy="1363466"/>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201C4DDC-941B-67AD-F2C5-AE5FD6596F49}"/>
                </a:ext>
              </a:extLst>
            </p:cNvPr>
            <p:cNvSpPr txBox="1"/>
            <p:nvPr/>
          </p:nvSpPr>
          <p:spPr>
            <a:xfrm>
              <a:off x="5788330" y="278802"/>
              <a:ext cx="6059633" cy="1323141"/>
            </a:xfrm>
            <a:prstGeom prst="rect">
              <a:avLst/>
            </a:prstGeom>
            <a:noFill/>
          </p:spPr>
          <p:txBody>
            <a:bodyPr wrap="square" lIns="91440" tIns="45720" rIns="91440" bIns="45720" anchor="ctr">
              <a:noAutofit/>
            </a:bodyPr>
            <a:lstStyle/>
            <a:p>
              <a:r>
                <a:rPr lang="en-GB" sz="1200" dirty="0">
                  <a:latin typeface="Calibri"/>
                  <a:ea typeface="Calibri"/>
                  <a:cs typeface="Calibri"/>
                </a:rPr>
                <a:t>Of Central adult population, an estimated </a:t>
              </a:r>
              <a:r>
                <a:rPr lang="en-GB" sz="1200" b="1" dirty="0">
                  <a:solidFill>
                    <a:schemeClr val="accent1"/>
                  </a:solidFill>
                  <a:latin typeface="Calibri"/>
                  <a:ea typeface="Calibri"/>
                  <a:cs typeface="Calibri"/>
                </a:rPr>
                <a:t>10% </a:t>
              </a:r>
              <a:r>
                <a:rPr lang="en-GB" sz="1200" dirty="0">
                  <a:latin typeface="Calibri"/>
                  <a:ea typeface="Calibri"/>
                  <a:cs typeface="Calibri"/>
                </a:rPr>
                <a:t>are </a:t>
              </a:r>
              <a:r>
                <a:rPr lang="en-GB" sz="1200" b="1" dirty="0">
                  <a:solidFill>
                    <a:schemeClr val="accent1"/>
                  </a:solidFill>
                  <a:latin typeface="Calibri"/>
                  <a:ea typeface="Calibri"/>
                  <a:cs typeface="Calibri"/>
                </a:rPr>
                <a:t>current smokers. </a:t>
              </a:r>
              <a:r>
                <a:rPr lang="en-GB" sz="1200" dirty="0">
                  <a:latin typeface="Calibri"/>
                  <a:ea typeface="Calibri"/>
                  <a:cs typeface="Calibri"/>
                </a:rPr>
                <a:t>It is also estimated that</a:t>
              </a:r>
              <a:r>
                <a:rPr lang="en-GB" sz="1200" b="1" dirty="0">
                  <a:solidFill>
                    <a:schemeClr val="accent1"/>
                  </a:solidFill>
                  <a:latin typeface="Calibri"/>
                  <a:ea typeface="Calibri"/>
                  <a:cs typeface="Calibri"/>
                </a:rPr>
                <a:t> approximately 1 in 5</a:t>
              </a:r>
              <a:r>
                <a:rPr lang="en-GB" sz="1200" b="1" baseline="30000" dirty="0">
                  <a:solidFill>
                    <a:schemeClr val="accent1"/>
                  </a:solidFill>
                  <a:latin typeface="Calibri"/>
                  <a:ea typeface="Calibri"/>
                  <a:cs typeface="Calibri"/>
                </a:rPr>
                <a:t> </a:t>
              </a:r>
              <a:r>
                <a:rPr lang="en-GB" sz="1200" b="1" dirty="0">
                  <a:solidFill>
                    <a:schemeClr val="accent1"/>
                  </a:solidFill>
                  <a:latin typeface="Calibri"/>
                  <a:ea typeface="Calibri"/>
                  <a:cs typeface="Calibri"/>
                </a:rPr>
                <a:t>adults drink alcohol regularly </a:t>
              </a:r>
              <a:r>
                <a:rPr lang="en-GB" sz="1200" dirty="0">
                  <a:latin typeface="Calibri"/>
                  <a:ea typeface="Calibri"/>
                  <a:cs typeface="Calibri"/>
                </a:rPr>
                <a:t>at levels that increase their risk of ill health. </a:t>
              </a:r>
              <a:r>
                <a:rPr lang="en-GB" sz="1200" b="1" dirty="0">
                  <a:solidFill>
                    <a:schemeClr val="accent1"/>
                  </a:solidFill>
                  <a:latin typeface="Calibri"/>
                  <a:ea typeface="Calibri"/>
                  <a:cs typeface="Calibri"/>
                </a:rPr>
                <a:t>0.85%</a:t>
              </a:r>
              <a:r>
                <a:rPr lang="en-GB" sz="1200" dirty="0">
                  <a:latin typeface="Calibri"/>
                  <a:ea typeface="Calibri"/>
                  <a:cs typeface="Calibri"/>
                </a:rPr>
                <a:t> are opiate and/or crack cocaine users. </a:t>
              </a:r>
            </a:p>
            <a:p>
              <a:pPr>
                <a:spcBef>
                  <a:spcPts val="500"/>
                </a:spcBef>
              </a:pPr>
              <a:r>
                <a:rPr lang="en-GB" sz="1200" dirty="0">
                  <a:latin typeface="Calibri"/>
                  <a:ea typeface="Calibri"/>
                  <a:cs typeface="Calibri"/>
                </a:rPr>
                <a:t>These proportions equate to approaching </a:t>
              </a:r>
              <a:r>
                <a:rPr lang="en-GB" sz="1200" b="1" dirty="0">
                  <a:solidFill>
                    <a:schemeClr val="accent1"/>
                  </a:solidFill>
                  <a:latin typeface="Calibri"/>
                  <a:ea typeface="Calibri"/>
                  <a:cs typeface="Calibri"/>
                </a:rPr>
                <a:t>25,000</a:t>
              </a:r>
              <a:r>
                <a:rPr lang="en-GB" sz="1200" dirty="0">
                  <a:latin typeface="Calibri"/>
                  <a:ea typeface="Calibri"/>
                  <a:cs typeface="Calibri"/>
                </a:rPr>
                <a:t> </a:t>
              </a:r>
              <a:r>
                <a:rPr lang="en-GB" sz="1200" b="1" dirty="0">
                  <a:solidFill>
                    <a:schemeClr val="accent1"/>
                  </a:solidFill>
                  <a:latin typeface="Calibri"/>
                  <a:ea typeface="Calibri"/>
                  <a:cs typeface="Calibri"/>
                </a:rPr>
                <a:t>adults smoking </a:t>
              </a:r>
              <a:r>
                <a:rPr lang="en-GB" sz="1200" dirty="0">
                  <a:latin typeface="Calibri"/>
                  <a:ea typeface="Calibri"/>
                  <a:cs typeface="Calibri"/>
                </a:rPr>
                <a:t>and</a:t>
              </a:r>
              <a:r>
                <a:rPr lang="en-GB" sz="1200" b="1" dirty="0">
                  <a:solidFill>
                    <a:schemeClr val="accent1"/>
                  </a:solidFill>
                  <a:latin typeface="Calibri"/>
                  <a:ea typeface="Calibri"/>
                  <a:cs typeface="Calibri"/>
                </a:rPr>
                <a:t> 50,000 drinking alcohol </a:t>
              </a:r>
              <a:r>
                <a:rPr lang="en-GB" sz="1200" dirty="0">
                  <a:latin typeface="Calibri"/>
                  <a:ea typeface="Calibri"/>
                  <a:cs typeface="Calibri"/>
                </a:rPr>
                <a:t>at levels that increase their risk of ill health</a:t>
              </a:r>
              <a:r>
                <a:rPr lang="en-GB" sz="1200" b="1" dirty="0">
                  <a:solidFill>
                    <a:schemeClr val="accent1"/>
                  </a:solidFill>
                  <a:latin typeface="Calibri"/>
                  <a:ea typeface="Calibri"/>
                  <a:cs typeface="Calibri"/>
                </a:rPr>
                <a:t>. </a:t>
              </a:r>
              <a:r>
                <a:rPr lang="en-GB" sz="1200" dirty="0">
                  <a:latin typeface="Calibri"/>
                  <a:ea typeface="Calibri"/>
                  <a:cs typeface="Calibri"/>
                </a:rPr>
                <a:t>There are also around </a:t>
              </a:r>
              <a:r>
                <a:rPr lang="en-GB" sz="1200" b="1" dirty="0">
                  <a:solidFill>
                    <a:schemeClr val="accent1"/>
                  </a:solidFill>
                  <a:latin typeface="Calibri"/>
                  <a:ea typeface="Calibri"/>
                  <a:cs typeface="Calibri"/>
                </a:rPr>
                <a:t>2,100 opiate and/or crack cocaine users.</a:t>
              </a:r>
            </a:p>
          </p:txBody>
        </p:sp>
        <p:pic>
          <p:nvPicPr>
            <p:cNvPr id="40" name="Graphic 2" descr="Group of people with solid fill">
              <a:extLst>
                <a:ext uri="{FF2B5EF4-FFF2-40B4-BE49-F238E27FC236}">
                  <a16:creationId xmlns:a16="http://schemas.microsoft.com/office/drawing/2014/main" id="{92BBAE91-1EA6-C6F8-F36F-43FD94C743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41824" y="278804"/>
              <a:ext cx="1080000" cy="1114837"/>
            </a:xfrm>
            <a:prstGeom prst="rect">
              <a:avLst/>
            </a:prstGeom>
          </p:spPr>
        </p:pic>
      </p:grpSp>
      <p:grpSp>
        <p:nvGrpSpPr>
          <p:cNvPr id="41" name="Group 40">
            <a:extLst>
              <a:ext uri="{FF2B5EF4-FFF2-40B4-BE49-F238E27FC236}">
                <a16:creationId xmlns:a16="http://schemas.microsoft.com/office/drawing/2014/main" id="{17C68D4C-FF31-8C26-B5BF-C51A68E1467F}"/>
              </a:ext>
            </a:extLst>
          </p:cNvPr>
          <p:cNvGrpSpPr/>
          <p:nvPr/>
        </p:nvGrpSpPr>
        <p:grpSpPr>
          <a:xfrm>
            <a:off x="4589926" y="3336185"/>
            <a:ext cx="7520569" cy="1048840"/>
            <a:chOff x="4402862" y="3152958"/>
            <a:chExt cx="7711851" cy="827870"/>
          </a:xfrm>
        </p:grpSpPr>
        <p:sp>
          <p:nvSpPr>
            <p:cNvPr id="43" name="Rectangle: Single Corner Snipped 42">
              <a:extLst>
                <a:ext uri="{FF2B5EF4-FFF2-40B4-BE49-F238E27FC236}">
                  <a16:creationId xmlns:a16="http://schemas.microsoft.com/office/drawing/2014/main" id="{104C7426-0D3C-DA00-7DDE-4264796447E3}"/>
                </a:ext>
              </a:extLst>
            </p:cNvPr>
            <p:cNvSpPr/>
            <p:nvPr/>
          </p:nvSpPr>
          <p:spPr>
            <a:xfrm>
              <a:off x="4405810" y="3164943"/>
              <a:ext cx="1173898" cy="810092"/>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4" name="Rectangle: Single Corner Snipped 43">
              <a:extLst>
                <a:ext uri="{FF2B5EF4-FFF2-40B4-BE49-F238E27FC236}">
                  <a16:creationId xmlns:a16="http://schemas.microsoft.com/office/drawing/2014/main" id="{8FC290B1-83CF-1CB4-DDE9-AC8251A0ED33}"/>
                </a:ext>
              </a:extLst>
            </p:cNvPr>
            <p:cNvSpPr/>
            <p:nvPr/>
          </p:nvSpPr>
          <p:spPr>
            <a:xfrm>
              <a:off x="4402862" y="3162577"/>
              <a:ext cx="7476965" cy="812743"/>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TextBox 44">
              <a:extLst>
                <a:ext uri="{FF2B5EF4-FFF2-40B4-BE49-F238E27FC236}">
                  <a16:creationId xmlns:a16="http://schemas.microsoft.com/office/drawing/2014/main" id="{EEEB234D-538D-03F9-0635-8D9ADB4CF694}"/>
                </a:ext>
              </a:extLst>
            </p:cNvPr>
            <p:cNvSpPr txBox="1"/>
            <p:nvPr/>
          </p:nvSpPr>
          <p:spPr>
            <a:xfrm>
              <a:off x="5821357" y="3152958"/>
              <a:ext cx="6293356" cy="827870"/>
            </a:xfrm>
            <a:prstGeom prst="rect">
              <a:avLst/>
            </a:prstGeom>
            <a:noFill/>
          </p:spPr>
          <p:txBody>
            <a:bodyPr wrap="square" lIns="91440" tIns="45720" rIns="91440" bIns="45720" anchor="ctr">
              <a:noAutofit/>
            </a:bodyPr>
            <a:lstStyle/>
            <a:p>
              <a:pPr>
                <a:spcBef>
                  <a:spcPts val="500"/>
                </a:spcBef>
              </a:pPr>
              <a:r>
                <a:rPr lang="en-GB" sz="1200" dirty="0">
                  <a:latin typeface="Calibri"/>
                  <a:ea typeface="Calibri"/>
                  <a:cs typeface="Calibri"/>
                </a:rPr>
                <a:t>Smoking prevalence, hospital admissions attributable to smoking, and the proportion of dependent drinkers all have a </a:t>
              </a:r>
              <a:r>
                <a:rPr lang="en-GB" sz="1200" b="1" dirty="0">
                  <a:solidFill>
                    <a:schemeClr val="accent1"/>
                  </a:solidFill>
                  <a:latin typeface="Calibri"/>
                  <a:ea typeface="Calibri"/>
                  <a:cs typeface="Calibri"/>
                </a:rPr>
                <a:t>very strong relationship </a:t>
              </a:r>
              <a:r>
                <a:rPr lang="en-GB" sz="1200" dirty="0">
                  <a:latin typeface="Calibri"/>
                  <a:ea typeface="Calibri"/>
                  <a:cs typeface="Calibri"/>
                </a:rPr>
                <a:t>with deprivation, meaning the proportions of people affected is significantly higher in areas of higher deprivation.</a:t>
              </a:r>
              <a:endParaRPr lang="en-GB" sz="1200" b="1" dirty="0">
                <a:solidFill>
                  <a:schemeClr val="accent1"/>
                </a:solidFill>
                <a:latin typeface="Calibri"/>
                <a:ea typeface="Calibri"/>
                <a:cs typeface="Calibri"/>
              </a:endParaRPr>
            </a:p>
            <a:p>
              <a:r>
                <a:rPr lang="en-GB" sz="1200" dirty="0">
                  <a:latin typeface="Calibri" panose="020F0502020204030204" pitchFamily="34" charset="0"/>
                  <a:ea typeface="Calibri" panose="020F0502020204030204" pitchFamily="34" charset="0"/>
                  <a:cs typeface="Calibri" panose="020F0502020204030204" pitchFamily="34" charset="0"/>
                </a:rPr>
                <a:t>Admissions for alcohol-specific conditions has a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moderate relationship </a:t>
              </a:r>
              <a:r>
                <a:rPr lang="en-GB" sz="1200" dirty="0">
                  <a:latin typeface="Calibri" panose="020F0502020204030204" pitchFamily="34" charset="0"/>
                  <a:ea typeface="Calibri" panose="020F0502020204030204" pitchFamily="34" charset="0"/>
                  <a:cs typeface="Calibri" panose="020F0502020204030204" pitchFamily="34" charset="0"/>
                </a:rPr>
                <a:t>with deprivation</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a:t>
              </a:r>
            </a:p>
          </p:txBody>
        </p:sp>
      </p:grpSp>
      <p:grpSp>
        <p:nvGrpSpPr>
          <p:cNvPr id="47" name="Group 46">
            <a:extLst>
              <a:ext uri="{FF2B5EF4-FFF2-40B4-BE49-F238E27FC236}">
                <a16:creationId xmlns:a16="http://schemas.microsoft.com/office/drawing/2014/main" id="{4B24E6D7-C3CE-19C4-93C7-A2900246151A}"/>
              </a:ext>
            </a:extLst>
          </p:cNvPr>
          <p:cNvGrpSpPr/>
          <p:nvPr/>
        </p:nvGrpSpPr>
        <p:grpSpPr>
          <a:xfrm>
            <a:off x="4589406" y="2377271"/>
            <a:ext cx="7402524" cy="1004160"/>
            <a:chOff x="4402862" y="1558918"/>
            <a:chExt cx="7582474" cy="1108117"/>
          </a:xfrm>
        </p:grpSpPr>
        <p:sp>
          <p:nvSpPr>
            <p:cNvPr id="48" name="Rectangle: Single Corner Snipped 47">
              <a:extLst>
                <a:ext uri="{FF2B5EF4-FFF2-40B4-BE49-F238E27FC236}">
                  <a16:creationId xmlns:a16="http://schemas.microsoft.com/office/drawing/2014/main" id="{40B6955A-3C76-497C-4C74-E99DE3C71D22}"/>
                </a:ext>
              </a:extLst>
            </p:cNvPr>
            <p:cNvSpPr/>
            <p:nvPr/>
          </p:nvSpPr>
          <p:spPr>
            <a:xfrm>
              <a:off x="4406614" y="1558918"/>
              <a:ext cx="1180797" cy="1020573"/>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1" name="Group 50">
              <a:extLst>
                <a:ext uri="{FF2B5EF4-FFF2-40B4-BE49-F238E27FC236}">
                  <a16:creationId xmlns:a16="http://schemas.microsoft.com/office/drawing/2014/main" id="{6F3ED209-7E8A-5B40-AB48-8EB1334742FC}"/>
                </a:ext>
              </a:extLst>
            </p:cNvPr>
            <p:cNvGrpSpPr/>
            <p:nvPr/>
          </p:nvGrpSpPr>
          <p:grpSpPr>
            <a:xfrm>
              <a:off x="4402862" y="1558918"/>
              <a:ext cx="7582474" cy="1108117"/>
              <a:chOff x="4402862" y="1558919"/>
              <a:chExt cx="7582474" cy="1108117"/>
            </a:xfrm>
          </p:grpSpPr>
          <p:sp>
            <p:nvSpPr>
              <p:cNvPr id="56" name="Rectangle: Top Corners One Rounded and One Snipped 55">
                <a:extLst>
                  <a:ext uri="{FF2B5EF4-FFF2-40B4-BE49-F238E27FC236}">
                    <a16:creationId xmlns:a16="http://schemas.microsoft.com/office/drawing/2014/main" id="{74204E24-EC09-4E73-BB47-470C353A82F4}"/>
                  </a:ext>
                </a:extLst>
              </p:cNvPr>
              <p:cNvSpPr/>
              <p:nvPr/>
            </p:nvSpPr>
            <p:spPr>
              <a:xfrm>
                <a:off x="4402862" y="1558919"/>
                <a:ext cx="7468761" cy="1011481"/>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67" name="Group 66">
                <a:extLst>
                  <a:ext uri="{FF2B5EF4-FFF2-40B4-BE49-F238E27FC236}">
                    <a16:creationId xmlns:a16="http://schemas.microsoft.com/office/drawing/2014/main" id="{5A6EA3C7-D79B-825F-2BFF-0B795971C6A1}"/>
                  </a:ext>
                </a:extLst>
              </p:cNvPr>
              <p:cNvGrpSpPr/>
              <p:nvPr/>
            </p:nvGrpSpPr>
            <p:grpSpPr>
              <a:xfrm>
                <a:off x="4653465" y="1610089"/>
                <a:ext cx="7331871" cy="1056947"/>
                <a:chOff x="4639609" y="1596236"/>
                <a:chExt cx="7331871" cy="1056947"/>
              </a:xfrm>
            </p:grpSpPr>
            <p:sp>
              <p:nvSpPr>
                <p:cNvPr id="68" name="TextBox 67">
                  <a:extLst>
                    <a:ext uri="{FF2B5EF4-FFF2-40B4-BE49-F238E27FC236}">
                      <a16:creationId xmlns:a16="http://schemas.microsoft.com/office/drawing/2014/main" id="{14F1FC3B-C8B3-7BA8-923C-16BDD67F1551}"/>
                    </a:ext>
                  </a:extLst>
                </p:cNvPr>
                <p:cNvSpPr txBox="1"/>
                <p:nvPr/>
              </p:nvSpPr>
              <p:spPr>
                <a:xfrm>
                  <a:off x="5807768" y="1596236"/>
                  <a:ext cx="6163712" cy="967256"/>
                </a:xfrm>
                <a:prstGeom prst="rect">
                  <a:avLst/>
                </a:prstGeom>
                <a:noFill/>
              </p:spPr>
              <p:txBody>
                <a:bodyPr wrap="square"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Smoking is related to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three of the top six causes </a:t>
                  </a:r>
                  <a:r>
                    <a:rPr lang="en-GB" sz="1200" dirty="0">
                      <a:latin typeface="Calibri" panose="020F0502020204030204" pitchFamily="34" charset="0"/>
                      <a:ea typeface="Calibri" panose="020F0502020204030204" pitchFamily="34" charset="0"/>
                      <a:cs typeface="Calibri" panose="020F0502020204030204" pitchFamily="34" charset="0"/>
                    </a:rPr>
                    <a:t>of years lost to poor health for Central Bedfordshire’s adult population and is the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second highest risk factor</a:t>
                  </a:r>
                  <a:r>
                    <a:rPr lang="en-GB" sz="1200" dirty="0">
                      <a:latin typeface="Calibri" panose="020F0502020204030204" pitchFamily="34" charset="0"/>
                      <a:ea typeface="Calibri" panose="020F0502020204030204" pitchFamily="34" charset="0"/>
                      <a:cs typeface="Calibri" panose="020F0502020204030204" pitchFamily="34" charset="0"/>
                    </a:rPr>
                    <a:t>.  Alcohol and drug misuse relate to the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seventh highest </a:t>
                  </a:r>
                  <a:r>
                    <a:rPr lang="en-GB" sz="1200" dirty="0">
                      <a:latin typeface="Calibri" panose="020F0502020204030204" pitchFamily="34" charset="0"/>
                      <a:ea typeface="Calibri" panose="020F0502020204030204" pitchFamily="34" charset="0"/>
                      <a:cs typeface="Calibri" panose="020F0502020204030204" pitchFamily="34" charset="0"/>
                    </a:rPr>
                    <a:t>cause of years lost to poor health and is the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top risk factor for males.</a:t>
                  </a:r>
                </a:p>
              </p:txBody>
            </p:sp>
            <p:pic>
              <p:nvPicPr>
                <p:cNvPr id="70" name="Graphic 4" descr="Heartbeat with solid fill">
                  <a:extLst>
                    <a:ext uri="{FF2B5EF4-FFF2-40B4-BE49-F238E27FC236}">
                      <a16:creationId xmlns:a16="http://schemas.microsoft.com/office/drawing/2014/main" id="{568BFCCF-1FE3-B05C-91B7-FEB6A896F5C6}"/>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4639609" y="1858644"/>
                  <a:ext cx="734506" cy="794539"/>
                </a:xfrm>
                <a:prstGeom prst="rect">
                  <a:avLst/>
                </a:prstGeom>
              </p:spPr>
            </p:pic>
          </p:grpSp>
        </p:grpSp>
      </p:grpSp>
      <p:grpSp>
        <p:nvGrpSpPr>
          <p:cNvPr id="73" name="Group 72">
            <a:extLst>
              <a:ext uri="{FF2B5EF4-FFF2-40B4-BE49-F238E27FC236}">
                <a16:creationId xmlns:a16="http://schemas.microsoft.com/office/drawing/2014/main" id="{491FE802-B487-3D2E-F1C9-5CF9ABEDAF59}"/>
              </a:ext>
            </a:extLst>
          </p:cNvPr>
          <p:cNvGrpSpPr/>
          <p:nvPr/>
        </p:nvGrpSpPr>
        <p:grpSpPr>
          <a:xfrm>
            <a:off x="11100811" y="-21266"/>
            <a:ext cx="891164" cy="461665"/>
            <a:chOff x="10800919" y="269981"/>
            <a:chExt cx="891164" cy="461665"/>
          </a:xfrm>
        </p:grpSpPr>
        <p:sp>
          <p:nvSpPr>
            <p:cNvPr id="74" name="TextBox 73">
              <a:extLst>
                <a:ext uri="{FF2B5EF4-FFF2-40B4-BE49-F238E27FC236}">
                  <a16:creationId xmlns:a16="http://schemas.microsoft.com/office/drawing/2014/main" id="{B2599CE7-997E-C7DA-AAAC-C1718243C687}"/>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75" name="TextBox 74">
              <a:extLst>
                <a:ext uri="{FF2B5EF4-FFF2-40B4-BE49-F238E27FC236}">
                  <a16:creationId xmlns:a16="http://schemas.microsoft.com/office/drawing/2014/main" id="{0EAAC9FF-C3E5-F0A8-37F4-6173BDDF59B1}"/>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17</a:t>
              </a:r>
            </a:p>
          </p:txBody>
        </p:sp>
      </p:grpSp>
      <p:pic>
        <p:nvPicPr>
          <p:cNvPr id="2" name="Graphic 2" descr="Group of people with solid fill">
            <a:extLst>
              <a:ext uri="{FF2B5EF4-FFF2-40B4-BE49-F238E27FC236}">
                <a16:creationId xmlns:a16="http://schemas.microsoft.com/office/drawing/2014/main" id="{201AD795-2867-D3F8-5377-34E87FC6E128}"/>
              </a:ext>
            </a:extLst>
          </p:cNvPr>
          <p:cNvPicPr preferRelativeResize="0">
            <a:picLocks/>
          </p:cNvPicPr>
          <p:nvPr/>
        </p:nvPicPr>
        <p:blipFill>
          <a:blip>
            <a:extLst>
              <a:ext uri="{96DAC541-7B7A-43D3-8B79-37D633B846F1}">
                <asvg:svgBlip xmlns:asvg="http://schemas.microsoft.com/office/drawing/2016/SVG/main" r:embed="rId5"/>
              </a:ext>
            </a:extLst>
          </a:blip>
          <a:stretch>
            <a:fillRect/>
          </a:stretch>
        </p:blipFill>
        <p:spPr>
          <a:xfrm>
            <a:off x="4820334" y="1551233"/>
            <a:ext cx="648000" cy="648000"/>
          </a:xfrm>
          <a:prstGeom prst="rect">
            <a:avLst/>
          </a:prstGeom>
        </p:spPr>
      </p:pic>
      <p:sp>
        <p:nvSpPr>
          <p:cNvPr id="4" name="TextBox 4">
            <a:extLst>
              <a:ext uri="{FF2B5EF4-FFF2-40B4-BE49-F238E27FC236}">
                <a16:creationId xmlns:a16="http://schemas.microsoft.com/office/drawing/2014/main" id="{3972976A-0622-D079-9A83-38E5B89E5C02}"/>
              </a:ext>
            </a:extLst>
          </p:cNvPr>
          <p:cNvSpPr txBox="1"/>
          <p:nvPr/>
        </p:nvSpPr>
        <p:spPr>
          <a:xfrm>
            <a:off x="4589229" y="1159596"/>
            <a:ext cx="1070340"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sp>
        <p:nvSpPr>
          <p:cNvPr id="8" name="TextBox 4">
            <a:extLst>
              <a:ext uri="{FF2B5EF4-FFF2-40B4-BE49-F238E27FC236}">
                <a16:creationId xmlns:a16="http://schemas.microsoft.com/office/drawing/2014/main" id="{85A2FC7C-C059-8ACE-20E8-F6C020A7A32E}"/>
              </a:ext>
            </a:extLst>
          </p:cNvPr>
          <p:cNvSpPr txBox="1"/>
          <p:nvPr/>
        </p:nvSpPr>
        <p:spPr>
          <a:xfrm>
            <a:off x="4548188" y="2399589"/>
            <a:ext cx="1196967" cy="414344"/>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threat to health</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pic>
        <p:nvPicPr>
          <p:cNvPr id="12" name="Graphic 6" descr="Weights Uneven with solid fill">
            <a:extLst>
              <a:ext uri="{FF2B5EF4-FFF2-40B4-BE49-F238E27FC236}">
                <a16:creationId xmlns:a16="http://schemas.microsoft.com/office/drawing/2014/main" id="{D26F06AD-5914-89B0-6E4C-C7AF0F3CF573}"/>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4808811" y="3733508"/>
            <a:ext cx="648000" cy="648000"/>
          </a:xfrm>
          <a:prstGeom prst="rect">
            <a:avLst/>
          </a:prstGeom>
        </p:spPr>
      </p:pic>
      <p:sp>
        <p:nvSpPr>
          <p:cNvPr id="13" name="TextBox 4">
            <a:extLst>
              <a:ext uri="{FF2B5EF4-FFF2-40B4-BE49-F238E27FC236}">
                <a16:creationId xmlns:a16="http://schemas.microsoft.com/office/drawing/2014/main" id="{965088BC-CCB9-66E1-E662-8A4EF177E196}"/>
              </a:ext>
            </a:extLst>
          </p:cNvPr>
          <p:cNvSpPr txBox="1"/>
          <p:nvPr/>
        </p:nvSpPr>
        <p:spPr>
          <a:xfrm>
            <a:off x="4543812" y="3358767"/>
            <a:ext cx="1157403" cy="409407"/>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9BE11632-A506-6B58-BB87-AA9C65A1B317}"/>
              </a:ext>
            </a:extLst>
          </p:cNvPr>
          <p:cNvGrpSpPr/>
          <p:nvPr/>
        </p:nvGrpSpPr>
        <p:grpSpPr>
          <a:xfrm>
            <a:off x="4560936" y="4431035"/>
            <a:ext cx="7429135" cy="1106736"/>
            <a:chOff x="4542128" y="4406683"/>
            <a:chExt cx="7459450" cy="1106736"/>
          </a:xfrm>
        </p:grpSpPr>
        <p:grpSp>
          <p:nvGrpSpPr>
            <p:cNvPr id="17" name="Group 16">
              <a:extLst>
                <a:ext uri="{FF2B5EF4-FFF2-40B4-BE49-F238E27FC236}">
                  <a16:creationId xmlns:a16="http://schemas.microsoft.com/office/drawing/2014/main" id="{F87C90E1-B711-90ED-7B53-7150CDAB93A7}"/>
                </a:ext>
              </a:extLst>
            </p:cNvPr>
            <p:cNvGrpSpPr/>
            <p:nvPr/>
          </p:nvGrpSpPr>
          <p:grpSpPr>
            <a:xfrm>
              <a:off x="4571010" y="4406683"/>
              <a:ext cx="7430568" cy="1106736"/>
              <a:chOff x="4402862" y="4514031"/>
              <a:chExt cx="7512370" cy="873623"/>
            </a:xfrm>
          </p:grpSpPr>
          <p:sp>
            <p:nvSpPr>
              <p:cNvPr id="20" name="Rectangle: Single Corner Snipped 19">
                <a:extLst>
                  <a:ext uri="{FF2B5EF4-FFF2-40B4-BE49-F238E27FC236}">
                    <a16:creationId xmlns:a16="http://schemas.microsoft.com/office/drawing/2014/main" id="{B489D0D8-1639-067F-9238-403750B3CFFD}"/>
                  </a:ext>
                </a:extLst>
              </p:cNvPr>
              <p:cNvSpPr/>
              <p:nvPr/>
            </p:nvSpPr>
            <p:spPr>
              <a:xfrm>
                <a:off x="4402862" y="4514315"/>
                <a:ext cx="7401858" cy="857265"/>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21" name="Group 20">
                <a:extLst>
                  <a:ext uri="{FF2B5EF4-FFF2-40B4-BE49-F238E27FC236}">
                    <a16:creationId xmlns:a16="http://schemas.microsoft.com/office/drawing/2014/main" id="{4D491930-F90C-83EC-774C-916226E1D825}"/>
                  </a:ext>
                </a:extLst>
              </p:cNvPr>
              <p:cNvGrpSpPr/>
              <p:nvPr/>
            </p:nvGrpSpPr>
            <p:grpSpPr>
              <a:xfrm>
                <a:off x="4406406" y="4514031"/>
                <a:ext cx="7508826" cy="873623"/>
                <a:chOff x="4406406" y="4500174"/>
                <a:chExt cx="7508826" cy="873623"/>
              </a:xfrm>
            </p:grpSpPr>
            <p:sp>
              <p:nvSpPr>
                <p:cNvPr id="22" name="Rectangle: Single Corner Snipped 21">
                  <a:extLst>
                    <a:ext uri="{FF2B5EF4-FFF2-40B4-BE49-F238E27FC236}">
                      <a16:creationId xmlns:a16="http://schemas.microsoft.com/office/drawing/2014/main" id="{56A0AEA2-AF31-294D-8F4B-05B4E871DA4A}"/>
                    </a:ext>
                  </a:extLst>
                </p:cNvPr>
                <p:cNvSpPr/>
                <p:nvPr/>
              </p:nvSpPr>
              <p:spPr>
                <a:xfrm>
                  <a:off x="4406406" y="4500174"/>
                  <a:ext cx="1173898" cy="867504"/>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23" name="Group 22">
                  <a:extLst>
                    <a:ext uri="{FF2B5EF4-FFF2-40B4-BE49-F238E27FC236}">
                      <a16:creationId xmlns:a16="http://schemas.microsoft.com/office/drawing/2014/main" id="{6B8629F8-66AE-DFED-00F3-100AB284D0C1}"/>
                    </a:ext>
                  </a:extLst>
                </p:cNvPr>
                <p:cNvGrpSpPr/>
                <p:nvPr/>
              </p:nvGrpSpPr>
              <p:grpSpPr>
                <a:xfrm>
                  <a:off x="4603324" y="4526616"/>
                  <a:ext cx="7311908" cy="847181"/>
                  <a:chOff x="4603324" y="4526616"/>
                  <a:chExt cx="7311908" cy="847181"/>
                </a:xfrm>
              </p:grpSpPr>
              <p:pic>
                <p:nvPicPr>
                  <p:cNvPr id="24" name="Graphic 8" descr="Downward trend graph with solid fill">
                    <a:extLst>
                      <a:ext uri="{FF2B5EF4-FFF2-40B4-BE49-F238E27FC236}">
                        <a16:creationId xmlns:a16="http://schemas.microsoft.com/office/drawing/2014/main" id="{37FB994E-C62F-333E-38F7-862B58269E55}"/>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4603324" y="4805452"/>
                    <a:ext cx="730897" cy="568345"/>
                  </a:xfrm>
                  <a:prstGeom prst="rect">
                    <a:avLst/>
                  </a:prstGeom>
                </p:spPr>
              </p:pic>
              <p:sp>
                <p:nvSpPr>
                  <p:cNvPr id="25" name="TextBox 24">
                    <a:extLst>
                      <a:ext uri="{FF2B5EF4-FFF2-40B4-BE49-F238E27FC236}">
                        <a16:creationId xmlns:a16="http://schemas.microsoft.com/office/drawing/2014/main" id="{1FD2FD45-2757-BD69-08DC-474142BD5A66}"/>
                      </a:ext>
                    </a:extLst>
                  </p:cNvPr>
                  <p:cNvSpPr txBox="1"/>
                  <p:nvPr/>
                </p:nvSpPr>
                <p:spPr>
                  <a:xfrm>
                    <a:off x="5791517" y="4526616"/>
                    <a:ext cx="6123715" cy="822365"/>
                  </a:xfrm>
                  <a:prstGeom prst="rect">
                    <a:avLst/>
                  </a:prstGeom>
                  <a:noFill/>
                </p:spPr>
                <p:txBody>
                  <a:bodyPr wrap="square" rtlCol="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The rate of smoking attributable hospital admissions increased significantly in Central Bedfordshire in the five years to 2019/20 from a low of 1,038 per 100,000 admissions, to 1,330. </a:t>
                    </a:r>
                  </a:p>
                  <a:p>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If this increase continues at the same rate, by 2029/30, the rate of smoking-attributable admissions would reach 1,392 per 100,000.</a:t>
                    </a:r>
                  </a:p>
                </p:txBody>
              </p:sp>
            </p:grpSp>
          </p:grpSp>
        </p:grpSp>
        <p:sp>
          <p:nvSpPr>
            <p:cNvPr id="15" name="TextBox 4">
              <a:extLst>
                <a:ext uri="{FF2B5EF4-FFF2-40B4-BE49-F238E27FC236}">
                  <a16:creationId xmlns:a16="http://schemas.microsoft.com/office/drawing/2014/main" id="{6E511F56-C85F-C038-7151-440B2889B62A}"/>
                </a:ext>
              </a:extLst>
            </p:cNvPr>
            <p:cNvSpPr txBox="1"/>
            <p:nvPr/>
          </p:nvSpPr>
          <p:spPr>
            <a:xfrm>
              <a:off x="4542128" y="4459230"/>
              <a:ext cx="1162747" cy="414344"/>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increasing over time</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01CFB88E-4ADF-C540-468D-82F5951F8C84}"/>
              </a:ext>
            </a:extLst>
          </p:cNvPr>
          <p:cNvGrpSpPr/>
          <p:nvPr/>
        </p:nvGrpSpPr>
        <p:grpSpPr>
          <a:xfrm>
            <a:off x="4796177" y="6021271"/>
            <a:ext cx="720000" cy="719999"/>
            <a:chOff x="4819037" y="6021271"/>
            <a:chExt cx="720000" cy="719999"/>
          </a:xfrm>
        </p:grpSpPr>
        <p:pic>
          <p:nvPicPr>
            <p:cNvPr id="18" name="Graphic 10" descr="Traffic light with solid fill">
              <a:extLst>
                <a:ext uri="{FF2B5EF4-FFF2-40B4-BE49-F238E27FC236}">
                  <a16:creationId xmlns:a16="http://schemas.microsoft.com/office/drawing/2014/main" id="{491F4434-6518-28BD-29B2-B396B98ABBB9}"/>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4819037" y="6021271"/>
              <a:ext cx="720000" cy="719999"/>
            </a:xfrm>
            <a:prstGeom prst="rect">
              <a:avLst/>
            </a:prstGeom>
          </p:spPr>
        </p:pic>
        <p:sp>
          <p:nvSpPr>
            <p:cNvPr id="19" name="Oval 18">
              <a:extLst>
                <a:ext uri="{FF2B5EF4-FFF2-40B4-BE49-F238E27FC236}">
                  <a16:creationId xmlns:a16="http://schemas.microsoft.com/office/drawing/2014/main" id="{3AACC464-3798-E916-C7FA-8ECB6403E572}"/>
                </a:ext>
              </a:extLst>
            </p:cNvPr>
            <p:cNvSpPr/>
            <p:nvPr/>
          </p:nvSpPr>
          <p:spPr>
            <a:xfrm>
              <a:off x="5111050" y="6140286"/>
              <a:ext cx="144000" cy="144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42" name="TextBox 4">
            <a:extLst>
              <a:ext uri="{FF2B5EF4-FFF2-40B4-BE49-F238E27FC236}">
                <a16:creationId xmlns:a16="http://schemas.microsoft.com/office/drawing/2014/main" id="{419FA984-7887-CFDA-150C-C5EA92D9150F}"/>
              </a:ext>
            </a:extLst>
          </p:cNvPr>
          <p:cNvSpPr txBox="1"/>
          <p:nvPr/>
        </p:nvSpPr>
        <p:spPr>
          <a:xfrm>
            <a:off x="4565380" y="5675761"/>
            <a:ext cx="1118940" cy="400110"/>
          </a:xfrm>
          <a:prstGeom prst="rect">
            <a:avLst/>
          </a:prstGeom>
          <a:noFill/>
        </p:spPr>
        <p:txBody>
          <a:bodyPr wrap="square" rtlCol="0">
            <a:spAutoFit/>
          </a:bodyPr>
          <a:lstStyle/>
          <a:p>
            <a:pPr lvl="0" algn="ctr"/>
            <a:r>
              <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t>Parts are worse than England</a:t>
            </a:r>
          </a:p>
        </p:txBody>
      </p:sp>
      <p:sp>
        <p:nvSpPr>
          <p:cNvPr id="54" name="TextBox 53">
            <a:extLst>
              <a:ext uri="{FF2B5EF4-FFF2-40B4-BE49-F238E27FC236}">
                <a16:creationId xmlns:a16="http://schemas.microsoft.com/office/drawing/2014/main" id="{539251AF-269A-BAAC-390F-AD7DE78C53AE}"/>
              </a:ext>
            </a:extLst>
          </p:cNvPr>
          <p:cNvSpPr txBox="1"/>
          <p:nvPr/>
        </p:nvSpPr>
        <p:spPr>
          <a:xfrm>
            <a:off x="371475" y="3216012"/>
            <a:ext cx="3955954" cy="3489587"/>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400" kern="100" dirty="0">
                <a:solidFill>
                  <a:schemeClr val="bg1"/>
                </a:solidFill>
                <a:latin typeface="Calibri"/>
                <a:ea typeface="Calibri"/>
                <a:cs typeface="Calibri"/>
              </a:rPr>
              <a:t>Most people know what makes them healthy, but that doesn't necessarily mean they are able to make healthy choices. Changes to our environment to make healthy behaviours easier can have the most impact, but we could also make a difference by:</a:t>
            </a:r>
            <a:endParaRPr lang="en-GB" sz="14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400" kern="100" dirty="0">
                <a:solidFill>
                  <a:schemeClr val="bg1"/>
                </a:solidFill>
                <a:latin typeface="Calibri"/>
                <a:ea typeface="Calibri"/>
                <a:cs typeface="Calibri"/>
              </a:rPr>
              <a:t>Increasing access to and uptake of support to stop smoking and maintain a healthy weight;</a:t>
            </a:r>
            <a:endParaRPr lang="en-GB" sz="14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400" kern="100" dirty="0">
                <a:solidFill>
                  <a:schemeClr val="bg1"/>
                </a:solidFill>
                <a:latin typeface="Calibri"/>
                <a:ea typeface="Calibri"/>
                <a:cs typeface="Calibri"/>
              </a:rPr>
              <a:t>Frontline professionals having more conversations with residents about health behaviours and signpost to support services;</a:t>
            </a:r>
            <a:endParaRPr lang="en-GB" sz="14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400" kern="100" dirty="0">
                <a:solidFill>
                  <a:schemeClr val="bg1"/>
                </a:solidFill>
                <a:latin typeface="Calibri"/>
                <a:ea typeface="Calibri"/>
                <a:cs typeface="Calibri"/>
              </a:rPr>
              <a:t>Preventing alcohol-related harms and increase numbers of people engaging with local support.</a:t>
            </a:r>
            <a:endParaRPr lang="en-GB" sz="14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5" name="Group 54">
            <a:extLst>
              <a:ext uri="{FF2B5EF4-FFF2-40B4-BE49-F238E27FC236}">
                <a16:creationId xmlns:a16="http://schemas.microsoft.com/office/drawing/2014/main" id="{87B36136-5E53-9333-4A8F-AD1E7344ABD9}"/>
              </a:ext>
            </a:extLst>
          </p:cNvPr>
          <p:cNvGrpSpPr/>
          <p:nvPr/>
        </p:nvGrpSpPr>
        <p:grpSpPr>
          <a:xfrm>
            <a:off x="4570703" y="544672"/>
            <a:ext cx="6342830" cy="461665"/>
            <a:chOff x="10858069" y="269981"/>
            <a:chExt cx="734002" cy="461665"/>
          </a:xfrm>
        </p:grpSpPr>
        <p:sp>
          <p:nvSpPr>
            <p:cNvPr id="57" name="TextBox 56">
              <a:extLst>
                <a:ext uri="{FF2B5EF4-FFF2-40B4-BE49-F238E27FC236}">
                  <a16:creationId xmlns:a16="http://schemas.microsoft.com/office/drawing/2014/main" id="{813FB0F3-6971-EC46-222C-8C1DB87ADF13}"/>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a:solidFill>
                  <a:schemeClr val="bg1"/>
                </a:solidFill>
                <a:latin typeface="Arial Nova" panose="020B0504020202020204" pitchFamily="34" charset="0"/>
              </a:endParaRPr>
            </a:p>
          </p:txBody>
        </p:sp>
        <p:sp>
          <p:nvSpPr>
            <p:cNvPr id="58" name="TextBox 57">
              <a:extLst>
                <a:ext uri="{FF2B5EF4-FFF2-40B4-BE49-F238E27FC236}">
                  <a16:creationId xmlns:a16="http://schemas.microsoft.com/office/drawing/2014/main" id="{9125A90D-C0A8-2130-7C6F-2A079F4B90EE}"/>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sp>
        <p:nvSpPr>
          <p:cNvPr id="5" name="Freeform 36">
            <a:extLst>
              <a:ext uri="{FF2B5EF4-FFF2-40B4-BE49-F238E27FC236}">
                <a16:creationId xmlns:a16="http://schemas.microsoft.com/office/drawing/2014/main" id="{FD1D05F6-4453-E563-4EB8-40A1A0800368}"/>
              </a:ext>
            </a:extLst>
          </p:cNvPr>
          <p:cNvSpPr/>
          <p:nvPr/>
        </p:nvSpPr>
        <p:spPr>
          <a:xfrm>
            <a:off x="2941010" y="1594291"/>
            <a:ext cx="1260000" cy="1260000"/>
          </a:xfrm>
          <a:custGeom>
            <a:avLst/>
            <a:gdLst/>
            <a:ahLst/>
            <a:cxnLst/>
            <a:rect l="l" t="t" r="r" b="b"/>
            <a:pathLst>
              <a:path w="4104513" h="4114800">
                <a:moveTo>
                  <a:pt x="0" y="0"/>
                </a:moveTo>
                <a:lnTo>
                  <a:pt x="4104513" y="0"/>
                </a:lnTo>
                <a:lnTo>
                  <a:pt x="4104513" y="4114800"/>
                </a:lnTo>
                <a:lnTo>
                  <a:pt x="0" y="411480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Tree>
    <p:extLst>
      <p:ext uri="{BB962C8B-B14F-4D97-AF65-F5344CB8AC3E}">
        <p14:creationId xmlns:p14="http://schemas.microsoft.com/office/powerpoint/2010/main" val="2330518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1CB94-6F73-17CC-16EC-7FC63EF572B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3E5E3FB-21DE-9296-AF7A-4554DE841161}"/>
              </a:ext>
            </a:extLst>
          </p:cNvPr>
          <p:cNvPicPr>
            <a:picLocks noChangeAspect="1"/>
          </p:cNvPicPr>
          <p:nvPr/>
        </p:nvPicPr>
        <p:blipFill>
          <a:blip r:embed="rId3">
            <a:extLst>
              <a:ext uri="{28A0092B-C50C-407E-A947-70E740481C1C}">
                <a14:useLocalDpi xmlns:a14="http://schemas.microsoft.com/office/drawing/2010/main" val="0"/>
              </a:ext>
            </a:extLst>
          </a:blip>
          <a:srcRect l="-42" t="-1" r="52558" b="17675"/>
          <a:stretch>
            <a:fillRect/>
          </a:stretch>
        </p:blipFill>
        <p:spPr>
          <a:xfrm>
            <a:off x="-12878" y="4492"/>
            <a:ext cx="5929491" cy="6853507"/>
          </a:xfrm>
          <a:prstGeom prst="rect">
            <a:avLst/>
          </a:prstGeom>
        </p:spPr>
      </p:pic>
      <p:sp>
        <p:nvSpPr>
          <p:cNvPr id="13" name="TextBox 12">
            <a:extLst>
              <a:ext uri="{FF2B5EF4-FFF2-40B4-BE49-F238E27FC236}">
                <a16:creationId xmlns:a16="http://schemas.microsoft.com/office/drawing/2014/main" id="{419AD349-DBD2-3CBE-4CD2-118784D88104}"/>
              </a:ext>
            </a:extLst>
          </p:cNvPr>
          <p:cNvSpPr txBox="1"/>
          <p:nvPr/>
        </p:nvSpPr>
        <p:spPr>
          <a:xfrm>
            <a:off x="6312678" y="1573752"/>
            <a:ext cx="5615798" cy="1466940"/>
          </a:xfrm>
          <a:prstGeom prst="rect">
            <a:avLst/>
          </a:prstGeom>
          <a:noFill/>
        </p:spPr>
        <p:txBody>
          <a:bodyPr wrap="square" lIns="91440" tIns="45720" rIns="91440" bIns="45720" anchor="t">
            <a:spAutoFit/>
          </a:bodyPr>
          <a:lstStyle/>
          <a:p>
            <a:pPr>
              <a:lnSpc>
                <a:spcPct val="107000"/>
              </a:lnSpc>
              <a:spcAft>
                <a:spcPts val="800"/>
              </a:spcAft>
            </a:pPr>
            <a:r>
              <a:rPr lang="en-GB" sz="1200" dirty="0">
                <a:latin typeface="Calibri"/>
                <a:ea typeface="Calibri"/>
                <a:cs typeface="Calibri"/>
              </a:rPr>
              <a:t>People aged 65 years and over are the fastest growing age group in Central Bedfordshire, and the group with the greatest number of people in poor health. Helping people stay healthy and independent for as long as possible is important for the wellbeing of our population, and the ability of health and social services to keep up with demand. (See the </a:t>
            </a:r>
            <a:r>
              <a:rPr lang="en-GB" sz="1200" dirty="0">
                <a:latin typeface="Calibri"/>
                <a:ea typeface="Calibri"/>
                <a:cs typeface="Calibri"/>
                <a:hlinkClick r:id="rId4">
                  <a:extLst>
                    <a:ext uri="{A12FA001-AC4F-418D-AE19-62706E023703}">
                      <ahyp:hlinkClr xmlns:ahyp="http://schemas.microsoft.com/office/drawing/2018/hyperlinkcolor" val="tx"/>
                    </a:ext>
                  </a:extLst>
                </a:hlinkClick>
              </a:rPr>
              <a:t>2024 Director of Public Health Report</a:t>
            </a:r>
            <a:r>
              <a:rPr lang="en-GB" sz="1200" dirty="0">
                <a:latin typeface="Calibri"/>
                <a:ea typeface="Calibri"/>
                <a:cs typeface="Calibri"/>
              </a:rPr>
              <a:t> for more on how the demand for healthcare may rise). </a:t>
            </a:r>
            <a:r>
              <a:rPr lang="en-GB" sz="1200" kern="100" dirty="0">
                <a:latin typeface="Calibri"/>
                <a:ea typeface="Calibri"/>
                <a:cs typeface="Calibri"/>
              </a:rPr>
              <a:t>At a local level, there are significant inequalities in the health and wellbeing of our older population.</a:t>
            </a:r>
          </a:p>
        </p:txBody>
      </p:sp>
      <p:grpSp>
        <p:nvGrpSpPr>
          <p:cNvPr id="2" name="Group 1">
            <a:extLst>
              <a:ext uri="{FF2B5EF4-FFF2-40B4-BE49-F238E27FC236}">
                <a16:creationId xmlns:a16="http://schemas.microsoft.com/office/drawing/2014/main" id="{1A69C817-1663-B0EE-C2B1-6CBCBC1E0216}"/>
              </a:ext>
            </a:extLst>
          </p:cNvPr>
          <p:cNvGrpSpPr/>
          <p:nvPr/>
        </p:nvGrpSpPr>
        <p:grpSpPr>
          <a:xfrm>
            <a:off x="11100811" y="-21266"/>
            <a:ext cx="891164" cy="461665"/>
            <a:chOff x="10800919" y="269981"/>
            <a:chExt cx="891164" cy="461665"/>
          </a:xfrm>
        </p:grpSpPr>
        <p:sp>
          <p:nvSpPr>
            <p:cNvPr id="8" name="TextBox 7">
              <a:extLst>
                <a:ext uri="{FF2B5EF4-FFF2-40B4-BE49-F238E27FC236}">
                  <a16:creationId xmlns:a16="http://schemas.microsoft.com/office/drawing/2014/main" id="{DEDA926C-DC9E-4F11-3D95-5AB57AEF24D5}"/>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11" name="TextBox 10">
              <a:extLst>
                <a:ext uri="{FF2B5EF4-FFF2-40B4-BE49-F238E27FC236}">
                  <a16:creationId xmlns:a16="http://schemas.microsoft.com/office/drawing/2014/main" id="{8DEEFAA4-BC69-00B2-A080-5A8E0BE8FE4D}"/>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18</a:t>
              </a:r>
            </a:p>
          </p:txBody>
        </p:sp>
      </p:grpSp>
      <p:grpSp>
        <p:nvGrpSpPr>
          <p:cNvPr id="3" name="Group 2">
            <a:extLst>
              <a:ext uri="{FF2B5EF4-FFF2-40B4-BE49-F238E27FC236}">
                <a16:creationId xmlns:a16="http://schemas.microsoft.com/office/drawing/2014/main" id="{32E3C838-1ED5-CFFC-9CF9-2B51675F4D63}"/>
              </a:ext>
            </a:extLst>
          </p:cNvPr>
          <p:cNvGrpSpPr/>
          <p:nvPr/>
        </p:nvGrpSpPr>
        <p:grpSpPr>
          <a:xfrm>
            <a:off x="6348412" y="3137689"/>
            <a:ext cx="5537811" cy="3559339"/>
            <a:chOff x="6294370" y="3137689"/>
            <a:chExt cx="5591854" cy="3559339"/>
          </a:xfrm>
        </p:grpSpPr>
        <p:grpSp>
          <p:nvGrpSpPr>
            <p:cNvPr id="15" name="Group 14">
              <a:extLst>
                <a:ext uri="{FF2B5EF4-FFF2-40B4-BE49-F238E27FC236}">
                  <a16:creationId xmlns:a16="http://schemas.microsoft.com/office/drawing/2014/main" id="{51CA1471-0944-CE43-7296-40C06CBAC632}"/>
                </a:ext>
              </a:extLst>
            </p:cNvPr>
            <p:cNvGrpSpPr/>
            <p:nvPr/>
          </p:nvGrpSpPr>
          <p:grpSpPr>
            <a:xfrm>
              <a:off x="6294370" y="3780387"/>
              <a:ext cx="5590933" cy="2916641"/>
              <a:chOff x="6083675" y="643599"/>
              <a:chExt cx="5750755" cy="4170378"/>
            </a:xfrm>
          </p:grpSpPr>
          <p:grpSp>
            <p:nvGrpSpPr>
              <p:cNvPr id="22" name="Group 21">
                <a:extLst>
                  <a:ext uri="{FF2B5EF4-FFF2-40B4-BE49-F238E27FC236}">
                    <a16:creationId xmlns:a16="http://schemas.microsoft.com/office/drawing/2014/main" id="{DB3E27B5-3810-6568-19B0-9A913FC0CB67}"/>
                  </a:ext>
                </a:extLst>
              </p:cNvPr>
              <p:cNvGrpSpPr/>
              <p:nvPr/>
            </p:nvGrpSpPr>
            <p:grpSpPr>
              <a:xfrm>
                <a:off x="6083675" y="655224"/>
                <a:ext cx="1890289" cy="4158753"/>
                <a:chOff x="6083675" y="655224"/>
                <a:chExt cx="1890289" cy="4158753"/>
              </a:xfrm>
            </p:grpSpPr>
            <p:sp>
              <p:nvSpPr>
                <p:cNvPr id="48" name="TextBox 47">
                  <a:extLst>
                    <a:ext uri="{FF2B5EF4-FFF2-40B4-BE49-F238E27FC236}">
                      <a16:creationId xmlns:a16="http://schemas.microsoft.com/office/drawing/2014/main" id="{F58B2EEE-A540-7535-0DD5-CE9595E03896}"/>
                    </a:ext>
                  </a:extLst>
                </p:cNvPr>
                <p:cNvSpPr txBox="1"/>
                <p:nvPr/>
              </p:nvSpPr>
              <p:spPr>
                <a:xfrm>
                  <a:off x="6518392" y="726265"/>
                  <a:ext cx="1455572" cy="1188206"/>
                </a:xfrm>
                <a:prstGeom prst="rect">
                  <a:avLst/>
                </a:prstGeom>
                <a:noFill/>
              </p:spPr>
              <p:txBody>
                <a:bodyPr wrap="square">
                  <a:spAutoFit/>
                </a:bodyPr>
                <a:lstStyle/>
                <a:p>
                  <a:pPr>
                    <a:spcBef>
                      <a:spcPts val="800"/>
                    </a:spcBef>
                    <a:spcAft>
                      <a:spcPts val="400"/>
                    </a:spcAft>
                    <a:buNone/>
                  </a:pPr>
                  <a:r>
                    <a:rPr lang="en-GB" sz="1200">
                      <a:latin typeface="Arial Nova" panose="020B0504020202020204" pitchFamily="34" charset="0"/>
                      <a:ea typeface="Calibri" panose="020F0502020204030204" pitchFamily="34" charset="0"/>
                      <a:cs typeface="Calibri" panose="020F0502020204030204" pitchFamily="34" charset="0"/>
                    </a:rPr>
                    <a:t>Supporting people with dementia to live better for longer</a:t>
                  </a:r>
                  <a:endParaRPr lang="en-GB" sz="1200" kern="100">
                    <a:latin typeface="Arial Nova" panose="020B0504020202020204" pitchFamily="34" charset="0"/>
                    <a:ea typeface="Calibri" panose="020F0502020204030204" pitchFamily="34" charset="0"/>
                    <a:cs typeface="Calibri" panose="020F0502020204030204" pitchFamily="34" charset="0"/>
                  </a:endParaRPr>
                </a:p>
              </p:txBody>
            </p:sp>
            <p:sp>
              <p:nvSpPr>
                <p:cNvPr id="43" name="Rectangle 42">
                  <a:extLst>
                    <a:ext uri="{FF2B5EF4-FFF2-40B4-BE49-F238E27FC236}">
                      <a16:creationId xmlns:a16="http://schemas.microsoft.com/office/drawing/2014/main" id="{EC1C2BF3-90E3-9957-E163-D8F5A7FDDC60}"/>
                    </a:ext>
                  </a:extLst>
                </p:cNvPr>
                <p:cNvSpPr/>
                <p:nvPr/>
              </p:nvSpPr>
              <p:spPr>
                <a:xfrm>
                  <a:off x="6096000" y="655224"/>
                  <a:ext cx="1854372" cy="4158753"/>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45" name="TextBox 44">
                  <a:extLst>
                    <a:ext uri="{FF2B5EF4-FFF2-40B4-BE49-F238E27FC236}">
                      <a16:creationId xmlns:a16="http://schemas.microsoft.com/office/drawing/2014/main" id="{CF6BE43C-EFAE-820C-5B9E-0ABAE244729F}"/>
                    </a:ext>
                  </a:extLst>
                </p:cNvPr>
                <p:cNvSpPr txBox="1"/>
                <p:nvPr/>
              </p:nvSpPr>
              <p:spPr>
                <a:xfrm>
                  <a:off x="6114810" y="2581583"/>
                  <a:ext cx="1854371" cy="1595277"/>
                </a:xfrm>
                <a:prstGeom prst="rect">
                  <a:avLst/>
                </a:prstGeom>
                <a:noFill/>
              </p:spPr>
              <p:txBody>
                <a:bodyPr wrap="square">
                  <a:spAutoFit/>
                </a:bodyPr>
                <a:lstStyle/>
                <a:p>
                  <a:pPr marL="95250" lvl="0" indent="-74613" defTabSz="488950">
                    <a:lnSpc>
                      <a:spcPct val="90000"/>
                    </a:lnSpc>
                    <a:spcBef>
                      <a:spcPct val="0"/>
                    </a:spcBef>
                    <a:spcAft>
                      <a:spcPct val="35000"/>
                    </a:spcAft>
                    <a:buFont typeface="Arial" panose="020B0604020202020204" pitchFamily="34" charset="0"/>
                    <a:buChar char="•"/>
                  </a:pPr>
                  <a:r>
                    <a:rPr lang="en-GB" sz="1000" dirty="0">
                      <a:latin typeface="Arial Nova" panose="020B0504020202020204" pitchFamily="34" charset="0"/>
                      <a:ea typeface="Calibri" panose="020F0502020204030204" pitchFamily="34" charset="0"/>
                      <a:cs typeface="Calibri" panose="020F0502020204030204" pitchFamily="34" charset="0"/>
                      <a:sym typeface="Wingdings" panose="05000000000000000000" pitchFamily="2" charset="2"/>
                    </a:rPr>
                    <a:t>Increase the proportion of people with dementia who are diagnosed at an early stage</a:t>
                  </a:r>
                </a:p>
                <a:p>
                  <a:pPr marL="95250" lvl="0" indent="-74613" defTabSz="488950">
                    <a:lnSpc>
                      <a:spcPct val="90000"/>
                    </a:lnSpc>
                    <a:spcBef>
                      <a:spcPct val="0"/>
                    </a:spcBef>
                    <a:spcAft>
                      <a:spcPct val="35000"/>
                    </a:spcAft>
                    <a:buFont typeface="Arial" panose="020B0604020202020204" pitchFamily="34" charset="0"/>
                    <a:buChar char="•"/>
                  </a:pPr>
                  <a:r>
                    <a:rPr lang="en-GB" sz="1000" dirty="0">
                      <a:latin typeface="Arial Nova" panose="020B0504020202020204" pitchFamily="34" charset="0"/>
                      <a:ea typeface="Calibri" panose="020F0502020204030204" pitchFamily="34" charset="0"/>
                      <a:cs typeface="Calibri" panose="020F0502020204030204" pitchFamily="34" charset="0"/>
                      <a:sym typeface="Wingdings" panose="05000000000000000000" pitchFamily="2" charset="2"/>
                    </a:rPr>
                    <a:t>Increase awareness of pathways to support for people with dementia</a:t>
                  </a:r>
                  <a:endParaRPr lang="en-GB" sz="1000" dirty="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endParaRPr>
                </a:p>
              </p:txBody>
            </p:sp>
            <p:cxnSp>
              <p:nvCxnSpPr>
                <p:cNvPr id="46" name="Straight Connector 45">
                  <a:extLst>
                    <a:ext uri="{FF2B5EF4-FFF2-40B4-BE49-F238E27FC236}">
                      <a16:creationId xmlns:a16="http://schemas.microsoft.com/office/drawing/2014/main" id="{48EC665B-2F92-AD99-A86A-80D39E6D5248}"/>
                    </a:ext>
                  </a:extLst>
                </p:cNvPr>
                <p:cNvCxnSpPr>
                  <a:cxnSpLocks/>
                </p:cNvCxnSpPr>
                <p:nvPr/>
              </p:nvCxnSpPr>
              <p:spPr>
                <a:xfrm>
                  <a:off x="6083675" y="2571338"/>
                  <a:ext cx="187255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E5CA4252-A23A-206E-B505-AF7CA44B4930}"/>
                  </a:ext>
                </a:extLst>
              </p:cNvPr>
              <p:cNvGrpSpPr/>
              <p:nvPr/>
            </p:nvGrpSpPr>
            <p:grpSpPr>
              <a:xfrm>
                <a:off x="6096220" y="643599"/>
                <a:ext cx="4292661" cy="4170378"/>
                <a:chOff x="4104609" y="640881"/>
                <a:chExt cx="4292661" cy="4170378"/>
              </a:xfrm>
            </p:grpSpPr>
            <p:grpSp>
              <p:nvGrpSpPr>
                <p:cNvPr id="34" name="Group 33">
                  <a:extLst>
                    <a:ext uri="{FF2B5EF4-FFF2-40B4-BE49-F238E27FC236}">
                      <a16:creationId xmlns:a16="http://schemas.microsoft.com/office/drawing/2014/main" id="{1CB5EAC7-7D60-2086-603C-30A102211D27}"/>
                    </a:ext>
                  </a:extLst>
                </p:cNvPr>
                <p:cNvGrpSpPr/>
                <p:nvPr/>
              </p:nvGrpSpPr>
              <p:grpSpPr>
                <a:xfrm>
                  <a:off x="4104609" y="652507"/>
                  <a:ext cx="4292661" cy="1904371"/>
                  <a:chOff x="-1679970" y="471315"/>
                  <a:chExt cx="4447219" cy="1904371"/>
                </a:xfrm>
              </p:grpSpPr>
              <p:sp>
                <p:nvSpPr>
                  <p:cNvPr id="39" name="Rectangle: Single Corner Snipped 38">
                    <a:extLst>
                      <a:ext uri="{FF2B5EF4-FFF2-40B4-BE49-F238E27FC236}">
                        <a16:creationId xmlns:a16="http://schemas.microsoft.com/office/drawing/2014/main" id="{02E163A2-8F2A-EE12-8A09-AE75CF214354}"/>
                      </a:ext>
                    </a:extLst>
                  </p:cNvPr>
                  <p:cNvSpPr/>
                  <p:nvPr/>
                </p:nvSpPr>
                <p:spPr>
                  <a:xfrm>
                    <a:off x="2336449" y="487777"/>
                    <a:ext cx="430800" cy="1886029"/>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rPr>
                      <a:t>3</a:t>
                    </a:r>
                    <a:endParaRPr lang="en-US" sz="32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endParaRPr>
                  </a:p>
                </p:txBody>
              </p:sp>
              <p:sp>
                <p:nvSpPr>
                  <p:cNvPr id="40" name="TextBox 39">
                    <a:extLst>
                      <a:ext uri="{FF2B5EF4-FFF2-40B4-BE49-F238E27FC236}">
                        <a16:creationId xmlns:a16="http://schemas.microsoft.com/office/drawing/2014/main" id="{0EFB5908-D84E-E7F5-0757-845B3A4E9C30}"/>
                      </a:ext>
                    </a:extLst>
                  </p:cNvPr>
                  <p:cNvSpPr txBox="1"/>
                  <p:nvPr/>
                </p:nvSpPr>
                <p:spPr>
                  <a:xfrm>
                    <a:off x="768165" y="472355"/>
                    <a:ext cx="1496466" cy="1903331"/>
                  </a:xfrm>
                  <a:prstGeom prst="rect">
                    <a:avLst/>
                  </a:prstGeom>
                  <a:noFill/>
                </p:spPr>
                <p:txBody>
                  <a:bodyPr wrap="square" lIns="91440" tIns="45720" rIns="91440" bIns="45720" anchor="t">
                    <a:spAutoFit/>
                  </a:bodyPr>
                  <a:lstStyle/>
                  <a:p>
                    <a:r>
                      <a:rPr lang="en-GB" sz="1150" dirty="0">
                        <a:latin typeface="Arial Nova"/>
                        <a:ea typeface="Calibri"/>
                        <a:cs typeface="Calibri"/>
                        <a:sym typeface="Symbol" panose="05050102010706020507" pitchFamily="18" charset="2"/>
                      </a:rPr>
                      <a:t>Supporting independent living through identification, prevention and support for age-related conditions</a:t>
                    </a:r>
                    <a:endParaRPr lang="en-US" dirty="0">
                      <a:cs typeface="Arial" panose="020B0604020202020204"/>
                    </a:endParaRPr>
                  </a:p>
                </p:txBody>
              </p:sp>
              <p:sp>
                <p:nvSpPr>
                  <p:cNvPr id="9" name="Rectangle: Single Corner Snipped 8">
                    <a:extLst>
                      <a:ext uri="{FF2B5EF4-FFF2-40B4-BE49-F238E27FC236}">
                        <a16:creationId xmlns:a16="http://schemas.microsoft.com/office/drawing/2014/main" id="{D0CD10FF-D451-C163-58CC-4379B81DE99D}"/>
                      </a:ext>
                    </a:extLst>
                  </p:cNvPr>
                  <p:cNvSpPr/>
                  <p:nvPr/>
                </p:nvSpPr>
                <p:spPr>
                  <a:xfrm>
                    <a:off x="337364" y="471315"/>
                    <a:ext cx="430800" cy="1892365"/>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rPr>
                      <a:t>2</a:t>
                    </a:r>
                    <a:endParaRPr lang="en-US" sz="16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endParaRPr>
                  </a:p>
                </p:txBody>
              </p:sp>
              <p:sp>
                <p:nvSpPr>
                  <p:cNvPr id="19" name="Rectangle: Single Corner Snipped 18">
                    <a:extLst>
                      <a:ext uri="{FF2B5EF4-FFF2-40B4-BE49-F238E27FC236}">
                        <a16:creationId xmlns:a16="http://schemas.microsoft.com/office/drawing/2014/main" id="{74230563-1211-7EC7-78C3-FA5BC4BED4A5}"/>
                      </a:ext>
                    </a:extLst>
                  </p:cNvPr>
                  <p:cNvSpPr/>
                  <p:nvPr/>
                </p:nvSpPr>
                <p:spPr>
                  <a:xfrm>
                    <a:off x="-1679970" y="485611"/>
                    <a:ext cx="430800" cy="1888193"/>
                  </a:xfrm>
                  <a:prstGeom prst="snip1Rect">
                    <a:avLst>
                      <a:gd name="adj" fmla="val 27661"/>
                    </a:avLst>
                  </a:prstGeom>
                  <a:solidFill>
                    <a:schemeClr val="accent1"/>
                  </a:solidFill>
                </p:spPr>
                <p:txBody>
                  <a:bodyPr wrap="square" lIns="91440" tIns="45720" rIns="91440" bIns="45720" anchor="t">
                    <a:noAutofit/>
                  </a:bodyPr>
                  <a:lstStyle/>
                  <a:p>
                    <a:pPr algn="ctr"/>
                    <a:r>
                      <a:rPr lang="en-US" sz="28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rPr>
                      <a:t>1</a:t>
                    </a:r>
                    <a:endParaRPr lang="en-US" sz="16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Nova" panose="020B0504020202020204" pitchFamily="34" charset="0"/>
                    </a:endParaRPr>
                  </a:p>
                </p:txBody>
              </p:sp>
            </p:grpSp>
            <p:sp>
              <p:nvSpPr>
                <p:cNvPr id="36" name="Rectangle 35">
                  <a:extLst>
                    <a:ext uri="{FF2B5EF4-FFF2-40B4-BE49-F238E27FC236}">
                      <a16:creationId xmlns:a16="http://schemas.microsoft.com/office/drawing/2014/main" id="{19295E3C-CDF7-1D05-DDF3-64360D0529C9}"/>
                    </a:ext>
                  </a:extLst>
                </p:cNvPr>
                <p:cNvSpPr/>
                <p:nvPr/>
              </p:nvSpPr>
              <p:spPr>
                <a:xfrm>
                  <a:off x="6050743" y="640881"/>
                  <a:ext cx="1854372" cy="417037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37" name="TextBox 36">
                  <a:extLst>
                    <a:ext uri="{FF2B5EF4-FFF2-40B4-BE49-F238E27FC236}">
                      <a16:creationId xmlns:a16="http://schemas.microsoft.com/office/drawing/2014/main" id="{D8E4FBF2-244B-183F-155C-DE57CA63F88C}"/>
                    </a:ext>
                  </a:extLst>
                </p:cNvPr>
                <p:cNvSpPr txBox="1"/>
                <p:nvPr/>
              </p:nvSpPr>
              <p:spPr>
                <a:xfrm>
                  <a:off x="6061340" y="2577886"/>
                  <a:ext cx="1841976" cy="1199208"/>
                </a:xfrm>
                <a:prstGeom prst="rect">
                  <a:avLst/>
                </a:prstGeom>
                <a:noFill/>
              </p:spPr>
              <p:txBody>
                <a:bodyPr wrap="square">
                  <a:spAutoFit/>
                </a:bodyPr>
                <a:lstStyle/>
                <a:p>
                  <a:pPr marL="95250" indent="-74613" defTabSz="488950">
                    <a:lnSpc>
                      <a:spcPct val="90000"/>
                    </a:lnSpc>
                    <a:spcBef>
                      <a:spcPct val="0"/>
                    </a:spcBef>
                    <a:spcAft>
                      <a:spcPct val="35000"/>
                    </a:spcAft>
                    <a:buFont typeface="Arial" panose="020B0604020202020204" pitchFamily="34" charset="0"/>
                    <a:buChar char="•"/>
                  </a:pPr>
                  <a:r>
                    <a:rPr lang="en-GB" sz="10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Early identification of sight loss</a:t>
                  </a:r>
                </a:p>
                <a:p>
                  <a:pPr marL="95250" indent="-74613" defTabSz="488950">
                    <a:lnSpc>
                      <a:spcPct val="90000"/>
                    </a:lnSpc>
                    <a:spcBef>
                      <a:spcPct val="0"/>
                    </a:spcBef>
                    <a:spcAft>
                      <a:spcPct val="35000"/>
                    </a:spcAft>
                    <a:buFont typeface="Arial" panose="020B0604020202020204" pitchFamily="34" charset="0"/>
                    <a:buChar char="•"/>
                  </a:pPr>
                  <a:r>
                    <a:rPr lang="en-GB" sz="100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Prevention and rehabilitation for falls and fractures</a:t>
                  </a:r>
                </a:p>
              </p:txBody>
            </p:sp>
            <p:cxnSp>
              <p:nvCxnSpPr>
                <p:cNvPr id="38" name="Straight Connector 37">
                  <a:extLst>
                    <a:ext uri="{FF2B5EF4-FFF2-40B4-BE49-F238E27FC236}">
                      <a16:creationId xmlns:a16="http://schemas.microsoft.com/office/drawing/2014/main" id="{A3D91014-CD2E-FE31-9CC4-FC18FEDA0049}"/>
                    </a:ext>
                  </a:extLst>
                </p:cNvPr>
                <p:cNvCxnSpPr>
                  <a:cxnSpLocks/>
                </p:cNvCxnSpPr>
                <p:nvPr/>
              </p:nvCxnSpPr>
              <p:spPr>
                <a:xfrm>
                  <a:off x="6053325" y="2556500"/>
                  <a:ext cx="184197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CED8F982-ED3A-54F4-DBD8-1C94D7449FCC}"/>
                  </a:ext>
                </a:extLst>
              </p:cNvPr>
              <p:cNvGrpSpPr/>
              <p:nvPr/>
            </p:nvGrpSpPr>
            <p:grpSpPr>
              <a:xfrm>
                <a:off x="9973054" y="655225"/>
                <a:ext cx="1861376" cy="4158751"/>
                <a:chOff x="5989832" y="660422"/>
                <a:chExt cx="1861376" cy="4158751"/>
              </a:xfrm>
            </p:grpSpPr>
            <p:sp>
              <p:nvSpPr>
                <p:cNvPr id="33" name="TextBox 32">
                  <a:extLst>
                    <a:ext uri="{FF2B5EF4-FFF2-40B4-BE49-F238E27FC236}">
                      <a16:creationId xmlns:a16="http://schemas.microsoft.com/office/drawing/2014/main" id="{FDBF409A-74D9-7588-8DC2-56968E551251}"/>
                    </a:ext>
                  </a:extLst>
                </p:cNvPr>
                <p:cNvSpPr txBox="1"/>
                <p:nvPr/>
              </p:nvSpPr>
              <p:spPr>
                <a:xfrm>
                  <a:off x="6405661" y="753504"/>
                  <a:ext cx="1422982" cy="1082587"/>
                </a:xfrm>
                <a:prstGeom prst="rect">
                  <a:avLst/>
                </a:prstGeom>
                <a:noFill/>
              </p:spPr>
              <p:txBody>
                <a:bodyPr wrap="square" lIns="91440" tIns="45720" rIns="91440" bIns="45720" anchor="t">
                  <a:spAutoFit/>
                </a:bodyPr>
                <a:lstStyle/>
                <a:p>
                  <a:pPr defTabSz="488950">
                    <a:lnSpc>
                      <a:spcPct val="90000"/>
                    </a:lnSpc>
                    <a:spcBef>
                      <a:spcPct val="0"/>
                    </a:spcBef>
                    <a:spcAft>
                      <a:spcPct val="35000"/>
                    </a:spcAft>
                  </a:pPr>
                  <a:r>
                    <a:rPr lang="en-GB" sz="1200" dirty="0">
                      <a:latin typeface="Arial Nova"/>
                      <a:ea typeface="Calibri"/>
                      <a:cs typeface="Calibri"/>
                    </a:rPr>
                    <a:t>Reducing the impact of income deprivation on health</a:t>
                  </a:r>
                </a:p>
              </p:txBody>
            </p:sp>
            <p:sp>
              <p:nvSpPr>
                <p:cNvPr id="29" name="Rectangle 28">
                  <a:extLst>
                    <a:ext uri="{FF2B5EF4-FFF2-40B4-BE49-F238E27FC236}">
                      <a16:creationId xmlns:a16="http://schemas.microsoft.com/office/drawing/2014/main" id="{4089CEF3-DE00-6C4F-FA57-6C87DBB9E458}"/>
                    </a:ext>
                  </a:extLst>
                </p:cNvPr>
                <p:cNvSpPr/>
                <p:nvPr/>
              </p:nvSpPr>
              <p:spPr>
                <a:xfrm>
                  <a:off x="5996837" y="660422"/>
                  <a:ext cx="1854371" cy="4158751"/>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30" name="TextBox 29">
                  <a:extLst>
                    <a:ext uri="{FF2B5EF4-FFF2-40B4-BE49-F238E27FC236}">
                      <a16:creationId xmlns:a16="http://schemas.microsoft.com/office/drawing/2014/main" id="{69B494E6-20F5-75B1-81BE-A93B1AA1100B}"/>
                    </a:ext>
                  </a:extLst>
                </p:cNvPr>
                <p:cNvSpPr txBox="1"/>
                <p:nvPr/>
              </p:nvSpPr>
              <p:spPr>
                <a:xfrm>
                  <a:off x="6005485" y="2586781"/>
                  <a:ext cx="1823159" cy="1397243"/>
                </a:xfrm>
                <a:prstGeom prst="rect">
                  <a:avLst/>
                </a:prstGeom>
                <a:noFill/>
              </p:spPr>
              <p:txBody>
                <a:bodyPr wrap="square">
                  <a:spAutoFit/>
                </a:bodyPr>
                <a:lstStyle/>
                <a:p>
                  <a:pPr marL="95250" indent="-74613" defTabSz="488950">
                    <a:lnSpc>
                      <a:spcPct val="90000"/>
                    </a:lnSpc>
                    <a:spcBef>
                      <a:spcPct val="0"/>
                    </a:spcBef>
                    <a:spcAft>
                      <a:spcPct val="35000"/>
                    </a:spcAft>
                    <a:buFont typeface="Arial" panose="020B0604020202020204" pitchFamily="34" charset="0"/>
                    <a:buChar char="•"/>
                  </a:pPr>
                  <a:r>
                    <a:rPr lang="en-GB" sz="1000" dirty="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Improve the quality of living conditions including the suitability of available housing</a:t>
                  </a:r>
                </a:p>
                <a:p>
                  <a:pPr marL="95250" indent="-74613" defTabSz="488950">
                    <a:lnSpc>
                      <a:spcPct val="90000"/>
                    </a:lnSpc>
                    <a:spcBef>
                      <a:spcPct val="0"/>
                    </a:spcBef>
                    <a:spcAft>
                      <a:spcPct val="35000"/>
                    </a:spcAft>
                    <a:buFont typeface="Arial" panose="020B0604020202020204" pitchFamily="34" charset="0"/>
                    <a:buChar char="•"/>
                  </a:pPr>
                  <a:r>
                    <a:rPr lang="en-GB" sz="1000" dirty="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Increase the availability and affordability of heating</a:t>
                  </a:r>
                </a:p>
              </p:txBody>
            </p:sp>
            <p:cxnSp>
              <p:nvCxnSpPr>
                <p:cNvPr id="31" name="Straight Connector 30">
                  <a:extLst>
                    <a:ext uri="{FF2B5EF4-FFF2-40B4-BE49-F238E27FC236}">
                      <a16:creationId xmlns:a16="http://schemas.microsoft.com/office/drawing/2014/main" id="{6BB20733-DDAE-C24D-EE22-50F662492A4E}"/>
                    </a:ext>
                  </a:extLst>
                </p:cNvPr>
                <p:cNvCxnSpPr>
                  <a:cxnSpLocks/>
                </p:cNvCxnSpPr>
                <p:nvPr/>
              </p:nvCxnSpPr>
              <p:spPr>
                <a:xfrm>
                  <a:off x="5989832" y="2571530"/>
                  <a:ext cx="186137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49" name="Group 48">
              <a:extLst>
                <a:ext uri="{FF2B5EF4-FFF2-40B4-BE49-F238E27FC236}">
                  <a16:creationId xmlns:a16="http://schemas.microsoft.com/office/drawing/2014/main" id="{1CD89552-517B-E1E3-E96A-C50CF672D357}"/>
                </a:ext>
              </a:extLst>
            </p:cNvPr>
            <p:cNvGrpSpPr/>
            <p:nvPr/>
          </p:nvGrpSpPr>
          <p:grpSpPr>
            <a:xfrm>
              <a:off x="6304815" y="3137689"/>
              <a:ext cx="5581409" cy="650315"/>
              <a:chOff x="6285765" y="3042439"/>
              <a:chExt cx="5581409" cy="650315"/>
            </a:xfrm>
          </p:grpSpPr>
          <p:sp>
            <p:nvSpPr>
              <p:cNvPr id="50" name="Rectangle: Single Corner Snipped 49">
                <a:extLst>
                  <a:ext uri="{FF2B5EF4-FFF2-40B4-BE49-F238E27FC236}">
                    <a16:creationId xmlns:a16="http://schemas.microsoft.com/office/drawing/2014/main" id="{BF253E13-8CE6-62ED-549A-2CEC552415E3}"/>
                  </a:ext>
                </a:extLst>
              </p:cNvPr>
              <p:cNvSpPr/>
              <p:nvPr/>
            </p:nvSpPr>
            <p:spPr>
              <a:xfrm>
                <a:off x="6285765" y="3042439"/>
                <a:ext cx="5581409" cy="650315"/>
              </a:xfrm>
              <a:prstGeom prst="snip1Rect">
                <a:avLst/>
              </a:prstGeom>
              <a:solidFill>
                <a:schemeClr val="bg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Arial Nova" panose="020B0504020202020204" pitchFamily="34" charset="0"/>
                </a:endParaRPr>
              </a:p>
            </p:txBody>
          </p:sp>
          <p:sp>
            <p:nvSpPr>
              <p:cNvPr id="51" name="TextBox 50">
                <a:extLst>
                  <a:ext uri="{FF2B5EF4-FFF2-40B4-BE49-F238E27FC236}">
                    <a16:creationId xmlns:a16="http://schemas.microsoft.com/office/drawing/2014/main" id="{E0167CEF-2CD9-5DA8-8362-8CC19A068AB9}"/>
                  </a:ext>
                </a:extLst>
              </p:cNvPr>
              <p:cNvSpPr txBox="1"/>
              <p:nvPr/>
            </p:nvSpPr>
            <p:spPr>
              <a:xfrm>
                <a:off x="6381549" y="3129228"/>
                <a:ext cx="5390148" cy="488361"/>
              </a:xfrm>
              <a:prstGeom prst="snip1Rect">
                <a:avLst/>
              </a:prstGeom>
              <a:solidFill>
                <a:schemeClr val="accent1"/>
              </a:solidFill>
              <a:ln>
                <a:solidFill>
                  <a:schemeClr val="accent1"/>
                </a:solidFill>
              </a:ln>
            </p:spPr>
            <p:txBody>
              <a:bodyPr wrap="square" tIns="0" rtlCol="0" anchor="ctr" anchorCtr="0">
                <a:noAutofit/>
              </a:bodyPr>
              <a:lstStyle/>
              <a:p>
                <a:pPr algn="ctr"/>
                <a:r>
                  <a:rPr lang="en-GB" sz="1400" dirty="0">
                    <a:solidFill>
                      <a:schemeClr val="bg1"/>
                    </a:solidFill>
                    <a:latin typeface="Arial Nova" panose="020B0504020202020204" pitchFamily="34" charset="0"/>
                    <a:ea typeface="Calibri" panose="020F0502020204030204" pitchFamily="34" charset="0"/>
                    <a:cs typeface="Calibri" panose="020F0502020204030204" pitchFamily="34" charset="0"/>
                  </a:rPr>
                  <a:t>The high impact areas for older people are: </a:t>
                </a:r>
              </a:p>
            </p:txBody>
          </p:sp>
        </p:grpSp>
      </p:grpSp>
      <p:sp>
        <p:nvSpPr>
          <p:cNvPr id="10" name="Right Triangle 9">
            <a:extLst>
              <a:ext uri="{FF2B5EF4-FFF2-40B4-BE49-F238E27FC236}">
                <a16:creationId xmlns:a16="http://schemas.microsoft.com/office/drawing/2014/main" id="{24DECE3C-FF49-68B4-6256-037F78528ADE}"/>
              </a:ext>
            </a:extLst>
          </p:cNvPr>
          <p:cNvSpPr/>
          <p:nvPr/>
        </p:nvSpPr>
        <p:spPr>
          <a:xfrm rot="5400000">
            <a:off x="684261" y="-717853"/>
            <a:ext cx="3237576" cy="4647091"/>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0C2DD594-8B67-7D21-4377-E98F0E9D263D}"/>
              </a:ext>
            </a:extLst>
          </p:cNvPr>
          <p:cNvSpPr txBox="1"/>
          <p:nvPr/>
        </p:nvSpPr>
        <p:spPr>
          <a:xfrm>
            <a:off x="149182" y="188128"/>
            <a:ext cx="2752514" cy="1438792"/>
          </a:xfrm>
          <a:prstGeom prst="rect">
            <a:avLst/>
          </a:prstGeom>
          <a:noFill/>
        </p:spPr>
        <p:txBody>
          <a:bodyPr wrap="square">
            <a:spAutoFit/>
          </a:bodyPr>
          <a:lstStyle/>
          <a:p>
            <a:pPr>
              <a:lnSpc>
                <a:spcPct val="107000"/>
              </a:lnSpc>
              <a:spcBef>
                <a:spcPts val="1800"/>
              </a:spcBef>
              <a:spcAft>
                <a:spcPts val="400"/>
              </a:spcAft>
              <a:buNone/>
            </a:pPr>
            <a:r>
              <a:rPr lang="en-GB" sz="2400" kern="100" dirty="0">
                <a:solidFill>
                  <a:schemeClr val="bg1"/>
                </a:solidFill>
                <a:effectLst/>
                <a:latin typeface="Arial Nova" panose="020B0504020202020204" pitchFamily="34" charset="0"/>
                <a:ea typeface="Calibri" panose="020F0502020204030204" pitchFamily="34" charset="0"/>
                <a:cs typeface="Times New Roman" panose="02020603050405020304" pitchFamily="18" charset="0"/>
              </a:rPr>
              <a:t>High impact areas</a:t>
            </a:r>
            <a:r>
              <a:rPr lang="en-GB" sz="2400"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a:t>
            </a:r>
            <a:br>
              <a:rPr lang="en-GB" sz="2400"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br>
            <a:r>
              <a:rPr lang="en-GB" sz="30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Older </a:t>
            </a:r>
            <a:br>
              <a:rPr lang="en-GB" sz="30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br>
            <a:r>
              <a:rPr lang="en-GB" sz="3000" b="1" kern="100" dirty="0">
                <a:solidFill>
                  <a:schemeClr val="bg1"/>
                </a:solidFill>
                <a:latin typeface="Arial Nova" panose="020B0504020202020204" pitchFamily="34" charset="0"/>
                <a:ea typeface="Calibri" panose="020F0502020204030204" pitchFamily="34" charset="0"/>
                <a:cs typeface="Times New Roman" panose="02020603050405020304" pitchFamily="18" charset="0"/>
              </a:rPr>
              <a:t>people</a:t>
            </a:r>
          </a:p>
        </p:txBody>
      </p:sp>
      <p:sp>
        <p:nvSpPr>
          <p:cNvPr id="7" name="TextBox 6">
            <a:extLst>
              <a:ext uri="{FF2B5EF4-FFF2-40B4-BE49-F238E27FC236}">
                <a16:creationId xmlns:a16="http://schemas.microsoft.com/office/drawing/2014/main" id="{FBA62128-C64C-08B5-BF3A-3B26AB4D521A}"/>
              </a:ext>
            </a:extLst>
          </p:cNvPr>
          <p:cNvSpPr txBox="1"/>
          <p:nvPr/>
        </p:nvSpPr>
        <p:spPr>
          <a:xfrm>
            <a:off x="-5366" y="6568227"/>
            <a:ext cx="2748566" cy="246221"/>
          </a:xfrm>
          <a:prstGeom prst="rect">
            <a:avLst/>
          </a:prstGeom>
          <a:noFill/>
        </p:spPr>
        <p:txBody>
          <a:bodyPr wrap="square" rtlCol="0">
            <a:spAutoFit/>
          </a:bodyPr>
          <a:lstStyle/>
          <a:p>
            <a:r>
              <a:rPr lang="en-GB" sz="1000" dirty="0">
                <a:solidFill>
                  <a:schemeClr val="bg1"/>
                </a:solidFill>
                <a:effectLst>
                  <a:outerShdw blurRad="38100" dist="38100" dir="2700000" algn="tl">
                    <a:srgbClr val="000000">
                      <a:alpha val="43137"/>
                    </a:srgbClr>
                  </a:outerShdw>
                </a:effectLst>
              </a:rPr>
              <a:t>iStock.com/kali9</a:t>
            </a:r>
          </a:p>
        </p:txBody>
      </p:sp>
    </p:spTree>
    <p:extLst>
      <p:ext uri="{BB962C8B-B14F-4D97-AF65-F5344CB8AC3E}">
        <p14:creationId xmlns:p14="http://schemas.microsoft.com/office/powerpoint/2010/main" val="94161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6AFD3-E98B-5ADD-F6CF-BB1120B3ABBF}"/>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6C45B6E0-97AF-EC7E-0ACF-E873E5E44F06}"/>
              </a:ext>
            </a:extLst>
          </p:cNvPr>
          <p:cNvSpPr/>
          <p:nvPr/>
        </p:nvSpPr>
        <p:spPr>
          <a:xfrm>
            <a:off x="362626" y="544672"/>
            <a:ext cx="606458" cy="809704"/>
          </a:xfrm>
          <a:prstGeom prst="snip1Rect">
            <a:avLst>
              <a:gd name="adj" fmla="val 27661"/>
            </a:avLst>
          </a:prstGeom>
          <a:solidFill>
            <a:schemeClr val="accent1"/>
          </a:solidFill>
        </p:spPr>
        <p:txBody>
          <a:bodyPr wrap="square" lIns="91440" tIns="45720" rIns="91440" bIns="45720" anchor="ctr">
            <a:no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1</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EC3B946F-3C16-4BD2-E61F-768BC17486E2}"/>
              </a:ext>
            </a:extLst>
          </p:cNvPr>
          <p:cNvSpPr txBox="1"/>
          <p:nvPr/>
        </p:nvSpPr>
        <p:spPr>
          <a:xfrm>
            <a:off x="911934" y="656401"/>
            <a:ext cx="3494022" cy="646331"/>
          </a:xfrm>
          <a:prstGeom prst="rect">
            <a:avLst/>
          </a:prstGeom>
          <a:noFill/>
        </p:spPr>
        <p:txBody>
          <a:bodyPr wrap="square">
            <a:spAutoFit/>
          </a:bodyPr>
          <a:lstStyle/>
          <a:p>
            <a:pPr>
              <a:spcBef>
                <a:spcPts val="800"/>
              </a:spcBef>
              <a:spcAft>
                <a:spcPts val="400"/>
              </a:spcAft>
              <a:buNone/>
            </a:pPr>
            <a:r>
              <a:rPr lang="en-GB">
                <a:latin typeface="Arial Nova" panose="020B0504020202020204" pitchFamily="34" charset="0"/>
                <a:ea typeface="Calibri" panose="020F0502020204030204" pitchFamily="34" charset="0"/>
                <a:cs typeface="Calibri" panose="020F0502020204030204" pitchFamily="34" charset="0"/>
              </a:rPr>
              <a:t>Supporting people with dementia to live better for longer</a:t>
            </a:r>
            <a:endParaRPr lang="en-GB" kern="100">
              <a:latin typeface="Arial Nova" panose="020B0504020202020204" pitchFamily="34" charset="0"/>
              <a:ea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DFCA21BB-882C-1A86-8571-3AADF9A12FC5}"/>
              </a:ext>
            </a:extLst>
          </p:cNvPr>
          <p:cNvSpPr/>
          <p:nvPr/>
        </p:nvSpPr>
        <p:spPr>
          <a:xfrm>
            <a:off x="371474" y="539749"/>
            <a:ext cx="3950663" cy="616267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463005F9-5F4F-E255-4E3C-D8E499DEECA9}"/>
              </a:ext>
            </a:extLst>
          </p:cNvPr>
          <p:cNvCxnSpPr>
            <a:cxnSpLocks/>
          </p:cNvCxnSpPr>
          <p:nvPr/>
        </p:nvCxnSpPr>
        <p:spPr>
          <a:xfrm>
            <a:off x="357826" y="1356569"/>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21F2059-6E31-040C-6DD9-D81065E5B851}"/>
              </a:ext>
            </a:extLst>
          </p:cNvPr>
          <p:cNvSpPr txBox="1"/>
          <p:nvPr/>
        </p:nvSpPr>
        <p:spPr>
          <a:xfrm>
            <a:off x="382074" y="1350256"/>
            <a:ext cx="2515404" cy="1968399"/>
          </a:xfrm>
          <a:prstGeom prst="rect">
            <a:avLst/>
          </a:prstGeom>
          <a:noFill/>
        </p:spPr>
        <p:txBody>
          <a:bodyPr wrap="square" lIns="91440" tIns="45720" rIns="91440" bIns="45720" anchor="ctr">
            <a:noAutofit/>
          </a:bodyPr>
          <a:lstStyle/>
          <a:p>
            <a:r>
              <a:rPr lang="en-GB" sz="1400" dirty="0">
                <a:latin typeface="Calibri"/>
                <a:ea typeface="Calibri"/>
                <a:cs typeface="Calibri"/>
              </a:rPr>
              <a:t>Dementia is devastating, but addressing underlying causes earlier in life can help reduce the risk. Timely diagnosis means people get the care they need which, in some cases, can slow progression of the disease.</a:t>
            </a:r>
          </a:p>
        </p:txBody>
      </p:sp>
      <p:cxnSp>
        <p:nvCxnSpPr>
          <p:cNvPr id="14" name="Straight Connector 13">
            <a:extLst>
              <a:ext uri="{FF2B5EF4-FFF2-40B4-BE49-F238E27FC236}">
                <a16:creationId xmlns:a16="http://schemas.microsoft.com/office/drawing/2014/main" id="{12891D8F-B26C-FA44-37E9-04863A68E899}"/>
              </a:ext>
            </a:extLst>
          </p:cNvPr>
          <p:cNvCxnSpPr>
            <a:cxnSpLocks/>
          </p:cNvCxnSpPr>
          <p:nvPr/>
        </p:nvCxnSpPr>
        <p:spPr>
          <a:xfrm>
            <a:off x="357826" y="3327658"/>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68D75BB2-0559-E702-0A90-8347E1674993}"/>
              </a:ext>
            </a:extLst>
          </p:cNvPr>
          <p:cNvGrpSpPr/>
          <p:nvPr/>
        </p:nvGrpSpPr>
        <p:grpSpPr>
          <a:xfrm>
            <a:off x="4572412" y="2849694"/>
            <a:ext cx="7348538" cy="1758395"/>
            <a:chOff x="4591683" y="2097353"/>
            <a:chExt cx="7348538" cy="1758395"/>
          </a:xfrm>
        </p:grpSpPr>
        <p:sp>
          <p:nvSpPr>
            <p:cNvPr id="79" name="TextBox 78">
              <a:extLst>
                <a:ext uri="{FF2B5EF4-FFF2-40B4-BE49-F238E27FC236}">
                  <a16:creationId xmlns:a16="http://schemas.microsoft.com/office/drawing/2014/main" id="{C7BE4BA6-7DFF-7E3F-4067-E37A1E9B2AC0}"/>
                </a:ext>
              </a:extLst>
            </p:cNvPr>
            <p:cNvSpPr txBox="1"/>
            <p:nvPr/>
          </p:nvSpPr>
          <p:spPr>
            <a:xfrm>
              <a:off x="5972422" y="2136909"/>
              <a:ext cx="5967799" cy="1626942"/>
            </a:xfrm>
            <a:prstGeom prst="rect">
              <a:avLst/>
            </a:prstGeom>
            <a:noFill/>
          </p:spPr>
          <p:txBody>
            <a:bodyPr wrap="square" lIns="91440" tIns="45720" rIns="91440" bIns="4572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Dementia is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one of the top four causes </a:t>
              </a:r>
              <a:r>
                <a:rPr lang="en-GB" sz="1200" dirty="0">
                  <a:latin typeface="Calibri" panose="020F0502020204030204" pitchFamily="34" charset="0"/>
                  <a:ea typeface="Calibri" panose="020F0502020204030204" pitchFamily="34" charset="0"/>
                  <a:cs typeface="Calibri" panose="020F0502020204030204" pitchFamily="34" charset="0"/>
                </a:rPr>
                <a:t>of years lost to poor health for people aged 65 </a:t>
              </a:r>
              <a:br>
                <a:rPr lang="en-GB" sz="1200" dirty="0">
                  <a:latin typeface="Calibri" panose="020F0502020204030204" pitchFamily="34" charset="0"/>
                  <a:ea typeface="Calibri" panose="020F0502020204030204" pitchFamily="34" charset="0"/>
                  <a:cs typeface="Calibri" panose="020F0502020204030204" pitchFamily="34" charset="0"/>
                </a:rPr>
              </a:br>
              <a:r>
                <a:rPr lang="en-GB" sz="1200" dirty="0">
                  <a:latin typeface="Calibri" panose="020F0502020204030204" pitchFamily="34" charset="0"/>
                  <a:ea typeface="Calibri" panose="020F0502020204030204" pitchFamily="34" charset="0"/>
                  <a:cs typeface="Calibri" panose="020F0502020204030204" pitchFamily="34" charset="0"/>
                </a:rPr>
                <a:t>and over in Central Bedfordshire. It accounts for about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12% of deaths in England and Wales </a:t>
              </a:r>
              <a:r>
                <a:rPr lang="en-GB" sz="1200" dirty="0">
                  <a:latin typeface="Calibri" panose="020F0502020204030204" pitchFamily="34" charset="0"/>
                  <a:ea typeface="Calibri" panose="020F0502020204030204" pitchFamily="34" charset="0"/>
                  <a:cs typeface="Calibri" panose="020F0502020204030204" pitchFamily="34" charset="0"/>
                </a:rPr>
                <a:t>of people aged 65 and over and is the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leading cause of death</a:t>
              </a:r>
              <a:r>
                <a:rPr lang="en-GB" sz="1200" dirty="0">
                  <a:latin typeface="Calibri" panose="020F0502020204030204" pitchFamily="34" charset="0"/>
                  <a:ea typeface="Calibri" panose="020F0502020204030204" pitchFamily="34" charset="0"/>
                  <a:cs typeface="Calibri" panose="020F0502020204030204" pitchFamily="34" charset="0"/>
                </a:rPr>
                <a:t>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for people in England and Wales aged 80 years and over.</a:t>
              </a:r>
            </a:p>
            <a:p>
              <a:pPr>
                <a:spcBef>
                  <a:spcPts val="500"/>
                </a:spcBef>
              </a:pPr>
              <a:r>
                <a:rPr lang="en-GB" sz="1200" dirty="0">
                  <a:latin typeface="Calibri"/>
                  <a:ea typeface="Calibri"/>
                  <a:cs typeface="Calibri"/>
                </a:rPr>
                <a:t>Quality of life is heavily impacted by dementia. Maintaining people’s independence as long as possible and minimising distress associated with health treatments, particularly hospital admission, is a priority. There were around </a:t>
              </a:r>
              <a:r>
                <a:rPr lang="en-GB" sz="1200" b="1" dirty="0">
                  <a:solidFill>
                    <a:schemeClr val="accent1"/>
                  </a:solidFill>
                  <a:latin typeface="Calibri"/>
                  <a:ea typeface="Calibri"/>
                  <a:cs typeface="Calibri"/>
                </a:rPr>
                <a:t>1,800 emergency admissions </a:t>
              </a:r>
              <a:r>
                <a:rPr lang="en-GB" sz="1200" dirty="0">
                  <a:latin typeface="Calibri"/>
                  <a:ea typeface="Calibri"/>
                  <a:cs typeface="Calibri"/>
                </a:rPr>
                <a:t>to hospital for people with dementia, and emergency admissions accounted for a higher proportion of healthcare activities for dementia patients than the average for all conditions. </a:t>
              </a:r>
            </a:p>
          </p:txBody>
        </p:sp>
        <p:sp>
          <p:nvSpPr>
            <p:cNvPr id="73" name="Rectangle: Single Corner Snipped 72">
              <a:extLst>
                <a:ext uri="{FF2B5EF4-FFF2-40B4-BE49-F238E27FC236}">
                  <a16:creationId xmlns:a16="http://schemas.microsoft.com/office/drawing/2014/main" id="{4FF4D24E-32C1-70BD-66EA-A189EA8CABC7}"/>
                </a:ext>
              </a:extLst>
            </p:cNvPr>
            <p:cNvSpPr/>
            <p:nvPr/>
          </p:nvSpPr>
          <p:spPr>
            <a:xfrm>
              <a:off x="4591683" y="2109272"/>
              <a:ext cx="1151479" cy="1746476"/>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4" name="Group 73">
              <a:extLst>
                <a:ext uri="{FF2B5EF4-FFF2-40B4-BE49-F238E27FC236}">
                  <a16:creationId xmlns:a16="http://schemas.microsoft.com/office/drawing/2014/main" id="{47EF6499-DF08-9F8A-E5E6-C671C2FF1E26}"/>
                </a:ext>
              </a:extLst>
            </p:cNvPr>
            <p:cNvGrpSpPr/>
            <p:nvPr/>
          </p:nvGrpSpPr>
          <p:grpSpPr>
            <a:xfrm>
              <a:off x="4592509" y="2097353"/>
              <a:ext cx="7331701" cy="1758395"/>
              <a:chOff x="4425107" y="1552622"/>
              <a:chExt cx="7479413" cy="1758395"/>
            </a:xfrm>
          </p:grpSpPr>
          <p:sp>
            <p:nvSpPr>
              <p:cNvPr id="75" name="Rectangle: Top Corners One Rounded and One Snipped 74">
                <a:extLst>
                  <a:ext uri="{FF2B5EF4-FFF2-40B4-BE49-F238E27FC236}">
                    <a16:creationId xmlns:a16="http://schemas.microsoft.com/office/drawing/2014/main" id="{7C18149D-C674-34F8-8C40-1B8B47171605}"/>
                  </a:ext>
                </a:extLst>
              </p:cNvPr>
              <p:cNvSpPr/>
              <p:nvPr/>
            </p:nvSpPr>
            <p:spPr>
              <a:xfrm>
                <a:off x="4425107" y="1552622"/>
                <a:ext cx="7479413" cy="1758395"/>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78" name="Graphic 4" descr="Heartbeat with solid fill">
                <a:extLst>
                  <a:ext uri="{FF2B5EF4-FFF2-40B4-BE49-F238E27FC236}">
                    <a16:creationId xmlns:a16="http://schemas.microsoft.com/office/drawing/2014/main" id="{24FCF52F-C627-3565-6FE4-917D2EAAF1BA}"/>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4520846" y="2049439"/>
                <a:ext cx="991583" cy="972000"/>
              </a:xfrm>
              <a:prstGeom prst="rect">
                <a:avLst/>
              </a:prstGeom>
            </p:spPr>
          </p:pic>
        </p:grpSp>
      </p:grpSp>
      <p:grpSp>
        <p:nvGrpSpPr>
          <p:cNvPr id="22" name="Group 21">
            <a:extLst>
              <a:ext uri="{FF2B5EF4-FFF2-40B4-BE49-F238E27FC236}">
                <a16:creationId xmlns:a16="http://schemas.microsoft.com/office/drawing/2014/main" id="{2E8237F1-D88C-D4A4-3201-032CB7DE24BE}"/>
              </a:ext>
            </a:extLst>
          </p:cNvPr>
          <p:cNvGrpSpPr/>
          <p:nvPr/>
        </p:nvGrpSpPr>
        <p:grpSpPr>
          <a:xfrm>
            <a:off x="2866421" y="1392019"/>
            <a:ext cx="1558585" cy="1493822"/>
            <a:chOff x="2971196" y="1392019"/>
            <a:chExt cx="1558585" cy="1493822"/>
          </a:xfrm>
          <a:solidFill>
            <a:srgbClr val="70AD47"/>
          </a:solidFill>
        </p:grpSpPr>
        <p:sp>
          <p:nvSpPr>
            <p:cNvPr id="2" name="Freeform: Shape 1">
              <a:extLst>
                <a:ext uri="{FF2B5EF4-FFF2-40B4-BE49-F238E27FC236}">
                  <a16:creationId xmlns:a16="http://schemas.microsoft.com/office/drawing/2014/main" id="{2549D588-BA16-C92A-092A-FF144D11C175}"/>
                </a:ext>
              </a:extLst>
            </p:cNvPr>
            <p:cNvSpPr/>
            <p:nvPr/>
          </p:nvSpPr>
          <p:spPr>
            <a:xfrm flipH="1">
              <a:off x="2971196" y="1524685"/>
              <a:ext cx="1099491" cy="1304543"/>
            </a:xfrm>
            <a:custGeom>
              <a:avLst/>
              <a:gdLst>
                <a:gd name="csX0" fmla="*/ 402347 w 910206"/>
                <a:gd name="csY0" fmla="*/ 26757 h 1079957"/>
                <a:gd name="csX1" fmla="*/ 777937 w 910206"/>
                <a:gd name="csY1" fmla="*/ 401612 h 1079957"/>
                <a:gd name="csX2" fmla="*/ 777654 w 910206"/>
                <a:gd name="csY2" fmla="*/ 416555 h 1079957"/>
                <a:gd name="csX3" fmla="*/ 777636 w 910206"/>
                <a:gd name="csY3" fmla="*/ 417042 h 1079957"/>
                <a:gd name="csX4" fmla="*/ 777636 w 910206"/>
                <a:gd name="csY4" fmla="*/ 431357 h 1079957"/>
                <a:gd name="csX5" fmla="*/ 781196 w 910206"/>
                <a:gd name="csY5" fmla="*/ 437550 h 1079957"/>
                <a:gd name="csX6" fmla="*/ 873509 w 910206"/>
                <a:gd name="csY6" fmla="*/ 598139 h 1079957"/>
                <a:gd name="csX7" fmla="*/ 873866 w 910206"/>
                <a:gd name="csY7" fmla="*/ 598760 h 1079957"/>
                <a:gd name="csX8" fmla="*/ 874256 w 910206"/>
                <a:gd name="csY8" fmla="*/ 599360 h 1079957"/>
                <a:gd name="csX9" fmla="*/ 881022 w 910206"/>
                <a:gd name="csY9" fmla="*/ 636965 h 1079957"/>
                <a:gd name="csX10" fmla="*/ 861437 w 910206"/>
                <a:gd name="csY10" fmla="*/ 651721 h 1079957"/>
                <a:gd name="csX11" fmla="*/ 777636 w 910206"/>
                <a:gd name="csY11" fmla="*/ 651721 h 1079957"/>
                <a:gd name="csX12" fmla="*/ 777636 w 910206"/>
                <a:gd name="csY12" fmla="*/ 758773 h 1079957"/>
                <a:gd name="csX13" fmla="*/ 739981 w 910206"/>
                <a:gd name="csY13" fmla="*/ 853603 h 1079957"/>
                <a:gd name="csX14" fmla="*/ 646518 w 910206"/>
                <a:gd name="csY14" fmla="*/ 892601 h 1079957"/>
                <a:gd name="csX15" fmla="*/ 554206 w 910206"/>
                <a:gd name="csY15" fmla="*/ 892601 h 1079957"/>
                <a:gd name="csX16" fmla="*/ 554206 w 910206"/>
                <a:gd name="csY16" fmla="*/ 1053200 h 1079957"/>
                <a:gd name="csX17" fmla="*/ 184933 w 910206"/>
                <a:gd name="csY17" fmla="*/ 1053200 h 1079957"/>
                <a:gd name="csX18" fmla="*/ 184933 w 910206"/>
                <a:gd name="csY18" fmla="*/ 728247 h 1079957"/>
                <a:gd name="csX19" fmla="*/ 174548 w 910206"/>
                <a:gd name="csY19" fmla="*/ 720213 h 1079957"/>
                <a:gd name="csX20" fmla="*/ 27058 w 910206"/>
                <a:gd name="csY20" fmla="*/ 417528 h 1079957"/>
                <a:gd name="csX21" fmla="*/ 27058 w 910206"/>
                <a:gd name="csY21" fmla="*/ 417049 h 1079957"/>
                <a:gd name="csX22" fmla="*/ 27041 w 910206"/>
                <a:gd name="csY22" fmla="*/ 416562 h 1079957"/>
                <a:gd name="csX23" fmla="*/ 387410 w 910206"/>
                <a:gd name="csY23" fmla="*/ 27040 h 1079957"/>
                <a:gd name="csX24" fmla="*/ 402347 w 910206"/>
                <a:gd name="csY24" fmla="*/ 26757 h 1079957"/>
                <a:gd name="csX25" fmla="*/ 402347 w 910206"/>
                <a:gd name="csY25" fmla="*/ 0 h 1079957"/>
                <a:gd name="csX26" fmla="*/ 0 w 910206"/>
                <a:gd name="csY26" fmla="*/ 401622 h 1079957"/>
                <a:gd name="csX27" fmla="*/ 301 w 910206"/>
                <a:gd name="csY27" fmla="*/ 417528 h 1079957"/>
                <a:gd name="csX28" fmla="*/ 158176 w 910206"/>
                <a:gd name="csY28" fmla="*/ 741378 h 1079957"/>
                <a:gd name="csX29" fmla="*/ 158176 w 910206"/>
                <a:gd name="csY29" fmla="*/ 1079957 h 1079957"/>
                <a:gd name="csX30" fmla="*/ 580961 w 910206"/>
                <a:gd name="csY30" fmla="*/ 1079957 h 1079957"/>
                <a:gd name="csX31" fmla="*/ 580961 w 910206"/>
                <a:gd name="csY31" fmla="*/ 919362 h 1079957"/>
                <a:gd name="csX32" fmla="*/ 646516 w 910206"/>
                <a:gd name="csY32" fmla="*/ 919362 h 1079957"/>
                <a:gd name="csX33" fmla="*/ 758896 w 910206"/>
                <a:gd name="csY33" fmla="*/ 872524 h 1079957"/>
                <a:gd name="csX34" fmla="*/ 804383 w 910206"/>
                <a:gd name="csY34" fmla="*/ 758777 h 1079957"/>
                <a:gd name="csX35" fmla="*/ 804383 w 910206"/>
                <a:gd name="csY35" fmla="*/ 678482 h 1079957"/>
                <a:gd name="csX36" fmla="*/ 863249 w 910206"/>
                <a:gd name="csY36" fmla="*/ 678482 h 1079957"/>
                <a:gd name="csX37" fmla="*/ 896695 w 910206"/>
                <a:gd name="csY37" fmla="*/ 584807 h 1079957"/>
                <a:gd name="csX38" fmla="*/ 804383 w 910206"/>
                <a:gd name="csY38" fmla="*/ 424217 h 1079957"/>
                <a:gd name="csX39" fmla="*/ 804383 w 910206"/>
                <a:gd name="csY39" fmla="*/ 417528 h 1079957"/>
                <a:gd name="csX40" fmla="*/ 418242 w 910206"/>
                <a:gd name="csY40" fmla="*/ 301 h 1079957"/>
                <a:gd name="csX41" fmla="*/ 402347 w 910206"/>
                <a:gd name="csY41" fmla="*/ 0 h 10799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910206" h="1079957">
                  <a:moveTo>
                    <a:pt x="402347" y="26757"/>
                  </a:moveTo>
                  <a:cubicBezTo>
                    <a:pt x="609576" y="26554"/>
                    <a:pt x="777734" y="194383"/>
                    <a:pt x="777937" y="401612"/>
                  </a:cubicBezTo>
                  <a:cubicBezTo>
                    <a:pt x="777941" y="406594"/>
                    <a:pt x="777848" y="411577"/>
                    <a:pt x="777654" y="416555"/>
                  </a:cubicBezTo>
                  <a:lnTo>
                    <a:pt x="777636" y="417042"/>
                  </a:lnTo>
                  <a:lnTo>
                    <a:pt x="777636" y="431357"/>
                  </a:lnTo>
                  <a:lnTo>
                    <a:pt x="781196" y="437550"/>
                  </a:lnTo>
                  <a:lnTo>
                    <a:pt x="873509" y="598139"/>
                  </a:lnTo>
                  <a:lnTo>
                    <a:pt x="873866" y="598760"/>
                  </a:lnTo>
                  <a:lnTo>
                    <a:pt x="874256" y="599360"/>
                  </a:lnTo>
                  <a:cubicBezTo>
                    <a:pt x="882947" y="609842"/>
                    <a:pt x="885515" y="624111"/>
                    <a:pt x="881022" y="636965"/>
                  </a:cubicBezTo>
                  <a:cubicBezTo>
                    <a:pt x="877240" y="644740"/>
                    <a:pt x="869955" y="650230"/>
                    <a:pt x="861437" y="651721"/>
                  </a:cubicBezTo>
                  <a:lnTo>
                    <a:pt x="777636" y="651721"/>
                  </a:lnTo>
                  <a:lnTo>
                    <a:pt x="777636" y="758773"/>
                  </a:lnTo>
                  <a:cubicBezTo>
                    <a:pt x="777781" y="794056"/>
                    <a:pt x="764290" y="828029"/>
                    <a:pt x="739981" y="853603"/>
                  </a:cubicBezTo>
                  <a:cubicBezTo>
                    <a:pt x="715287" y="878566"/>
                    <a:pt x="681632" y="892609"/>
                    <a:pt x="646518" y="892601"/>
                  </a:cubicBezTo>
                  <a:lnTo>
                    <a:pt x="554206" y="892601"/>
                  </a:lnTo>
                  <a:lnTo>
                    <a:pt x="554206" y="1053200"/>
                  </a:lnTo>
                  <a:lnTo>
                    <a:pt x="184933" y="1053200"/>
                  </a:lnTo>
                  <a:lnTo>
                    <a:pt x="184933" y="728247"/>
                  </a:lnTo>
                  <a:lnTo>
                    <a:pt x="174548" y="720213"/>
                  </a:lnTo>
                  <a:cubicBezTo>
                    <a:pt x="80876" y="647836"/>
                    <a:pt x="26335" y="535902"/>
                    <a:pt x="27058" y="417528"/>
                  </a:cubicBezTo>
                  <a:lnTo>
                    <a:pt x="27058" y="417049"/>
                  </a:lnTo>
                  <a:lnTo>
                    <a:pt x="27041" y="416562"/>
                  </a:lnTo>
                  <a:cubicBezTo>
                    <a:pt x="18991" y="209486"/>
                    <a:pt x="180334" y="35091"/>
                    <a:pt x="387410" y="27040"/>
                  </a:cubicBezTo>
                  <a:cubicBezTo>
                    <a:pt x="392387" y="26847"/>
                    <a:pt x="397366" y="26752"/>
                    <a:pt x="402347" y="26757"/>
                  </a:cubicBezTo>
                  <a:moveTo>
                    <a:pt x="402347" y="0"/>
                  </a:moveTo>
                  <a:cubicBezTo>
                    <a:pt x="180338" y="-200"/>
                    <a:pt x="201" y="179613"/>
                    <a:pt x="0" y="401622"/>
                  </a:cubicBezTo>
                  <a:cubicBezTo>
                    <a:pt x="-4" y="406926"/>
                    <a:pt x="96" y="412229"/>
                    <a:pt x="301" y="417528"/>
                  </a:cubicBezTo>
                  <a:cubicBezTo>
                    <a:pt x="-218" y="544138"/>
                    <a:pt x="58117" y="663801"/>
                    <a:pt x="158176" y="741378"/>
                  </a:cubicBezTo>
                  <a:lnTo>
                    <a:pt x="158176" y="1079957"/>
                  </a:lnTo>
                  <a:lnTo>
                    <a:pt x="580961" y="1079957"/>
                  </a:lnTo>
                  <a:lnTo>
                    <a:pt x="580961" y="919362"/>
                  </a:lnTo>
                  <a:lnTo>
                    <a:pt x="646516" y="919362"/>
                  </a:lnTo>
                  <a:cubicBezTo>
                    <a:pt x="688708" y="919286"/>
                    <a:pt x="729138" y="902436"/>
                    <a:pt x="758896" y="872524"/>
                  </a:cubicBezTo>
                  <a:cubicBezTo>
                    <a:pt x="788248" y="841950"/>
                    <a:pt x="804559" y="801160"/>
                    <a:pt x="804383" y="758777"/>
                  </a:cubicBezTo>
                  <a:lnTo>
                    <a:pt x="804383" y="678482"/>
                  </a:lnTo>
                  <a:lnTo>
                    <a:pt x="863249" y="678482"/>
                  </a:lnTo>
                  <a:cubicBezTo>
                    <a:pt x="898033" y="674469"/>
                    <a:pt x="928804" y="634320"/>
                    <a:pt x="896695" y="584807"/>
                  </a:cubicBezTo>
                  <a:lnTo>
                    <a:pt x="804383" y="424217"/>
                  </a:lnTo>
                  <a:lnTo>
                    <a:pt x="804383" y="417528"/>
                  </a:lnTo>
                  <a:cubicBezTo>
                    <a:pt x="812967" y="195685"/>
                    <a:pt x="640086" y="8885"/>
                    <a:pt x="418242" y="301"/>
                  </a:cubicBezTo>
                  <a:cubicBezTo>
                    <a:pt x="412946" y="96"/>
                    <a:pt x="407647" y="-4"/>
                    <a:pt x="402347" y="0"/>
                  </a:cubicBezTo>
                  <a:close/>
                </a:path>
              </a:pathLst>
            </a:custGeom>
            <a:grpFill/>
            <a:ln w="12700" cap="flat">
              <a:solidFill>
                <a:srgbClr val="70AD47"/>
              </a:solidFill>
              <a:prstDash val="solid"/>
              <a:miter/>
            </a:ln>
          </p:spPr>
          <p:txBody>
            <a:bodyPr/>
            <a:lstStyle/>
            <a:p>
              <a:endParaRPr lang="en-GB"/>
            </a:p>
          </p:txBody>
        </p:sp>
        <p:pic>
          <p:nvPicPr>
            <p:cNvPr id="17" name="Graphic 16" descr="Magnifying glass outline">
              <a:extLst>
                <a:ext uri="{FF2B5EF4-FFF2-40B4-BE49-F238E27FC236}">
                  <a16:creationId xmlns:a16="http://schemas.microsoft.com/office/drawing/2014/main" id="{8E9F9F7D-FD75-3494-36A2-9218CA090D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35959" y="1392019"/>
              <a:ext cx="1493822" cy="1493822"/>
            </a:xfrm>
            <a:prstGeom prst="rect">
              <a:avLst/>
            </a:prstGeom>
          </p:spPr>
        </p:pic>
        <p:pic>
          <p:nvPicPr>
            <p:cNvPr id="21" name="Graphic 20" descr="Brain outline">
              <a:extLst>
                <a:ext uri="{FF2B5EF4-FFF2-40B4-BE49-F238E27FC236}">
                  <a16:creationId xmlns:a16="http://schemas.microsoft.com/office/drawing/2014/main" id="{BE8E575C-57E4-7926-9221-4A32657D949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3265" y="1540674"/>
              <a:ext cx="862125" cy="862125"/>
            </a:xfrm>
            <a:prstGeom prst="rect">
              <a:avLst/>
            </a:prstGeom>
          </p:spPr>
        </p:pic>
      </p:grpSp>
      <p:grpSp>
        <p:nvGrpSpPr>
          <p:cNvPr id="24" name="Group 23">
            <a:extLst>
              <a:ext uri="{FF2B5EF4-FFF2-40B4-BE49-F238E27FC236}">
                <a16:creationId xmlns:a16="http://schemas.microsoft.com/office/drawing/2014/main" id="{4E6A404C-A423-D285-0ECD-244AE17C6CC4}"/>
              </a:ext>
            </a:extLst>
          </p:cNvPr>
          <p:cNvGrpSpPr/>
          <p:nvPr/>
        </p:nvGrpSpPr>
        <p:grpSpPr>
          <a:xfrm>
            <a:off x="11100811" y="-21266"/>
            <a:ext cx="891164" cy="461665"/>
            <a:chOff x="10800919" y="269981"/>
            <a:chExt cx="891164" cy="461665"/>
          </a:xfrm>
        </p:grpSpPr>
        <p:sp>
          <p:nvSpPr>
            <p:cNvPr id="25" name="TextBox 24">
              <a:extLst>
                <a:ext uri="{FF2B5EF4-FFF2-40B4-BE49-F238E27FC236}">
                  <a16:creationId xmlns:a16="http://schemas.microsoft.com/office/drawing/2014/main" id="{EF472D6B-AC9F-935B-2CB9-D19AC091AB42}"/>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26" name="TextBox 25">
              <a:extLst>
                <a:ext uri="{FF2B5EF4-FFF2-40B4-BE49-F238E27FC236}">
                  <a16:creationId xmlns:a16="http://schemas.microsoft.com/office/drawing/2014/main" id="{E3D92449-016C-3E83-B4B9-C27EC37DA599}"/>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19</a:t>
              </a:r>
            </a:p>
          </p:txBody>
        </p:sp>
      </p:grpSp>
      <p:grpSp>
        <p:nvGrpSpPr>
          <p:cNvPr id="5" name="Group 4">
            <a:extLst>
              <a:ext uri="{FF2B5EF4-FFF2-40B4-BE49-F238E27FC236}">
                <a16:creationId xmlns:a16="http://schemas.microsoft.com/office/drawing/2014/main" id="{35F29E57-F3E2-E744-995E-2A216B06F0B8}"/>
              </a:ext>
            </a:extLst>
          </p:cNvPr>
          <p:cNvGrpSpPr/>
          <p:nvPr/>
        </p:nvGrpSpPr>
        <p:grpSpPr>
          <a:xfrm>
            <a:off x="4570703" y="544672"/>
            <a:ext cx="6342830" cy="461665"/>
            <a:chOff x="10858069" y="269981"/>
            <a:chExt cx="734002" cy="461665"/>
          </a:xfrm>
        </p:grpSpPr>
        <p:sp>
          <p:nvSpPr>
            <p:cNvPr id="6" name="TextBox 5">
              <a:extLst>
                <a:ext uri="{FF2B5EF4-FFF2-40B4-BE49-F238E27FC236}">
                  <a16:creationId xmlns:a16="http://schemas.microsoft.com/office/drawing/2014/main" id="{FC3C4222-2A69-C63C-5FC8-C8701BC3B382}"/>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8" name="TextBox 7">
              <a:extLst>
                <a:ext uri="{FF2B5EF4-FFF2-40B4-BE49-F238E27FC236}">
                  <a16:creationId xmlns:a16="http://schemas.microsoft.com/office/drawing/2014/main" id="{9B48A32F-495C-EBFF-D95C-7BC69B182B53}"/>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grpSp>
        <p:nvGrpSpPr>
          <p:cNvPr id="7" name="Group 6">
            <a:extLst>
              <a:ext uri="{FF2B5EF4-FFF2-40B4-BE49-F238E27FC236}">
                <a16:creationId xmlns:a16="http://schemas.microsoft.com/office/drawing/2014/main" id="{199E28D3-8FED-A4D9-8D08-EE64E754784B}"/>
              </a:ext>
            </a:extLst>
          </p:cNvPr>
          <p:cNvGrpSpPr/>
          <p:nvPr/>
        </p:nvGrpSpPr>
        <p:grpSpPr>
          <a:xfrm>
            <a:off x="4563719" y="1160462"/>
            <a:ext cx="7329832" cy="1601790"/>
            <a:chOff x="4547844" y="1160462"/>
            <a:chExt cx="7329832" cy="1601790"/>
          </a:xfrm>
        </p:grpSpPr>
        <p:grpSp>
          <p:nvGrpSpPr>
            <p:cNvPr id="4" name="Group 3">
              <a:extLst>
                <a:ext uri="{FF2B5EF4-FFF2-40B4-BE49-F238E27FC236}">
                  <a16:creationId xmlns:a16="http://schemas.microsoft.com/office/drawing/2014/main" id="{5766932B-C8AB-A30D-BA62-3D043A6081EE}"/>
                </a:ext>
              </a:extLst>
            </p:cNvPr>
            <p:cNvGrpSpPr/>
            <p:nvPr/>
          </p:nvGrpSpPr>
          <p:grpSpPr>
            <a:xfrm>
              <a:off x="4547844" y="1160462"/>
              <a:ext cx="7329832" cy="1601790"/>
              <a:chOff x="4570704" y="808037"/>
              <a:chExt cx="7329832" cy="1601790"/>
            </a:xfrm>
          </p:grpSpPr>
          <p:sp>
            <p:nvSpPr>
              <p:cNvPr id="57" name="Rectangle: Single Corner Snipped 56">
                <a:extLst>
                  <a:ext uri="{FF2B5EF4-FFF2-40B4-BE49-F238E27FC236}">
                    <a16:creationId xmlns:a16="http://schemas.microsoft.com/office/drawing/2014/main" id="{656FA054-D6CB-DE9A-D5D3-847F56C1E30A}"/>
                  </a:ext>
                </a:extLst>
              </p:cNvPr>
              <p:cNvSpPr/>
              <p:nvPr/>
            </p:nvSpPr>
            <p:spPr>
              <a:xfrm>
                <a:off x="4570704" y="808037"/>
                <a:ext cx="7329832" cy="1592263"/>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Rectangle: Top Corners One Rounded and One Snipped 57">
                <a:extLst>
                  <a:ext uri="{FF2B5EF4-FFF2-40B4-BE49-F238E27FC236}">
                    <a16:creationId xmlns:a16="http://schemas.microsoft.com/office/drawing/2014/main" id="{478FEE4F-BFA3-A835-2B8C-32EA57EF4955}"/>
                  </a:ext>
                </a:extLst>
              </p:cNvPr>
              <p:cNvSpPr/>
              <p:nvPr/>
            </p:nvSpPr>
            <p:spPr>
              <a:xfrm>
                <a:off x="4571438" y="808037"/>
                <a:ext cx="1171724" cy="1592263"/>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DE69753F-593A-E4E2-70E8-34ED6F6A4BC9}"/>
                  </a:ext>
                </a:extLst>
              </p:cNvPr>
              <p:cNvSpPr txBox="1"/>
              <p:nvPr/>
            </p:nvSpPr>
            <p:spPr>
              <a:xfrm>
                <a:off x="5982150" y="817563"/>
                <a:ext cx="5802215" cy="1592264"/>
              </a:xfrm>
              <a:prstGeom prst="rect">
                <a:avLst/>
              </a:prstGeom>
              <a:noFill/>
            </p:spPr>
            <p:txBody>
              <a:bodyPr wrap="square" lIns="91440" tIns="45720" rIns="91440" bIns="45720" anchor="ctr">
                <a:noAutofit/>
              </a:bodyPr>
              <a:lstStyle/>
              <a:p>
                <a:r>
                  <a:rPr lang="en-GB" sz="1200" dirty="0">
                    <a:latin typeface="Calibri"/>
                    <a:ea typeface="Calibri"/>
                    <a:cs typeface="Calibri"/>
                  </a:rPr>
                  <a:t>There are approximately </a:t>
                </a:r>
                <a:r>
                  <a:rPr lang="en-GB" sz="1200" b="1" dirty="0">
                    <a:solidFill>
                      <a:schemeClr val="accent1"/>
                    </a:solidFill>
                    <a:latin typeface="Calibri"/>
                    <a:ea typeface="Calibri"/>
                    <a:cs typeface="Calibri"/>
                  </a:rPr>
                  <a:t>2,300 people </a:t>
                </a:r>
                <a:r>
                  <a:rPr lang="en-GB" sz="1200" dirty="0">
                    <a:latin typeface="Calibri"/>
                    <a:ea typeface="Calibri"/>
                    <a:cs typeface="Calibri"/>
                  </a:rPr>
                  <a:t>registered as living with dementia in Central Bedfordshire</a:t>
                </a:r>
              </a:p>
              <a:p>
                <a:r>
                  <a:rPr lang="en-GB" sz="1200" dirty="0">
                    <a:latin typeface="Calibri" panose="020F0502020204030204" pitchFamily="34" charset="0"/>
                    <a:ea typeface="Calibri" panose="020F0502020204030204" pitchFamily="34" charset="0"/>
                    <a:cs typeface="Calibri" panose="020F0502020204030204" pitchFamily="34" charset="0"/>
                  </a:rPr>
                  <a:t>However, it is estimated that over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3 in 10 people with dementia are undiagnosed</a:t>
                </a:r>
                <a:r>
                  <a:rPr lang="en-GB" sz="1200" dirty="0">
                    <a:latin typeface="Calibri" panose="020F0502020204030204" pitchFamily="34" charset="0"/>
                    <a:ea typeface="Calibri" panose="020F0502020204030204" pitchFamily="34" charset="0"/>
                    <a:cs typeface="Calibri" panose="020F0502020204030204" pitchFamily="34" charset="0"/>
                  </a:rPr>
                  <a:t>, meaning there may be almost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3,000 people living with dementia </a:t>
                </a:r>
                <a:r>
                  <a:rPr lang="en-GB" sz="1200" dirty="0">
                    <a:latin typeface="Calibri" panose="020F0502020204030204" pitchFamily="34" charset="0"/>
                    <a:ea typeface="Calibri" panose="020F0502020204030204" pitchFamily="34" charset="0"/>
                    <a:cs typeface="Calibri" panose="020F0502020204030204" pitchFamily="34" charset="0"/>
                  </a:rPr>
                  <a:t>in Central Bedfordshire, of whom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approaching 700 </a:t>
                </a:r>
                <a:r>
                  <a:rPr lang="en-GB" sz="1200" dirty="0">
                    <a:latin typeface="Calibri" panose="020F0502020204030204" pitchFamily="34" charset="0"/>
                    <a:ea typeface="Calibri" panose="020F0502020204030204" pitchFamily="34" charset="0"/>
                    <a:cs typeface="Calibri" panose="020F0502020204030204" pitchFamily="34" charset="0"/>
                  </a:rPr>
                  <a:t>are not accessing the support and care that is available because their condition has not been formally recognised. </a:t>
                </a:r>
              </a:p>
            </p:txBody>
          </p:sp>
          <p:grpSp>
            <p:nvGrpSpPr>
              <p:cNvPr id="60" name="Group 59">
                <a:extLst>
                  <a:ext uri="{FF2B5EF4-FFF2-40B4-BE49-F238E27FC236}">
                    <a16:creationId xmlns:a16="http://schemas.microsoft.com/office/drawing/2014/main" id="{6822F686-695E-F6A2-D472-2A3099103483}"/>
                  </a:ext>
                </a:extLst>
              </p:cNvPr>
              <p:cNvGrpSpPr/>
              <p:nvPr/>
            </p:nvGrpSpPr>
            <p:grpSpPr>
              <a:xfrm>
                <a:off x="4689114" y="1064919"/>
                <a:ext cx="970076" cy="1190576"/>
                <a:chOff x="4426603" y="1450278"/>
                <a:chExt cx="1088151" cy="1334163"/>
              </a:xfrm>
              <a:solidFill>
                <a:schemeClr val="accent5"/>
              </a:solidFill>
            </p:grpSpPr>
            <p:pic>
              <p:nvPicPr>
                <p:cNvPr id="61" name="Graphic 2" descr="Group of people with solid fill">
                  <a:extLst>
                    <a:ext uri="{FF2B5EF4-FFF2-40B4-BE49-F238E27FC236}">
                      <a16:creationId xmlns:a16="http://schemas.microsoft.com/office/drawing/2014/main" id="{5041DF00-CD08-6ECC-EC07-04A6286BEEC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26603" y="1734099"/>
                  <a:ext cx="1050342" cy="1050342"/>
                </a:xfrm>
                <a:prstGeom prst="rect">
                  <a:avLst/>
                </a:prstGeom>
              </p:spPr>
            </p:pic>
            <p:pic>
              <p:nvPicPr>
                <p:cNvPr id="62" name="Graphic 2" descr="Group of people with solid fill">
                  <a:extLst>
                    <a:ext uri="{FF2B5EF4-FFF2-40B4-BE49-F238E27FC236}">
                      <a16:creationId xmlns:a16="http://schemas.microsoft.com/office/drawing/2014/main" id="{FF1D403D-062B-708D-CEC7-11EB0FA17F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434754" y="1450278"/>
                  <a:ext cx="1080000" cy="1080000"/>
                </a:xfrm>
                <a:prstGeom prst="rect">
                  <a:avLst/>
                </a:prstGeom>
              </p:spPr>
            </p:pic>
          </p:grpSp>
        </p:grpSp>
        <p:sp>
          <p:nvSpPr>
            <p:cNvPr id="12" name="TextBox 4">
              <a:extLst>
                <a:ext uri="{FF2B5EF4-FFF2-40B4-BE49-F238E27FC236}">
                  <a16:creationId xmlns:a16="http://schemas.microsoft.com/office/drawing/2014/main" id="{68116082-0EB0-83BA-856C-B60234861537}"/>
                </a:ext>
              </a:extLst>
            </p:cNvPr>
            <p:cNvSpPr txBox="1"/>
            <p:nvPr/>
          </p:nvSpPr>
          <p:spPr>
            <a:xfrm>
              <a:off x="4566369" y="1168832"/>
              <a:ext cx="1070340" cy="414344"/>
            </a:xfrm>
            <a:prstGeom prst="rect">
              <a:avLst/>
            </a:prstGeom>
            <a:noFill/>
          </p:spPr>
          <p:txBody>
            <a:bodyPr wrap="square" rtlCol="0">
              <a:spAutoFit/>
            </a:bodyPr>
            <a:lstStyle/>
            <a:p>
              <a:pPr algn="ctr">
                <a:lnSpc>
                  <a:spcPct val="107000"/>
                </a:lnSpc>
                <a:spcAft>
                  <a:spcPts val="800"/>
                </a:spcAft>
                <a:buNone/>
              </a:pPr>
              <a:r>
                <a:rPr lang="en-GB" sz="1000" kern="1200" dirty="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dirty="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grpSp>
      <p:sp>
        <p:nvSpPr>
          <p:cNvPr id="13" name="TextBox 4">
            <a:extLst>
              <a:ext uri="{FF2B5EF4-FFF2-40B4-BE49-F238E27FC236}">
                <a16:creationId xmlns:a16="http://schemas.microsoft.com/office/drawing/2014/main" id="{A68F2AE0-552C-73D0-89AF-E15BABE08EF5}"/>
              </a:ext>
            </a:extLst>
          </p:cNvPr>
          <p:cNvSpPr txBox="1"/>
          <p:nvPr/>
        </p:nvSpPr>
        <p:spPr>
          <a:xfrm>
            <a:off x="4541943" y="2942413"/>
            <a:ext cx="1171724" cy="414344"/>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threat to health</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FF0367FD-516C-0C00-7E16-974E74D3B284}"/>
              </a:ext>
            </a:extLst>
          </p:cNvPr>
          <p:cNvGrpSpPr/>
          <p:nvPr/>
        </p:nvGrpSpPr>
        <p:grpSpPr>
          <a:xfrm>
            <a:off x="4529371" y="4716976"/>
            <a:ext cx="7362593" cy="1993910"/>
            <a:chOff x="4552231" y="4676495"/>
            <a:chExt cx="7330208" cy="1993910"/>
          </a:xfrm>
        </p:grpSpPr>
        <p:grpSp>
          <p:nvGrpSpPr>
            <p:cNvPr id="42" name="Group 41">
              <a:extLst>
                <a:ext uri="{FF2B5EF4-FFF2-40B4-BE49-F238E27FC236}">
                  <a16:creationId xmlns:a16="http://schemas.microsoft.com/office/drawing/2014/main" id="{A195DDD9-DC94-18FD-8E57-33746BC834E8}"/>
                </a:ext>
              </a:extLst>
            </p:cNvPr>
            <p:cNvGrpSpPr/>
            <p:nvPr/>
          </p:nvGrpSpPr>
          <p:grpSpPr>
            <a:xfrm>
              <a:off x="4578868" y="4676495"/>
              <a:ext cx="7303571" cy="1993910"/>
              <a:chOff x="4401785" y="4982596"/>
              <a:chExt cx="7383974" cy="1388281"/>
            </a:xfrm>
          </p:grpSpPr>
          <p:sp>
            <p:nvSpPr>
              <p:cNvPr id="49" name="Rectangle: Single Corner Snipped 48">
                <a:extLst>
                  <a:ext uri="{FF2B5EF4-FFF2-40B4-BE49-F238E27FC236}">
                    <a16:creationId xmlns:a16="http://schemas.microsoft.com/office/drawing/2014/main" id="{6C2AC41D-2991-E70D-2A58-B921AE14C426}"/>
                  </a:ext>
                </a:extLst>
              </p:cNvPr>
              <p:cNvSpPr/>
              <p:nvPr/>
            </p:nvSpPr>
            <p:spPr>
              <a:xfrm>
                <a:off x="4405949" y="4982596"/>
                <a:ext cx="7379810" cy="1388281"/>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50" name="Group 49">
                <a:extLst>
                  <a:ext uri="{FF2B5EF4-FFF2-40B4-BE49-F238E27FC236}">
                    <a16:creationId xmlns:a16="http://schemas.microsoft.com/office/drawing/2014/main" id="{13FED6B8-4F66-EC78-C720-6F5DA17BA14B}"/>
                  </a:ext>
                </a:extLst>
              </p:cNvPr>
              <p:cNvGrpSpPr/>
              <p:nvPr/>
            </p:nvGrpSpPr>
            <p:grpSpPr>
              <a:xfrm>
                <a:off x="4401785" y="4982790"/>
                <a:ext cx="7284822" cy="1388086"/>
                <a:chOff x="4401785" y="4968933"/>
                <a:chExt cx="7284822" cy="1388086"/>
              </a:xfrm>
            </p:grpSpPr>
            <p:sp>
              <p:nvSpPr>
                <p:cNvPr id="52" name="Rectangle: Single Corner Snipped 51">
                  <a:extLst>
                    <a:ext uri="{FF2B5EF4-FFF2-40B4-BE49-F238E27FC236}">
                      <a16:creationId xmlns:a16="http://schemas.microsoft.com/office/drawing/2014/main" id="{16834C16-18BD-89E7-0FEB-6037325A0D39}"/>
                    </a:ext>
                  </a:extLst>
                </p:cNvPr>
                <p:cNvSpPr/>
                <p:nvPr/>
              </p:nvSpPr>
              <p:spPr>
                <a:xfrm>
                  <a:off x="4401785" y="4968933"/>
                  <a:ext cx="1177112" cy="1388086"/>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53" name="Group 52">
                  <a:extLst>
                    <a:ext uri="{FF2B5EF4-FFF2-40B4-BE49-F238E27FC236}">
                      <a16:creationId xmlns:a16="http://schemas.microsoft.com/office/drawing/2014/main" id="{2C79FA2D-40F7-0646-391D-F1DE031F75BD}"/>
                    </a:ext>
                  </a:extLst>
                </p:cNvPr>
                <p:cNvGrpSpPr/>
                <p:nvPr/>
              </p:nvGrpSpPr>
              <p:grpSpPr>
                <a:xfrm>
                  <a:off x="4458520" y="4982132"/>
                  <a:ext cx="7228087" cy="1374887"/>
                  <a:chOff x="4458520" y="4982132"/>
                  <a:chExt cx="7228087" cy="1374887"/>
                </a:xfrm>
              </p:grpSpPr>
              <p:pic>
                <p:nvPicPr>
                  <p:cNvPr id="54" name="Graphic 8" descr="Downward trend graph with solid fill">
                    <a:extLst>
                      <a:ext uri="{FF2B5EF4-FFF2-40B4-BE49-F238E27FC236}">
                        <a16:creationId xmlns:a16="http://schemas.microsoft.com/office/drawing/2014/main" id="{C2ACA3C1-EFB2-3C51-F64E-A19896138FE4}"/>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4458520" y="5378804"/>
                    <a:ext cx="1064349" cy="732994"/>
                  </a:xfrm>
                  <a:prstGeom prst="rect">
                    <a:avLst/>
                  </a:prstGeom>
                </p:spPr>
              </p:pic>
              <p:sp>
                <p:nvSpPr>
                  <p:cNvPr id="55" name="TextBox 54">
                    <a:extLst>
                      <a:ext uri="{FF2B5EF4-FFF2-40B4-BE49-F238E27FC236}">
                        <a16:creationId xmlns:a16="http://schemas.microsoft.com/office/drawing/2014/main" id="{71424FD5-3F1B-FC94-32D3-026C1E9181FF}"/>
                      </a:ext>
                    </a:extLst>
                  </p:cNvPr>
                  <p:cNvSpPr txBox="1"/>
                  <p:nvPr/>
                </p:nvSpPr>
                <p:spPr>
                  <a:xfrm>
                    <a:off x="5820517" y="4982132"/>
                    <a:ext cx="5866090" cy="1374887"/>
                  </a:xfrm>
                  <a:prstGeom prst="rect">
                    <a:avLst/>
                  </a:prstGeom>
                  <a:noFill/>
                </p:spPr>
                <p:txBody>
                  <a:bodyPr wrap="square" lIns="91440" tIns="45720" rIns="91440" bIns="45720" rtlCol="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The estimated diagnosis rate for people aged 65 and older was 65.8 % in Central Bedfordshire. This has been increasing steadily since 2021 and has been in line with the England average since 2024.</a:t>
                    </a:r>
                  </a:p>
                  <a:p>
                    <a:pPr>
                      <a:spcBef>
                        <a:spcPts val="500"/>
                      </a:spcBef>
                    </a:pPr>
                    <a:r>
                      <a:rPr lang="en-GB" sz="1200" dirty="0">
                        <a:latin typeface="Calibri" panose="020F0502020204030204" pitchFamily="34" charset="0"/>
                        <a:ea typeface="Calibri" panose="020F0502020204030204" pitchFamily="34" charset="0"/>
                        <a:cs typeface="Calibri" panose="020F0502020204030204" pitchFamily="34" charset="0"/>
                      </a:rPr>
                      <a:t>There is evidence that the rate of dementia is declining as underlying causes in earlier life are addressed. However, as the number of older people is increasing faster, the number of people being diagnosed with dementia is increasing. </a:t>
                    </a:r>
                  </a:p>
                  <a:p>
                    <a:pPr>
                      <a:spcBef>
                        <a:spcPts val="500"/>
                      </a:spcBef>
                    </a:pPr>
                    <a:r>
                      <a:rPr lang="en-GB" sz="1200" b="1" dirty="0">
                        <a:solidFill>
                          <a:schemeClr val="accent1"/>
                        </a:solidFill>
                        <a:latin typeface="Calibri"/>
                        <a:ea typeface="Calibri"/>
                        <a:cs typeface="Calibri"/>
                      </a:rPr>
                      <a:t>The number of people living with dementia in Central Bedfordshire is estimated to increase by 54% to 86% between 2023 to 2043, depending on the model used. This is equivalent to approximately 2,000 additional people living with dementia by 2043.</a:t>
                    </a:r>
                    <a:endParaRPr lang="en-GB" sz="1200" dirty="0">
                      <a:solidFill>
                        <a:schemeClr val="accent1"/>
                      </a:solidFill>
                      <a:latin typeface="Calibri"/>
                      <a:ea typeface="Calibri"/>
                      <a:cs typeface="Calibri"/>
                    </a:endParaRPr>
                  </a:p>
                </p:txBody>
              </p:sp>
            </p:grpSp>
          </p:grpSp>
        </p:grpSp>
        <p:sp>
          <p:nvSpPr>
            <p:cNvPr id="15" name="TextBox 4">
              <a:extLst>
                <a:ext uri="{FF2B5EF4-FFF2-40B4-BE49-F238E27FC236}">
                  <a16:creationId xmlns:a16="http://schemas.microsoft.com/office/drawing/2014/main" id="{8298B4D3-2746-5D2E-75FD-19465B51826A}"/>
                </a:ext>
              </a:extLst>
            </p:cNvPr>
            <p:cNvSpPr txBox="1"/>
            <p:nvPr/>
          </p:nvSpPr>
          <p:spPr>
            <a:xfrm>
              <a:off x="4552231" y="4699739"/>
              <a:ext cx="1162747" cy="414344"/>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increasing over time</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sp>
        <p:nvSpPr>
          <p:cNvPr id="29" name="TextBox 28">
            <a:extLst>
              <a:ext uri="{FF2B5EF4-FFF2-40B4-BE49-F238E27FC236}">
                <a16:creationId xmlns:a16="http://schemas.microsoft.com/office/drawing/2014/main" id="{2F849179-C7D4-6D4D-8570-D54DA9E56309}"/>
              </a:ext>
            </a:extLst>
          </p:cNvPr>
          <p:cNvSpPr txBox="1"/>
          <p:nvPr/>
        </p:nvSpPr>
        <p:spPr>
          <a:xfrm>
            <a:off x="371475" y="3333971"/>
            <a:ext cx="3955954" cy="3371629"/>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500" kern="100" dirty="0">
                <a:solidFill>
                  <a:schemeClr val="bg1"/>
                </a:solidFill>
                <a:latin typeface="Calibri"/>
                <a:ea typeface="Calibri"/>
                <a:cs typeface="Calibri"/>
              </a:rPr>
              <a:t>Around 45% of dementia cases are preventable. Adopting healthier behaviours in adulthood reduces the risk of developing dementia. For people who have developed dementia, their quality of life can be improved through, for example: </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Timely diagnosis and access to care;</a:t>
            </a:r>
            <a:endPar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Community support for people with a diagnosis and their families and carers;</a:t>
            </a:r>
            <a:endPar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Support to maintain independence, particularly to prevent physical frailty.</a:t>
            </a:r>
            <a:endPar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5310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9736E-9C8E-6B68-495F-5A11F3B9C4ED}"/>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2DAA8F6F-26A4-E1F3-A0B4-316943CED6B7}"/>
              </a:ext>
            </a:extLst>
          </p:cNvPr>
          <p:cNvSpPr/>
          <p:nvPr/>
        </p:nvSpPr>
        <p:spPr>
          <a:xfrm>
            <a:off x="362626" y="539748"/>
            <a:ext cx="606458" cy="814627"/>
          </a:xfrm>
          <a:prstGeom prst="snip1Rect">
            <a:avLst>
              <a:gd name="adj" fmla="val 27661"/>
            </a:avLst>
          </a:prstGeom>
          <a:solidFill>
            <a:schemeClr val="accent1"/>
          </a:solidFill>
        </p:spPr>
        <p:txBody>
          <a:bodyPr wrap="square" lIns="91440" tIns="45720" rIns="91440" bIns="45720" anchor="ctr">
            <a:no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2</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CD809D0C-0BA9-D2C5-52F1-A5CF3015C187}"/>
              </a:ext>
            </a:extLst>
          </p:cNvPr>
          <p:cNvSpPr txBox="1"/>
          <p:nvPr/>
        </p:nvSpPr>
        <p:spPr>
          <a:xfrm>
            <a:off x="960426" y="598095"/>
            <a:ext cx="3528499" cy="738664"/>
          </a:xfrm>
          <a:prstGeom prst="rect">
            <a:avLst/>
          </a:prstGeom>
          <a:noFill/>
        </p:spPr>
        <p:txBody>
          <a:bodyPr wrap="square">
            <a:spAutoFit/>
          </a:bodyPr>
          <a:lstStyle/>
          <a:p>
            <a:pPr lvl="0"/>
            <a:r>
              <a:rPr lang="en-GB" sz="1400" dirty="0">
                <a:latin typeface="Arial Nova" panose="020B0504020202020204" pitchFamily="34" charset="0"/>
                <a:ea typeface="Calibri" panose="020F0502020204030204" pitchFamily="34" charset="0"/>
                <a:cs typeface="Calibri" panose="020F0502020204030204" pitchFamily="34" charset="0"/>
                <a:sym typeface="Symbol" panose="05050102010706020507" pitchFamily="18" charset="2"/>
              </a:rPr>
              <a:t>Supporting independent living through identification, prevention and support for age-related conditions</a:t>
            </a:r>
          </a:p>
        </p:txBody>
      </p:sp>
      <p:sp>
        <p:nvSpPr>
          <p:cNvPr id="10" name="Rectangle 9">
            <a:extLst>
              <a:ext uri="{FF2B5EF4-FFF2-40B4-BE49-F238E27FC236}">
                <a16:creationId xmlns:a16="http://schemas.microsoft.com/office/drawing/2014/main" id="{7A848180-728C-B78C-6FF3-42A2B47C1DF9}"/>
              </a:ext>
            </a:extLst>
          </p:cNvPr>
          <p:cNvSpPr/>
          <p:nvPr/>
        </p:nvSpPr>
        <p:spPr>
          <a:xfrm>
            <a:off x="371474" y="539750"/>
            <a:ext cx="3950663" cy="616585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00AF6BA4-ECE8-97D5-82CA-97BBB5C0DBD2}"/>
              </a:ext>
            </a:extLst>
          </p:cNvPr>
          <p:cNvCxnSpPr>
            <a:cxnSpLocks/>
          </p:cNvCxnSpPr>
          <p:nvPr/>
        </p:nvCxnSpPr>
        <p:spPr>
          <a:xfrm>
            <a:off x="357826" y="1356569"/>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9728FBA-4E4C-51B6-E172-657D3C7DB84A}"/>
              </a:ext>
            </a:extLst>
          </p:cNvPr>
          <p:cNvSpPr txBox="1"/>
          <p:nvPr/>
        </p:nvSpPr>
        <p:spPr>
          <a:xfrm>
            <a:off x="371475" y="1374185"/>
            <a:ext cx="2655452" cy="1863529"/>
          </a:xfrm>
          <a:prstGeom prst="rect">
            <a:avLst/>
          </a:prstGeom>
          <a:noFill/>
        </p:spPr>
        <p:txBody>
          <a:bodyPr wrap="square" lIns="91440" tIns="45720" rIns="91440" bIns="45720" anchor="ctr">
            <a:noAutofit/>
          </a:bodyPr>
          <a:lstStyle/>
          <a:p>
            <a:r>
              <a:rPr lang="en-GB" sz="1400" dirty="0">
                <a:latin typeface="Calibri"/>
                <a:ea typeface="Calibri"/>
                <a:cs typeface="Calibri"/>
              </a:rPr>
              <a:t>As people age, maintaining their independence becomes both more difficult and more important. Supporting independence in the face of physical challenges is essential to healthy ageing. </a:t>
            </a:r>
          </a:p>
        </p:txBody>
      </p:sp>
      <p:cxnSp>
        <p:nvCxnSpPr>
          <p:cNvPr id="14" name="Straight Connector 13">
            <a:extLst>
              <a:ext uri="{FF2B5EF4-FFF2-40B4-BE49-F238E27FC236}">
                <a16:creationId xmlns:a16="http://schemas.microsoft.com/office/drawing/2014/main" id="{E30B788C-97CE-D8C0-5457-42B03BFD1F83}"/>
              </a:ext>
            </a:extLst>
          </p:cNvPr>
          <p:cNvCxnSpPr>
            <a:cxnSpLocks/>
          </p:cNvCxnSpPr>
          <p:nvPr/>
        </p:nvCxnSpPr>
        <p:spPr>
          <a:xfrm>
            <a:off x="371474" y="3268471"/>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A33729E9-49A9-9B9F-1074-67C6DBF4CBAC}"/>
              </a:ext>
            </a:extLst>
          </p:cNvPr>
          <p:cNvGrpSpPr/>
          <p:nvPr/>
        </p:nvGrpSpPr>
        <p:grpSpPr>
          <a:xfrm>
            <a:off x="4567238" y="3406131"/>
            <a:ext cx="7376336" cy="1416566"/>
            <a:chOff x="4567238" y="3468395"/>
            <a:chExt cx="7376336" cy="1598276"/>
          </a:xfrm>
        </p:grpSpPr>
        <p:sp>
          <p:nvSpPr>
            <p:cNvPr id="64" name="Rectangle: Single Corner Snipped 63">
              <a:extLst>
                <a:ext uri="{FF2B5EF4-FFF2-40B4-BE49-F238E27FC236}">
                  <a16:creationId xmlns:a16="http://schemas.microsoft.com/office/drawing/2014/main" id="{00B66073-7651-8567-B2F1-AB6243BC2118}"/>
                </a:ext>
              </a:extLst>
            </p:cNvPr>
            <p:cNvSpPr/>
            <p:nvPr/>
          </p:nvSpPr>
          <p:spPr>
            <a:xfrm>
              <a:off x="4567238" y="3468395"/>
              <a:ext cx="1166346" cy="1598276"/>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65" name="Rectangle: Single Corner Snipped 64">
              <a:extLst>
                <a:ext uri="{FF2B5EF4-FFF2-40B4-BE49-F238E27FC236}">
                  <a16:creationId xmlns:a16="http://schemas.microsoft.com/office/drawing/2014/main" id="{EF1E5F49-2D82-829D-6035-8DEB7079095D}"/>
                </a:ext>
              </a:extLst>
            </p:cNvPr>
            <p:cNvSpPr/>
            <p:nvPr/>
          </p:nvSpPr>
          <p:spPr>
            <a:xfrm>
              <a:off x="4570703" y="3468395"/>
              <a:ext cx="7321260" cy="1598276"/>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6" name="TextBox 65">
              <a:extLst>
                <a:ext uri="{FF2B5EF4-FFF2-40B4-BE49-F238E27FC236}">
                  <a16:creationId xmlns:a16="http://schemas.microsoft.com/office/drawing/2014/main" id="{89FDCDFF-4F1B-FDAC-5ADB-1E3C146D1844}"/>
                </a:ext>
              </a:extLst>
            </p:cNvPr>
            <p:cNvSpPr txBox="1"/>
            <p:nvPr/>
          </p:nvSpPr>
          <p:spPr>
            <a:xfrm>
              <a:off x="5977274" y="3472996"/>
              <a:ext cx="5966300" cy="1593675"/>
            </a:xfrm>
            <a:prstGeom prst="rect">
              <a:avLst/>
            </a:prstGeom>
            <a:noFill/>
          </p:spPr>
          <p:txBody>
            <a:bodyPr wrap="square" lIns="91440" tIns="45720" rIns="91440" bIns="45720" anchor="ctr">
              <a:noAutofit/>
            </a:bodyPr>
            <a:lstStyle/>
            <a:p>
              <a:r>
                <a:rPr lang="en-GB" sz="1200" dirty="0">
                  <a:latin typeface="Calibri"/>
                  <a:ea typeface="Calibri"/>
                  <a:cs typeface="Calibri"/>
                </a:rPr>
                <a:t>It is expected that hip fractures are </a:t>
              </a:r>
              <a:r>
                <a:rPr lang="en-GB" sz="1200" b="1" dirty="0">
                  <a:solidFill>
                    <a:schemeClr val="accent1"/>
                  </a:solidFill>
                  <a:latin typeface="Calibri"/>
                  <a:ea typeface="Calibri"/>
                  <a:cs typeface="Calibri"/>
                </a:rPr>
                <a:t>less likely </a:t>
              </a:r>
              <a:r>
                <a:rPr lang="en-GB" sz="1200" dirty="0">
                  <a:latin typeface="Calibri"/>
                  <a:ea typeface="Calibri"/>
                  <a:cs typeface="Calibri"/>
                </a:rPr>
                <a:t>to be suffered by Central Bedfordshire’s </a:t>
              </a:r>
              <a:br>
                <a:rPr lang="en-GB" sz="1200" dirty="0">
                  <a:latin typeface="Calibri"/>
                  <a:ea typeface="Calibri"/>
                  <a:cs typeface="Calibri"/>
                </a:rPr>
              </a:br>
              <a:r>
                <a:rPr lang="en-GB" sz="1200" dirty="0">
                  <a:latin typeface="Calibri"/>
                  <a:ea typeface="Calibri"/>
                  <a:cs typeface="Calibri"/>
                </a:rPr>
                <a:t>ethnic minority groups, as there is a negative relationship between ethnicity and hip </a:t>
              </a:r>
              <a:br>
                <a:rPr lang="en-GB" sz="1200" dirty="0">
                  <a:latin typeface="Calibri"/>
                  <a:ea typeface="Calibri"/>
                  <a:cs typeface="Calibri"/>
                </a:rPr>
              </a:br>
              <a:r>
                <a:rPr lang="en-GB" sz="1200" dirty="0">
                  <a:latin typeface="Calibri"/>
                  <a:ea typeface="Calibri"/>
                  <a:cs typeface="Calibri"/>
                </a:rPr>
                <a:t>fractures nationally. </a:t>
              </a:r>
            </a:p>
            <a:p>
              <a:r>
                <a:rPr lang="en-GB" sz="1200" dirty="0">
                  <a:latin typeface="Calibri"/>
                  <a:ea typeface="Calibri"/>
                  <a:cs typeface="Calibri"/>
                </a:rPr>
                <a:t>Conversely, there is a moderate positive relationship between ethnicity and registered blindness in people aged 65-74 years. The relationship weakens in people aged 75 years and over, suggesting that </a:t>
              </a:r>
              <a:r>
                <a:rPr lang="en-GB" sz="1200" b="1" dirty="0">
                  <a:solidFill>
                    <a:schemeClr val="accent1"/>
                  </a:solidFill>
                  <a:latin typeface="Calibri"/>
                  <a:ea typeface="Calibri"/>
                  <a:cs typeface="Calibri"/>
                </a:rPr>
                <a:t>early sight loss is potentially more common in ethnic minority communities</a:t>
              </a:r>
              <a:r>
                <a:rPr lang="en-GB" sz="1200" dirty="0">
                  <a:latin typeface="Calibri"/>
                  <a:ea typeface="Calibri"/>
                  <a:cs typeface="Calibri"/>
                </a:rPr>
                <a:t>.</a:t>
              </a:r>
            </a:p>
          </p:txBody>
        </p:sp>
      </p:grpSp>
      <p:grpSp>
        <p:nvGrpSpPr>
          <p:cNvPr id="28" name="Group 27">
            <a:extLst>
              <a:ext uri="{FF2B5EF4-FFF2-40B4-BE49-F238E27FC236}">
                <a16:creationId xmlns:a16="http://schemas.microsoft.com/office/drawing/2014/main" id="{D45F4D04-D186-7F9A-F75A-2616150CBD63}"/>
              </a:ext>
            </a:extLst>
          </p:cNvPr>
          <p:cNvGrpSpPr/>
          <p:nvPr/>
        </p:nvGrpSpPr>
        <p:grpSpPr>
          <a:xfrm>
            <a:off x="4570704" y="1169849"/>
            <a:ext cx="7321260" cy="1001935"/>
            <a:chOff x="4570704" y="541199"/>
            <a:chExt cx="7321260" cy="1290071"/>
          </a:xfrm>
        </p:grpSpPr>
        <p:sp>
          <p:nvSpPr>
            <p:cNvPr id="25" name="TextBox 24">
              <a:extLst>
                <a:ext uri="{FF2B5EF4-FFF2-40B4-BE49-F238E27FC236}">
                  <a16:creationId xmlns:a16="http://schemas.microsoft.com/office/drawing/2014/main" id="{10D1B0CA-2175-8507-2328-245D2608DD89}"/>
                </a:ext>
              </a:extLst>
            </p:cNvPr>
            <p:cNvSpPr txBox="1"/>
            <p:nvPr/>
          </p:nvSpPr>
          <p:spPr>
            <a:xfrm>
              <a:off x="5973620" y="582394"/>
              <a:ext cx="5637356" cy="1233177"/>
            </a:xfrm>
            <a:prstGeom prst="rect">
              <a:avLst/>
            </a:prstGeom>
            <a:noFill/>
          </p:spPr>
          <p:txBody>
            <a:bodyPr wrap="square" lIns="91440" tIns="45720" rIns="91440" bIns="45720" anchor="ctr">
              <a:noAutofit/>
            </a:bodyPr>
            <a:lstStyle/>
            <a:p>
              <a:r>
                <a:rPr lang="en-GB" sz="1200" dirty="0">
                  <a:latin typeface="Calibri"/>
                  <a:ea typeface="Calibri"/>
                  <a:cs typeface="Calibri"/>
                </a:rPr>
                <a:t>Falls are the </a:t>
              </a:r>
              <a:r>
                <a:rPr lang="en-GB" sz="1200" b="1" dirty="0">
                  <a:solidFill>
                    <a:schemeClr val="accent1"/>
                  </a:solidFill>
                  <a:latin typeface="Calibri"/>
                  <a:ea typeface="Calibri"/>
                  <a:cs typeface="Calibri"/>
                </a:rPr>
                <a:t>largest cause of emergency hospital admissions </a:t>
              </a:r>
              <a:r>
                <a:rPr lang="en-GB" sz="1200" dirty="0">
                  <a:latin typeface="Calibri"/>
                  <a:ea typeface="Calibri"/>
                  <a:cs typeface="Calibri"/>
                </a:rPr>
                <a:t>for older people. In 2024/25, there were </a:t>
              </a:r>
              <a:r>
                <a:rPr lang="en-GB" sz="1200" b="1" dirty="0">
                  <a:solidFill>
                    <a:schemeClr val="accent1"/>
                  </a:solidFill>
                  <a:latin typeface="Calibri"/>
                  <a:ea typeface="Calibri"/>
                  <a:cs typeface="Calibri"/>
                </a:rPr>
                <a:t>over 1,000 falls involving older people </a:t>
              </a:r>
              <a:r>
                <a:rPr lang="en-GB" sz="1200" dirty="0">
                  <a:latin typeface="Calibri"/>
                  <a:ea typeface="Calibri"/>
                  <a:cs typeface="Calibri"/>
                </a:rPr>
                <a:t>and </a:t>
              </a:r>
              <a:r>
                <a:rPr lang="en-GB" sz="1200" b="1" dirty="0">
                  <a:solidFill>
                    <a:schemeClr val="accent1"/>
                  </a:solidFill>
                  <a:latin typeface="Calibri"/>
                  <a:ea typeface="Calibri"/>
                  <a:cs typeface="Calibri"/>
                </a:rPr>
                <a:t>300 hip fractures</a:t>
              </a:r>
              <a:r>
                <a:rPr lang="en-GB" sz="1200" dirty="0">
                  <a:latin typeface="Calibri"/>
                  <a:ea typeface="Calibri"/>
                  <a:cs typeface="Calibri"/>
                </a:rPr>
                <a:t> in Central Bedfordshire that resulted in hospital admissions. </a:t>
              </a:r>
              <a:endParaRPr lang="en-GB" sz="1200" b="1" dirty="0">
                <a:solidFill>
                  <a:schemeClr val="accent1"/>
                </a:solidFill>
                <a:latin typeface="Calibri"/>
                <a:ea typeface="Calibri"/>
                <a:cs typeface="Calibri"/>
              </a:endParaRPr>
            </a:p>
          </p:txBody>
        </p:sp>
        <p:sp>
          <p:nvSpPr>
            <p:cNvPr id="57" name="Rectangle: Single Corner Snipped 56">
              <a:extLst>
                <a:ext uri="{FF2B5EF4-FFF2-40B4-BE49-F238E27FC236}">
                  <a16:creationId xmlns:a16="http://schemas.microsoft.com/office/drawing/2014/main" id="{54081CEF-DA92-DAF0-D9DC-2F6A9912F84E}"/>
                </a:ext>
              </a:extLst>
            </p:cNvPr>
            <p:cNvSpPr/>
            <p:nvPr/>
          </p:nvSpPr>
          <p:spPr>
            <a:xfrm>
              <a:off x="4570704" y="550723"/>
              <a:ext cx="7321260" cy="1280547"/>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Rectangle: Top Corners One Rounded and One Snipped 57">
              <a:extLst>
                <a:ext uri="{FF2B5EF4-FFF2-40B4-BE49-F238E27FC236}">
                  <a16:creationId xmlns:a16="http://schemas.microsoft.com/office/drawing/2014/main" id="{5DC9C516-5760-E800-E6A0-AD5AD7B849AA}"/>
                </a:ext>
              </a:extLst>
            </p:cNvPr>
            <p:cNvSpPr/>
            <p:nvPr/>
          </p:nvSpPr>
          <p:spPr>
            <a:xfrm>
              <a:off x="4571438" y="541199"/>
              <a:ext cx="1162146" cy="1287266"/>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Graphic 2" descr="Group of people with solid fill">
              <a:extLst>
                <a:ext uri="{FF2B5EF4-FFF2-40B4-BE49-F238E27FC236}">
                  <a16:creationId xmlns:a16="http://schemas.microsoft.com/office/drawing/2014/main" id="{263D3D84-26DB-9D3C-1FAA-0A3A2A0814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21085" y="582393"/>
              <a:ext cx="1060275" cy="1114837"/>
            </a:xfrm>
            <a:prstGeom prst="rect">
              <a:avLst/>
            </a:prstGeom>
          </p:spPr>
        </p:pic>
      </p:grpSp>
      <p:grpSp>
        <p:nvGrpSpPr>
          <p:cNvPr id="26" name="Group 25">
            <a:extLst>
              <a:ext uri="{FF2B5EF4-FFF2-40B4-BE49-F238E27FC236}">
                <a16:creationId xmlns:a16="http://schemas.microsoft.com/office/drawing/2014/main" id="{05BC4F32-7C73-4737-2666-91BECD775E24}"/>
              </a:ext>
            </a:extLst>
          </p:cNvPr>
          <p:cNvGrpSpPr/>
          <p:nvPr/>
        </p:nvGrpSpPr>
        <p:grpSpPr>
          <a:xfrm>
            <a:off x="4568825" y="2224173"/>
            <a:ext cx="7331330" cy="1131468"/>
            <a:chOff x="4568825" y="2289309"/>
            <a:chExt cx="7331330" cy="1449684"/>
          </a:xfrm>
        </p:grpSpPr>
        <p:sp>
          <p:nvSpPr>
            <p:cNvPr id="79" name="TextBox 78">
              <a:extLst>
                <a:ext uri="{FF2B5EF4-FFF2-40B4-BE49-F238E27FC236}">
                  <a16:creationId xmlns:a16="http://schemas.microsoft.com/office/drawing/2014/main" id="{9E0D90B0-AEB7-8369-E69C-6F243CB1C4F2}"/>
                </a:ext>
              </a:extLst>
            </p:cNvPr>
            <p:cNvSpPr txBox="1"/>
            <p:nvPr/>
          </p:nvSpPr>
          <p:spPr>
            <a:xfrm>
              <a:off x="5972423" y="2289309"/>
              <a:ext cx="5927732" cy="1438759"/>
            </a:xfrm>
            <a:prstGeom prst="rect">
              <a:avLst/>
            </a:prstGeom>
            <a:noFill/>
          </p:spPr>
          <p:txBody>
            <a:bodyPr wrap="square"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Musculoskeletal disorders including osteoporosis, unintentional injuries and sense organ diseases are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all in the top 10 causes </a:t>
              </a:r>
              <a:r>
                <a:rPr lang="en-GB" sz="1200" dirty="0">
                  <a:latin typeface="Calibri" panose="020F0502020204030204" pitchFamily="34" charset="0"/>
                  <a:ea typeface="Calibri" panose="020F0502020204030204" pitchFamily="34" charset="0"/>
                  <a:cs typeface="Calibri" panose="020F0502020204030204" pitchFamily="34" charset="0"/>
                </a:rPr>
                <a:t>of years lost to poor health, while falls are a major predictor of people moving from their own home to long-term nursing or residential care.</a:t>
              </a:r>
            </a:p>
            <a:p>
              <a:pPr>
                <a:spcBef>
                  <a:spcPts val="500"/>
                </a:spcBef>
              </a:pPr>
              <a:r>
                <a:rPr lang="en-GB" sz="1200" dirty="0">
                  <a:latin typeface="Calibri" panose="020F0502020204030204" pitchFamily="34" charset="0"/>
                  <a:ea typeface="Calibri" panose="020F0502020204030204" pitchFamily="34" charset="0"/>
                  <a:cs typeface="Calibri" panose="020F0502020204030204" pitchFamily="34" charset="0"/>
                </a:rPr>
                <a:t>Hip fractures are debilitating and associated with higher levels of mortality. On average, </a:t>
              </a:r>
              <a:br>
                <a:rPr lang="en-GB" sz="1200" dirty="0">
                  <a:latin typeface="Calibri" panose="020F0502020204030204" pitchFamily="34" charset="0"/>
                  <a:ea typeface="Calibri" panose="020F0502020204030204" pitchFamily="34" charset="0"/>
                  <a:cs typeface="Calibri" panose="020F0502020204030204" pitchFamily="34" charset="0"/>
                </a:rPr>
              </a:b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1 in 3 people </a:t>
              </a:r>
              <a:r>
                <a:rPr lang="en-GB" sz="1200" dirty="0">
                  <a:latin typeface="Calibri" panose="020F0502020204030204" pitchFamily="34" charset="0"/>
                  <a:ea typeface="Calibri" panose="020F0502020204030204" pitchFamily="34" charset="0"/>
                  <a:cs typeface="Calibri" panose="020F0502020204030204" pitchFamily="34" charset="0"/>
                </a:rPr>
                <a:t>with a hip fracture leave their own home to move into long-term care.</a:t>
              </a:r>
            </a:p>
          </p:txBody>
        </p:sp>
        <p:sp>
          <p:nvSpPr>
            <p:cNvPr id="73" name="Rectangle: Single Corner Snipped 72">
              <a:extLst>
                <a:ext uri="{FF2B5EF4-FFF2-40B4-BE49-F238E27FC236}">
                  <a16:creationId xmlns:a16="http://schemas.microsoft.com/office/drawing/2014/main" id="{1A9843F8-FF82-5155-04D9-B9A6EECA97CA}"/>
                </a:ext>
              </a:extLst>
            </p:cNvPr>
            <p:cNvSpPr/>
            <p:nvPr/>
          </p:nvSpPr>
          <p:spPr>
            <a:xfrm>
              <a:off x="4568825" y="2304502"/>
              <a:ext cx="1174338" cy="1434491"/>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4" name="Group 73">
              <a:extLst>
                <a:ext uri="{FF2B5EF4-FFF2-40B4-BE49-F238E27FC236}">
                  <a16:creationId xmlns:a16="http://schemas.microsoft.com/office/drawing/2014/main" id="{5C94385A-7E83-7897-D009-99581CAFC884}"/>
                </a:ext>
              </a:extLst>
            </p:cNvPr>
            <p:cNvGrpSpPr/>
            <p:nvPr/>
          </p:nvGrpSpPr>
          <p:grpSpPr>
            <a:xfrm>
              <a:off x="4570703" y="2296906"/>
              <a:ext cx="7321260" cy="1434491"/>
              <a:chOff x="4402862" y="1752175"/>
              <a:chExt cx="7468761" cy="1434491"/>
            </a:xfrm>
          </p:grpSpPr>
          <p:sp>
            <p:nvSpPr>
              <p:cNvPr id="75" name="Rectangle: Top Corners One Rounded and One Snipped 74">
                <a:extLst>
                  <a:ext uri="{FF2B5EF4-FFF2-40B4-BE49-F238E27FC236}">
                    <a16:creationId xmlns:a16="http://schemas.microsoft.com/office/drawing/2014/main" id="{683F3FC9-63E8-C445-A990-368E78997032}"/>
                  </a:ext>
                </a:extLst>
              </p:cNvPr>
              <p:cNvSpPr/>
              <p:nvPr/>
            </p:nvSpPr>
            <p:spPr>
              <a:xfrm>
                <a:off x="4402862" y="1752175"/>
                <a:ext cx="7468761" cy="1434491"/>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78" name="Graphic 4" descr="Heartbeat with solid fill">
                <a:extLst>
                  <a:ext uri="{FF2B5EF4-FFF2-40B4-BE49-F238E27FC236}">
                    <a16:creationId xmlns:a16="http://schemas.microsoft.com/office/drawing/2014/main" id="{D1F3048F-493C-3ACC-E87E-16F3D9FC760C}"/>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4638988" y="2177272"/>
                <a:ext cx="734506" cy="922494"/>
              </a:xfrm>
              <a:prstGeom prst="rect">
                <a:avLst/>
              </a:prstGeom>
            </p:spPr>
          </p:pic>
        </p:grpSp>
      </p:grpSp>
      <p:grpSp>
        <p:nvGrpSpPr>
          <p:cNvPr id="41" name="Group 40">
            <a:extLst>
              <a:ext uri="{FF2B5EF4-FFF2-40B4-BE49-F238E27FC236}">
                <a16:creationId xmlns:a16="http://schemas.microsoft.com/office/drawing/2014/main" id="{0070281A-E471-2E98-CF11-007A4452F710}"/>
              </a:ext>
            </a:extLst>
          </p:cNvPr>
          <p:cNvGrpSpPr/>
          <p:nvPr/>
        </p:nvGrpSpPr>
        <p:grpSpPr>
          <a:xfrm>
            <a:off x="3032219" y="1459872"/>
            <a:ext cx="1037147" cy="1785717"/>
            <a:chOff x="3153887" y="1466764"/>
            <a:chExt cx="914400" cy="1574376"/>
          </a:xfrm>
          <a:solidFill>
            <a:srgbClr val="70AD47"/>
          </a:solidFill>
        </p:grpSpPr>
        <p:pic>
          <p:nvPicPr>
            <p:cNvPr id="38" name="Graphic 37" descr="Man with cane outline">
              <a:extLst>
                <a:ext uri="{FF2B5EF4-FFF2-40B4-BE49-F238E27FC236}">
                  <a16:creationId xmlns:a16="http://schemas.microsoft.com/office/drawing/2014/main" id="{A88451B9-5329-FD81-087C-33FCDC3D62A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53887" y="1466764"/>
              <a:ext cx="914400" cy="914400"/>
            </a:xfrm>
            <a:prstGeom prst="rect">
              <a:avLst/>
            </a:prstGeom>
          </p:spPr>
        </p:pic>
        <p:pic>
          <p:nvPicPr>
            <p:cNvPr id="40" name="Graphic 39" descr="Blind outline">
              <a:extLst>
                <a:ext uri="{FF2B5EF4-FFF2-40B4-BE49-F238E27FC236}">
                  <a16:creationId xmlns:a16="http://schemas.microsoft.com/office/drawing/2014/main" id="{ED441B06-02EF-8282-7807-2BD7370A1B6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254065" y="2327095"/>
              <a:ext cx="714045" cy="714045"/>
            </a:xfrm>
            <a:prstGeom prst="rect">
              <a:avLst/>
            </a:prstGeom>
          </p:spPr>
        </p:pic>
      </p:grpSp>
      <p:grpSp>
        <p:nvGrpSpPr>
          <p:cNvPr id="43" name="Group 42">
            <a:extLst>
              <a:ext uri="{FF2B5EF4-FFF2-40B4-BE49-F238E27FC236}">
                <a16:creationId xmlns:a16="http://schemas.microsoft.com/office/drawing/2014/main" id="{57CBEAA1-06CC-EB84-DAFF-271BA6257A02}"/>
              </a:ext>
            </a:extLst>
          </p:cNvPr>
          <p:cNvGrpSpPr/>
          <p:nvPr/>
        </p:nvGrpSpPr>
        <p:grpSpPr>
          <a:xfrm>
            <a:off x="11100811" y="-21266"/>
            <a:ext cx="891164" cy="461665"/>
            <a:chOff x="10800919" y="269981"/>
            <a:chExt cx="891164" cy="461665"/>
          </a:xfrm>
        </p:grpSpPr>
        <p:sp>
          <p:nvSpPr>
            <p:cNvPr id="44" name="TextBox 43">
              <a:extLst>
                <a:ext uri="{FF2B5EF4-FFF2-40B4-BE49-F238E27FC236}">
                  <a16:creationId xmlns:a16="http://schemas.microsoft.com/office/drawing/2014/main" id="{2B2A11E5-3B70-3692-C698-1AA9327CDD80}"/>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45" name="TextBox 44">
              <a:extLst>
                <a:ext uri="{FF2B5EF4-FFF2-40B4-BE49-F238E27FC236}">
                  <a16:creationId xmlns:a16="http://schemas.microsoft.com/office/drawing/2014/main" id="{D5DEE593-5D37-F9D6-BA0B-6D769F114150}"/>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20</a:t>
              </a:r>
            </a:p>
          </p:txBody>
        </p:sp>
      </p:grpSp>
      <p:pic>
        <p:nvPicPr>
          <p:cNvPr id="2" name="Graphic 2" descr="Group of people with solid fill">
            <a:extLst>
              <a:ext uri="{FF2B5EF4-FFF2-40B4-BE49-F238E27FC236}">
                <a16:creationId xmlns:a16="http://schemas.microsoft.com/office/drawing/2014/main" id="{2CCB4EFD-CF8D-6062-A061-46FA0AAC26F9}"/>
              </a:ext>
            </a:extLst>
          </p:cNvPr>
          <p:cNvPicPr preferRelativeResize="0">
            <a:picLocks/>
          </p:cNvPicPr>
          <p:nvPr/>
        </p:nvPicPr>
        <p:blipFill>
          <a:blip>
            <a:extLst>
              <a:ext uri="{96DAC541-7B7A-43D3-8B79-37D633B846F1}">
                <asvg:svgBlip xmlns:asvg="http://schemas.microsoft.com/office/drawing/2016/SVG/main" r:embed="rId7"/>
              </a:ext>
            </a:extLst>
          </a:blip>
          <a:stretch>
            <a:fillRect/>
          </a:stretch>
        </p:blipFill>
        <p:spPr>
          <a:xfrm>
            <a:off x="4895667" y="1522947"/>
            <a:ext cx="504000" cy="504000"/>
          </a:xfrm>
          <a:prstGeom prst="rect">
            <a:avLst/>
          </a:prstGeom>
        </p:spPr>
      </p:pic>
      <p:sp>
        <p:nvSpPr>
          <p:cNvPr id="4" name="TextBox 4">
            <a:extLst>
              <a:ext uri="{FF2B5EF4-FFF2-40B4-BE49-F238E27FC236}">
                <a16:creationId xmlns:a16="http://schemas.microsoft.com/office/drawing/2014/main" id="{D0ECC84E-8C75-DE22-EE0C-CE3B6711853E}"/>
              </a:ext>
            </a:extLst>
          </p:cNvPr>
          <p:cNvSpPr txBox="1"/>
          <p:nvPr/>
        </p:nvSpPr>
        <p:spPr>
          <a:xfrm>
            <a:off x="4589228" y="1168832"/>
            <a:ext cx="1140479"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2DAFAA41-BFCB-70B3-09B9-2A0010EEA746}"/>
              </a:ext>
            </a:extLst>
          </p:cNvPr>
          <p:cNvSpPr txBox="1"/>
          <p:nvPr/>
        </p:nvSpPr>
        <p:spPr>
          <a:xfrm>
            <a:off x="4532195" y="2246862"/>
            <a:ext cx="1196967" cy="414344"/>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threat to health</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pic>
        <p:nvPicPr>
          <p:cNvPr id="6" name="Graphic 6" descr="Weights Uneven with solid fill">
            <a:extLst>
              <a:ext uri="{FF2B5EF4-FFF2-40B4-BE49-F238E27FC236}">
                <a16:creationId xmlns:a16="http://schemas.microsoft.com/office/drawing/2014/main" id="{B0FC4AE3-4E1E-981B-7E95-CD029BA17535}"/>
              </a:ext>
            </a:extLst>
          </p:cNvPr>
          <p:cNvPicPr>
            <a:picLocks/>
          </p:cNvPicPr>
          <p:nvPr/>
        </p:nvPicPr>
        <p:blipFill>
          <a:blip>
            <a:extLst>
              <a:ext uri="{96DAC541-7B7A-43D3-8B79-37D633B846F1}">
                <asvg:svgBlip xmlns:asvg="http://schemas.microsoft.com/office/drawing/2016/SVG/main" r:embed="rId8"/>
              </a:ext>
            </a:extLst>
          </a:blip>
          <a:stretch>
            <a:fillRect/>
          </a:stretch>
        </p:blipFill>
        <p:spPr>
          <a:xfrm>
            <a:off x="4808811" y="3826046"/>
            <a:ext cx="648000" cy="648000"/>
          </a:xfrm>
          <a:prstGeom prst="rect">
            <a:avLst/>
          </a:prstGeom>
        </p:spPr>
      </p:pic>
      <p:sp>
        <p:nvSpPr>
          <p:cNvPr id="8" name="TextBox 4">
            <a:extLst>
              <a:ext uri="{FF2B5EF4-FFF2-40B4-BE49-F238E27FC236}">
                <a16:creationId xmlns:a16="http://schemas.microsoft.com/office/drawing/2014/main" id="{6B41D2C3-9966-7134-9254-56C83415CC4C}"/>
              </a:ext>
            </a:extLst>
          </p:cNvPr>
          <p:cNvSpPr txBox="1"/>
          <p:nvPr/>
        </p:nvSpPr>
        <p:spPr>
          <a:xfrm>
            <a:off x="4543812" y="3414361"/>
            <a:ext cx="1157403" cy="409407"/>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associated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with inequalities</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28521492-4DCE-08B3-65EA-C03B779A44DA}"/>
              </a:ext>
            </a:extLst>
          </p:cNvPr>
          <p:cNvSpPr txBox="1"/>
          <p:nvPr/>
        </p:nvSpPr>
        <p:spPr>
          <a:xfrm>
            <a:off x="371475" y="3268471"/>
            <a:ext cx="3955954" cy="3437128"/>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500" kern="100" dirty="0">
                <a:solidFill>
                  <a:schemeClr val="bg1"/>
                </a:solidFill>
                <a:latin typeface="Calibri"/>
                <a:ea typeface="Calibri"/>
                <a:cs typeface="Calibri"/>
              </a:rPr>
              <a:t>We can promote healthy ageing by, for example:</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Making collective efforts to support people to remain as independent as possible, for as long as possible;</a:t>
            </a:r>
            <a:endParaRPr lang="en-GB" sz="1500" dirty="0">
              <a:solidFill>
                <a:schemeClr val="bg1"/>
              </a:solidFill>
              <a:latin typeface="Calibri"/>
              <a:ea typeface="Calibri"/>
              <a:cs typeface="Calibri"/>
            </a:endParaRP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Preventing falls and fractures by promoting strength and balance training, assessing and adapting homes, and identifying and treating osteoporosis;</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Identifying and correcting sight loss early, particularly in diverse communities.</a:t>
            </a:r>
          </a:p>
        </p:txBody>
      </p:sp>
      <p:grpSp>
        <p:nvGrpSpPr>
          <p:cNvPr id="19" name="Group 18">
            <a:extLst>
              <a:ext uri="{FF2B5EF4-FFF2-40B4-BE49-F238E27FC236}">
                <a16:creationId xmlns:a16="http://schemas.microsoft.com/office/drawing/2014/main" id="{E498B339-184E-333F-E7FF-D71D60AC49E8}"/>
              </a:ext>
            </a:extLst>
          </p:cNvPr>
          <p:cNvGrpSpPr/>
          <p:nvPr/>
        </p:nvGrpSpPr>
        <p:grpSpPr>
          <a:xfrm>
            <a:off x="4570703" y="544672"/>
            <a:ext cx="6342830" cy="461665"/>
            <a:chOff x="10858069" y="269981"/>
            <a:chExt cx="734002" cy="461665"/>
          </a:xfrm>
        </p:grpSpPr>
        <p:sp>
          <p:nvSpPr>
            <p:cNvPr id="20" name="TextBox 19">
              <a:extLst>
                <a:ext uri="{FF2B5EF4-FFF2-40B4-BE49-F238E27FC236}">
                  <a16:creationId xmlns:a16="http://schemas.microsoft.com/office/drawing/2014/main" id="{0406E69E-EFFB-EAA4-E02E-579E1777F33F}"/>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21" name="TextBox 20">
              <a:extLst>
                <a:ext uri="{FF2B5EF4-FFF2-40B4-BE49-F238E27FC236}">
                  <a16:creationId xmlns:a16="http://schemas.microsoft.com/office/drawing/2014/main" id="{FAFB7D6E-F1B8-6C4F-8151-B0BDC00A060E}"/>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grpSp>
        <p:nvGrpSpPr>
          <p:cNvPr id="9" name="Group 8">
            <a:extLst>
              <a:ext uri="{FF2B5EF4-FFF2-40B4-BE49-F238E27FC236}">
                <a16:creationId xmlns:a16="http://schemas.microsoft.com/office/drawing/2014/main" id="{0F202C6B-0BD8-2AFD-89DB-54A78DDBEE94}"/>
              </a:ext>
            </a:extLst>
          </p:cNvPr>
          <p:cNvGrpSpPr/>
          <p:nvPr/>
        </p:nvGrpSpPr>
        <p:grpSpPr>
          <a:xfrm>
            <a:off x="4563117" y="4871157"/>
            <a:ext cx="7328846" cy="1834443"/>
            <a:chOff x="4563117" y="4871158"/>
            <a:chExt cx="7328846" cy="1834443"/>
          </a:xfrm>
        </p:grpSpPr>
        <p:grpSp>
          <p:nvGrpSpPr>
            <p:cNvPr id="42" name="Group 41">
              <a:extLst>
                <a:ext uri="{FF2B5EF4-FFF2-40B4-BE49-F238E27FC236}">
                  <a16:creationId xmlns:a16="http://schemas.microsoft.com/office/drawing/2014/main" id="{2817C6BE-8E0F-819F-5FC7-78400B30153D}"/>
                </a:ext>
              </a:extLst>
            </p:cNvPr>
            <p:cNvGrpSpPr/>
            <p:nvPr/>
          </p:nvGrpSpPr>
          <p:grpSpPr>
            <a:xfrm>
              <a:off x="4568826" y="4871158"/>
              <a:ext cx="7323137" cy="1834443"/>
              <a:chOff x="4391633" y="3868575"/>
              <a:chExt cx="7403756" cy="1834443"/>
            </a:xfrm>
          </p:grpSpPr>
          <p:sp>
            <p:nvSpPr>
              <p:cNvPr id="49" name="Rectangle: Single Corner Snipped 48">
                <a:extLst>
                  <a:ext uri="{FF2B5EF4-FFF2-40B4-BE49-F238E27FC236}">
                    <a16:creationId xmlns:a16="http://schemas.microsoft.com/office/drawing/2014/main" id="{88C82102-5C0A-5955-2B6A-907ED3EF1243}"/>
                  </a:ext>
                </a:extLst>
              </p:cNvPr>
              <p:cNvSpPr/>
              <p:nvPr/>
            </p:nvSpPr>
            <p:spPr>
              <a:xfrm>
                <a:off x="4393531" y="3868575"/>
                <a:ext cx="7401858" cy="1834442"/>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50" name="Group 49">
                <a:extLst>
                  <a:ext uri="{FF2B5EF4-FFF2-40B4-BE49-F238E27FC236}">
                    <a16:creationId xmlns:a16="http://schemas.microsoft.com/office/drawing/2014/main" id="{935ECF6B-7BFE-AE02-F790-63958B537C43}"/>
                  </a:ext>
                </a:extLst>
              </p:cNvPr>
              <p:cNvGrpSpPr/>
              <p:nvPr/>
            </p:nvGrpSpPr>
            <p:grpSpPr>
              <a:xfrm>
                <a:off x="4391633" y="3868575"/>
                <a:ext cx="7390468" cy="1834443"/>
                <a:chOff x="4391633" y="3854718"/>
                <a:chExt cx="7390468" cy="1834443"/>
              </a:xfrm>
            </p:grpSpPr>
            <p:sp>
              <p:nvSpPr>
                <p:cNvPr id="52" name="Rectangle: Single Corner Snipped 51">
                  <a:extLst>
                    <a:ext uri="{FF2B5EF4-FFF2-40B4-BE49-F238E27FC236}">
                      <a16:creationId xmlns:a16="http://schemas.microsoft.com/office/drawing/2014/main" id="{5A875654-BAF1-2DD7-A29F-504047EB68FC}"/>
                    </a:ext>
                  </a:extLst>
                </p:cNvPr>
                <p:cNvSpPr/>
                <p:nvPr/>
              </p:nvSpPr>
              <p:spPr>
                <a:xfrm>
                  <a:off x="4391633" y="3856897"/>
                  <a:ext cx="1177582" cy="1832264"/>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dirty="0"/>
                </a:p>
              </p:txBody>
            </p:sp>
            <p:grpSp>
              <p:nvGrpSpPr>
                <p:cNvPr id="53" name="Group 52">
                  <a:extLst>
                    <a:ext uri="{FF2B5EF4-FFF2-40B4-BE49-F238E27FC236}">
                      <a16:creationId xmlns:a16="http://schemas.microsoft.com/office/drawing/2014/main" id="{8A9F36A3-0C17-1588-A931-54873E309D64}"/>
                    </a:ext>
                  </a:extLst>
                </p:cNvPr>
                <p:cNvGrpSpPr/>
                <p:nvPr/>
              </p:nvGrpSpPr>
              <p:grpSpPr>
                <a:xfrm>
                  <a:off x="4539476" y="3854718"/>
                  <a:ext cx="7242625" cy="1834442"/>
                  <a:chOff x="4539476" y="3854718"/>
                  <a:chExt cx="7242625" cy="1834442"/>
                </a:xfrm>
              </p:grpSpPr>
              <p:pic>
                <p:nvPicPr>
                  <p:cNvPr id="54" name="Graphic 8" descr="Downward trend graph with solid fill">
                    <a:extLst>
                      <a:ext uri="{FF2B5EF4-FFF2-40B4-BE49-F238E27FC236}">
                        <a16:creationId xmlns:a16="http://schemas.microsoft.com/office/drawing/2014/main" id="{52A2CBC9-8F15-7552-FB94-BBEACD855F0C}"/>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4539476" y="4608172"/>
                    <a:ext cx="873512" cy="864000"/>
                  </a:xfrm>
                  <a:prstGeom prst="rect">
                    <a:avLst/>
                  </a:prstGeom>
                </p:spPr>
              </p:pic>
              <p:sp>
                <p:nvSpPr>
                  <p:cNvPr id="55" name="TextBox 54">
                    <a:extLst>
                      <a:ext uri="{FF2B5EF4-FFF2-40B4-BE49-F238E27FC236}">
                        <a16:creationId xmlns:a16="http://schemas.microsoft.com/office/drawing/2014/main" id="{004B9A48-264A-FDBA-DD58-712D8610C511}"/>
                      </a:ext>
                    </a:extLst>
                  </p:cNvPr>
                  <p:cNvSpPr txBox="1"/>
                  <p:nvPr/>
                </p:nvSpPr>
                <p:spPr>
                  <a:xfrm>
                    <a:off x="5810698" y="3854718"/>
                    <a:ext cx="5971403" cy="1834442"/>
                  </a:xfrm>
                  <a:prstGeom prst="rect">
                    <a:avLst/>
                  </a:prstGeom>
                  <a:noFill/>
                </p:spPr>
                <p:txBody>
                  <a:bodyPr wrap="square" lIns="91440" tIns="45720" rIns="91440" bIns="45720" rtlCol="0" anchor="ctr">
                    <a:noAutofit/>
                  </a:bodyPr>
                  <a:lstStyle/>
                  <a:p>
                    <a:r>
                      <a:rPr lang="en-GB" sz="1200" dirty="0">
                        <a:latin typeface="Calibri"/>
                        <a:ea typeface="Calibri"/>
                        <a:cs typeface="Calibri"/>
                      </a:rPr>
                      <a:t>The prevalence of osteoporosis increased significantly from 0.5% to 0.7% in the five years to 2024/25. The percentages of people aged 65 and over offered reablement services following discharge from hospital, and of those still at home 91 days after discharge, both declined significantly in the five years up to 2021/22. </a:t>
                    </a:r>
                  </a:p>
                  <a:p>
                    <a:pPr>
                      <a:spcBef>
                        <a:spcPts val="500"/>
                      </a:spcBef>
                    </a:pPr>
                    <a:r>
                      <a:rPr lang="en-GB" sz="1200" b="1" dirty="0">
                        <a:solidFill>
                          <a:schemeClr val="accent1"/>
                        </a:solidFill>
                        <a:latin typeface="Calibri"/>
                        <a:ea typeface="Calibri"/>
                        <a:cs typeface="Calibri"/>
                      </a:rPr>
                      <a:t>If the trends continued, by 2030: the prevalence of osteoporosis would increase to 0.9%; the percentage of people offered reablement after hospital discharge would decline to under 2%</a:t>
                    </a:r>
                    <a:r>
                      <a:rPr lang="en-GB" sz="1200" dirty="0">
                        <a:solidFill>
                          <a:schemeClr val="accent1"/>
                        </a:solidFill>
                        <a:latin typeface="Calibri"/>
                        <a:ea typeface="Calibri"/>
                        <a:cs typeface="Calibri"/>
                      </a:rPr>
                      <a:t>; </a:t>
                    </a:r>
                    <a:r>
                      <a:rPr lang="en-GB" sz="1200" b="1" dirty="0">
                        <a:solidFill>
                          <a:schemeClr val="accent1"/>
                        </a:solidFill>
                        <a:latin typeface="Calibri"/>
                        <a:ea typeface="Calibri"/>
                        <a:cs typeface="Calibri"/>
                      </a:rPr>
                      <a:t>the percentage of people still at home after discharge from hospital into reablement would fall below 65%.</a:t>
                    </a:r>
                    <a:endParaRPr lang="en-GB" sz="1200" dirty="0">
                      <a:solidFill>
                        <a:schemeClr val="accent1"/>
                      </a:solidFill>
                      <a:latin typeface="Calibri"/>
                      <a:ea typeface="Calibri"/>
                      <a:cs typeface="Calibri"/>
                    </a:endParaRPr>
                  </a:p>
                </p:txBody>
              </p:sp>
            </p:grpSp>
          </p:grpSp>
        </p:grpSp>
        <p:sp>
          <p:nvSpPr>
            <p:cNvPr id="7" name="TextBox 4">
              <a:extLst>
                <a:ext uri="{FF2B5EF4-FFF2-40B4-BE49-F238E27FC236}">
                  <a16:creationId xmlns:a16="http://schemas.microsoft.com/office/drawing/2014/main" id="{A76DA66A-E452-8A77-EE66-EF3B30D102EE}"/>
                </a:ext>
              </a:extLst>
            </p:cNvPr>
            <p:cNvSpPr txBox="1"/>
            <p:nvPr/>
          </p:nvSpPr>
          <p:spPr>
            <a:xfrm>
              <a:off x="4563117" y="4987036"/>
              <a:ext cx="1167884" cy="414344"/>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increasing over time</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92191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90433-DDE1-DD8B-BB82-354FD5950F74}"/>
            </a:ext>
          </a:extLst>
        </p:cNvPr>
        <p:cNvGrpSpPr/>
        <p:nvPr/>
      </p:nvGrpSpPr>
      <p:grpSpPr>
        <a:xfrm>
          <a:off x="0" y="0"/>
          <a:ext cx="0" cy="0"/>
          <a:chOff x="0" y="0"/>
          <a:chExt cx="0" cy="0"/>
        </a:xfrm>
      </p:grpSpPr>
      <p:sp>
        <p:nvSpPr>
          <p:cNvPr id="16" name="Rectangle: Single Corner Snipped 15">
            <a:extLst>
              <a:ext uri="{FF2B5EF4-FFF2-40B4-BE49-F238E27FC236}">
                <a16:creationId xmlns:a16="http://schemas.microsoft.com/office/drawing/2014/main" id="{21586D59-0954-75C4-E0D4-EDCC3ED7B63C}"/>
              </a:ext>
            </a:extLst>
          </p:cNvPr>
          <p:cNvSpPr/>
          <p:nvPr/>
        </p:nvSpPr>
        <p:spPr>
          <a:xfrm>
            <a:off x="362626" y="539750"/>
            <a:ext cx="606458" cy="814625"/>
          </a:xfrm>
          <a:prstGeom prst="snip1Rect">
            <a:avLst>
              <a:gd name="adj" fmla="val 27661"/>
            </a:avLst>
          </a:prstGeom>
          <a:solidFill>
            <a:schemeClr val="accent1"/>
          </a:solidFill>
        </p:spPr>
        <p:txBody>
          <a:bodyPr wrap="square" lIns="91440" tIns="45720" rIns="91440" bIns="45720" anchor="ctr">
            <a:noAutofit/>
          </a:bodyPr>
          <a:lstStyle/>
          <a:p>
            <a:pPr algn="ctr"/>
            <a:r>
              <a:rPr lang="en-US" sz="4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3</a:t>
            </a:r>
            <a:endParaRPr lang="en-US" sz="48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3" name="TextBox 2">
            <a:extLst>
              <a:ext uri="{FF2B5EF4-FFF2-40B4-BE49-F238E27FC236}">
                <a16:creationId xmlns:a16="http://schemas.microsoft.com/office/drawing/2014/main" id="{3FA2554E-2F96-5F9F-572D-9523C38FE066}"/>
              </a:ext>
            </a:extLst>
          </p:cNvPr>
          <p:cNvSpPr txBox="1"/>
          <p:nvPr/>
        </p:nvSpPr>
        <p:spPr>
          <a:xfrm>
            <a:off x="977932" y="660634"/>
            <a:ext cx="3447074" cy="590931"/>
          </a:xfrm>
          <a:prstGeom prst="rect">
            <a:avLst/>
          </a:prstGeom>
          <a:noFill/>
        </p:spPr>
        <p:txBody>
          <a:bodyPr wrap="square">
            <a:spAutoFit/>
          </a:bodyPr>
          <a:lstStyle/>
          <a:p>
            <a:pPr lvl="0" defTabSz="488950">
              <a:lnSpc>
                <a:spcPct val="90000"/>
              </a:lnSpc>
              <a:spcBef>
                <a:spcPct val="0"/>
              </a:spcBef>
              <a:spcAft>
                <a:spcPct val="35000"/>
              </a:spcAft>
            </a:pPr>
            <a:r>
              <a:rPr lang="en-GB">
                <a:latin typeface="Arial Nova" panose="020B0504020202020204" pitchFamily="34" charset="0"/>
                <a:ea typeface="Calibri" panose="020F0502020204030204" pitchFamily="34" charset="0"/>
                <a:cs typeface="Calibri" panose="020F0502020204030204" pitchFamily="34" charset="0"/>
              </a:rPr>
              <a:t>Reducing the impact of income deprivation on health</a:t>
            </a:r>
          </a:p>
        </p:txBody>
      </p:sp>
      <p:sp>
        <p:nvSpPr>
          <p:cNvPr id="10" name="Rectangle 9">
            <a:extLst>
              <a:ext uri="{FF2B5EF4-FFF2-40B4-BE49-F238E27FC236}">
                <a16:creationId xmlns:a16="http://schemas.microsoft.com/office/drawing/2014/main" id="{1587EDC5-0E5D-26DA-FEE6-2F2DCDDA9135}"/>
              </a:ext>
            </a:extLst>
          </p:cNvPr>
          <p:cNvSpPr/>
          <p:nvPr/>
        </p:nvSpPr>
        <p:spPr>
          <a:xfrm>
            <a:off x="371474" y="539750"/>
            <a:ext cx="3950663" cy="61610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CF8F4C89-42DB-FA23-54A1-B6093D31D57E}"/>
              </a:ext>
            </a:extLst>
          </p:cNvPr>
          <p:cNvCxnSpPr>
            <a:cxnSpLocks/>
          </p:cNvCxnSpPr>
          <p:nvPr/>
        </p:nvCxnSpPr>
        <p:spPr>
          <a:xfrm>
            <a:off x="357826" y="1356569"/>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B615537-4E3A-5B3D-3403-7C95D3A39500}"/>
              </a:ext>
            </a:extLst>
          </p:cNvPr>
          <p:cNvSpPr txBox="1"/>
          <p:nvPr/>
        </p:nvSpPr>
        <p:spPr>
          <a:xfrm>
            <a:off x="371474" y="1354375"/>
            <a:ext cx="2297898" cy="1866272"/>
          </a:xfrm>
          <a:prstGeom prst="rect">
            <a:avLst/>
          </a:prstGeom>
          <a:noFill/>
        </p:spPr>
        <p:txBody>
          <a:bodyPr wrap="square" lIns="91440" tIns="45720" rIns="91440" bIns="45720" anchor="ctr">
            <a:noAutofit/>
          </a:bodyPr>
          <a:lstStyle/>
          <a:p>
            <a:r>
              <a:rPr lang="en-GB" sz="1400" dirty="0">
                <a:latin typeface="Calibri"/>
                <a:ea typeface="Calibri"/>
                <a:cs typeface="Calibri"/>
              </a:rPr>
              <a:t>Deprivation has a profound impact on older people, often affecting their housing, heating and nutrition, as well as increasing their risk of physical illness and injury.</a:t>
            </a:r>
          </a:p>
        </p:txBody>
      </p:sp>
      <p:cxnSp>
        <p:nvCxnSpPr>
          <p:cNvPr id="14" name="Straight Connector 13">
            <a:extLst>
              <a:ext uri="{FF2B5EF4-FFF2-40B4-BE49-F238E27FC236}">
                <a16:creationId xmlns:a16="http://schemas.microsoft.com/office/drawing/2014/main" id="{6ED447B6-EF3E-2660-50AF-B53C788D624E}"/>
              </a:ext>
            </a:extLst>
          </p:cNvPr>
          <p:cNvCxnSpPr>
            <a:cxnSpLocks/>
          </p:cNvCxnSpPr>
          <p:nvPr/>
        </p:nvCxnSpPr>
        <p:spPr>
          <a:xfrm>
            <a:off x="357826" y="3327658"/>
            <a:ext cx="396081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D4671101-0DBF-DA4A-BB77-302C5369C41C}"/>
              </a:ext>
            </a:extLst>
          </p:cNvPr>
          <p:cNvGrpSpPr/>
          <p:nvPr/>
        </p:nvGrpSpPr>
        <p:grpSpPr>
          <a:xfrm>
            <a:off x="4571081" y="5328067"/>
            <a:ext cx="7321260" cy="1380432"/>
            <a:chOff x="4405949" y="5409736"/>
            <a:chExt cx="7401858" cy="961141"/>
          </a:xfrm>
        </p:grpSpPr>
        <p:sp>
          <p:nvSpPr>
            <p:cNvPr id="49" name="Rectangle: Single Corner Snipped 48">
              <a:extLst>
                <a:ext uri="{FF2B5EF4-FFF2-40B4-BE49-F238E27FC236}">
                  <a16:creationId xmlns:a16="http://schemas.microsoft.com/office/drawing/2014/main" id="{201D50D4-B6DF-5A04-C3FD-C57D7A20CE20}"/>
                </a:ext>
              </a:extLst>
            </p:cNvPr>
            <p:cNvSpPr/>
            <p:nvPr/>
          </p:nvSpPr>
          <p:spPr>
            <a:xfrm>
              <a:off x="4405949" y="5409737"/>
              <a:ext cx="7401858" cy="961140"/>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50" name="Group 49">
              <a:extLst>
                <a:ext uri="{FF2B5EF4-FFF2-40B4-BE49-F238E27FC236}">
                  <a16:creationId xmlns:a16="http://schemas.microsoft.com/office/drawing/2014/main" id="{EFCAA92F-2653-8AAD-0978-4B6CA8CEB256}"/>
                </a:ext>
              </a:extLst>
            </p:cNvPr>
            <p:cNvGrpSpPr/>
            <p:nvPr/>
          </p:nvGrpSpPr>
          <p:grpSpPr>
            <a:xfrm>
              <a:off x="4409287" y="5409736"/>
              <a:ext cx="7329480" cy="961140"/>
              <a:chOff x="4409287" y="5395879"/>
              <a:chExt cx="7329480" cy="961140"/>
            </a:xfrm>
          </p:grpSpPr>
          <p:sp>
            <p:nvSpPr>
              <p:cNvPr id="52" name="Rectangle: Single Corner Snipped 51">
                <a:extLst>
                  <a:ext uri="{FF2B5EF4-FFF2-40B4-BE49-F238E27FC236}">
                    <a16:creationId xmlns:a16="http://schemas.microsoft.com/office/drawing/2014/main" id="{B8D5ED19-7776-088C-47D2-1E33A8E73CD5}"/>
                  </a:ext>
                </a:extLst>
              </p:cNvPr>
              <p:cNvSpPr/>
              <p:nvPr/>
            </p:nvSpPr>
            <p:spPr>
              <a:xfrm>
                <a:off x="4409287" y="5395879"/>
                <a:ext cx="1145101" cy="961140"/>
              </a:xfrm>
              <a:prstGeom prst="snip1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grpSp>
            <p:nvGrpSpPr>
              <p:cNvPr id="53" name="Group 52">
                <a:extLst>
                  <a:ext uri="{FF2B5EF4-FFF2-40B4-BE49-F238E27FC236}">
                    <a16:creationId xmlns:a16="http://schemas.microsoft.com/office/drawing/2014/main" id="{1716F466-A731-3CC0-9876-84CB59072F89}"/>
                  </a:ext>
                </a:extLst>
              </p:cNvPr>
              <p:cNvGrpSpPr/>
              <p:nvPr/>
            </p:nvGrpSpPr>
            <p:grpSpPr>
              <a:xfrm>
                <a:off x="4540503" y="5395879"/>
                <a:ext cx="7198264" cy="961140"/>
                <a:chOff x="4540503" y="5395879"/>
                <a:chExt cx="7198264" cy="961140"/>
              </a:xfrm>
            </p:grpSpPr>
            <p:pic>
              <p:nvPicPr>
                <p:cNvPr id="54" name="Graphic 8" descr="Downward trend graph with solid fill">
                  <a:extLst>
                    <a:ext uri="{FF2B5EF4-FFF2-40B4-BE49-F238E27FC236}">
                      <a16:creationId xmlns:a16="http://schemas.microsoft.com/office/drawing/2014/main" id="{AB07E6D5-4F3D-B31D-B307-A5EA7DA7A9F4}"/>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4540503" y="5701881"/>
                  <a:ext cx="873512" cy="601570"/>
                </a:xfrm>
                <a:prstGeom prst="rect">
                  <a:avLst/>
                </a:prstGeom>
              </p:spPr>
            </p:pic>
            <p:sp>
              <p:nvSpPr>
                <p:cNvPr id="55" name="TextBox 54">
                  <a:extLst>
                    <a:ext uri="{FF2B5EF4-FFF2-40B4-BE49-F238E27FC236}">
                      <a16:creationId xmlns:a16="http://schemas.microsoft.com/office/drawing/2014/main" id="{BC3D078F-3343-2AE0-7548-C3CD3C85DCE1}"/>
                    </a:ext>
                  </a:extLst>
                </p:cNvPr>
                <p:cNvSpPr txBox="1"/>
                <p:nvPr/>
              </p:nvSpPr>
              <p:spPr>
                <a:xfrm>
                  <a:off x="5815702" y="5395879"/>
                  <a:ext cx="5923065" cy="961140"/>
                </a:xfrm>
                <a:prstGeom prst="rect">
                  <a:avLst/>
                </a:prstGeom>
                <a:noFill/>
              </p:spPr>
              <p:txBody>
                <a:bodyPr wrap="square" rtlCol="0" anchor="ctr">
                  <a:noAutofit/>
                </a:bodyPr>
                <a:lstStyle/>
                <a:p>
                  <a:r>
                    <a:rPr lang="en-GB" sz="1200" dirty="0">
                      <a:latin typeface="Calibri" panose="020F0502020204030204" pitchFamily="34" charset="0"/>
                      <a:ea typeface="Calibri" panose="020F0502020204030204" pitchFamily="34" charset="0"/>
                      <a:cs typeface="Calibri" panose="020F0502020204030204" pitchFamily="34" charset="0"/>
                    </a:rPr>
                    <a:t>The proportion of older people living in deprivation increased from 5.5% in 2019 to 7.2% in 2025. </a:t>
                  </a: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By 2030 </a:t>
                  </a:r>
                  <a:r>
                    <a:rPr lang="en-GB" sz="1200" dirty="0">
                      <a:latin typeface="Calibri" panose="020F0502020204030204" pitchFamily="34" charset="0"/>
                      <a:ea typeface="Calibri" panose="020F0502020204030204" pitchFamily="34" charset="0"/>
                      <a:cs typeface="Calibri" panose="020F0502020204030204" pitchFamily="34" charset="0"/>
                    </a:rPr>
                    <a:t>there would be:</a:t>
                  </a:r>
                </a:p>
                <a:p>
                  <a:pPr marL="171450" indent="-171450">
                    <a:buFont typeface="Arial" panose="020B0604020202020204" pitchFamily="34" charset="0"/>
                    <a:buChar char="•"/>
                  </a:pP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approximately 4,700 older people living in deprivation if the proportion remained stable at 7.2%;</a:t>
                  </a:r>
                </a:p>
                <a:p>
                  <a:pPr marL="171450" indent="-171450">
                    <a:buFont typeface="Arial" panose="020B0604020202020204" pitchFamily="34" charset="0"/>
                    <a:buChar char="•"/>
                  </a:pP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approximately 5,800 older people living in deprivation if the proportion continued to increase at the same annual rate as from 2019 to 2025. </a:t>
                  </a:r>
                </a:p>
              </p:txBody>
            </p:sp>
          </p:grpSp>
        </p:grpSp>
      </p:grpSp>
      <p:grpSp>
        <p:nvGrpSpPr>
          <p:cNvPr id="2" name="Group 1">
            <a:extLst>
              <a:ext uri="{FF2B5EF4-FFF2-40B4-BE49-F238E27FC236}">
                <a16:creationId xmlns:a16="http://schemas.microsoft.com/office/drawing/2014/main" id="{8A0A3C09-5905-04FB-20CE-8B57A45D870D}"/>
              </a:ext>
            </a:extLst>
          </p:cNvPr>
          <p:cNvGrpSpPr/>
          <p:nvPr/>
        </p:nvGrpSpPr>
        <p:grpSpPr>
          <a:xfrm>
            <a:off x="4570704" y="1156357"/>
            <a:ext cx="7321260" cy="1466347"/>
            <a:chOff x="4570704" y="927757"/>
            <a:chExt cx="7321260" cy="1466347"/>
          </a:xfrm>
        </p:grpSpPr>
        <p:sp>
          <p:nvSpPr>
            <p:cNvPr id="57" name="Rectangle: Single Corner Snipped 56">
              <a:extLst>
                <a:ext uri="{FF2B5EF4-FFF2-40B4-BE49-F238E27FC236}">
                  <a16:creationId xmlns:a16="http://schemas.microsoft.com/office/drawing/2014/main" id="{3AFBD638-AA39-025F-C48A-D9E4CCEBD750}"/>
                </a:ext>
              </a:extLst>
            </p:cNvPr>
            <p:cNvSpPr/>
            <p:nvPr/>
          </p:nvSpPr>
          <p:spPr>
            <a:xfrm>
              <a:off x="4570704" y="927757"/>
              <a:ext cx="7321260" cy="1466346"/>
            </a:xfrm>
            <a:prstGeom prst="snip1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Rectangle: Top Corners One Rounded and One Snipped 57">
              <a:extLst>
                <a:ext uri="{FF2B5EF4-FFF2-40B4-BE49-F238E27FC236}">
                  <a16:creationId xmlns:a16="http://schemas.microsoft.com/office/drawing/2014/main" id="{26D3FBF4-5233-706D-AC7E-12C0DB783994}"/>
                </a:ext>
              </a:extLst>
            </p:cNvPr>
            <p:cNvSpPr/>
            <p:nvPr/>
          </p:nvSpPr>
          <p:spPr>
            <a:xfrm>
              <a:off x="4571438" y="927760"/>
              <a:ext cx="1162146" cy="1466344"/>
            </a:xfrm>
            <a:prstGeom prst="snipRoundRect">
              <a:avLst>
                <a:gd name="adj1" fmla="val 1086"/>
                <a:gd name="adj2"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TextBox 58">
              <a:extLst>
                <a:ext uri="{FF2B5EF4-FFF2-40B4-BE49-F238E27FC236}">
                  <a16:creationId xmlns:a16="http://schemas.microsoft.com/office/drawing/2014/main" id="{0970EB10-708B-7BB0-8A76-A06B16BFC10A}"/>
                </a:ext>
              </a:extLst>
            </p:cNvPr>
            <p:cNvSpPr txBox="1"/>
            <p:nvPr/>
          </p:nvSpPr>
          <p:spPr>
            <a:xfrm>
              <a:off x="5982150" y="927759"/>
              <a:ext cx="5802215" cy="1466344"/>
            </a:xfrm>
            <a:prstGeom prst="rect">
              <a:avLst/>
            </a:prstGeom>
            <a:noFill/>
          </p:spPr>
          <p:txBody>
            <a:bodyPr wrap="square" lIns="91440" tIns="45720" rIns="91440" bIns="45720" anchor="ctr">
              <a:noAutofit/>
            </a:bodyPr>
            <a:lstStyle/>
            <a:p>
              <a:r>
                <a:rPr lang="en-GB" sz="1200" dirty="0">
                  <a:latin typeface="Calibri"/>
                  <a:ea typeface="Calibri"/>
                  <a:cs typeface="Calibri"/>
                </a:rPr>
                <a:t>It is estimated that </a:t>
              </a:r>
              <a:r>
                <a:rPr lang="en-GB" sz="1200" b="1" dirty="0">
                  <a:solidFill>
                    <a:schemeClr val="accent1"/>
                  </a:solidFill>
                  <a:latin typeface="Calibri"/>
                  <a:ea typeface="Calibri"/>
                  <a:cs typeface="Calibri"/>
                </a:rPr>
                <a:t>7.2%</a:t>
              </a:r>
              <a:r>
                <a:rPr lang="en-GB" sz="1200" dirty="0">
                  <a:latin typeface="Calibri"/>
                  <a:ea typeface="Calibri"/>
                  <a:cs typeface="Calibri"/>
                </a:rPr>
                <a:t> of Central Bedfordshire’s population aged 60 years and older experienced income deprivation, which would equate to </a:t>
              </a:r>
              <a:r>
                <a:rPr lang="en-GB" sz="1200" dirty="0">
                  <a:solidFill>
                    <a:srgbClr val="000000"/>
                  </a:solidFill>
                  <a:latin typeface="Calibri"/>
                  <a:ea typeface="Calibri"/>
                  <a:cs typeface="Calibri"/>
                </a:rPr>
                <a:t>over </a:t>
              </a:r>
              <a:r>
                <a:rPr lang="en-GB" sz="1200" b="1" dirty="0">
                  <a:solidFill>
                    <a:schemeClr val="accent1"/>
                  </a:solidFill>
                  <a:latin typeface="Calibri"/>
                  <a:ea typeface="Calibri"/>
                  <a:cs typeface="Calibri"/>
                </a:rPr>
                <a:t>4,000 people aged 65 and over living in poverty </a:t>
              </a:r>
              <a:r>
                <a:rPr lang="en-GB" sz="1200" dirty="0">
                  <a:latin typeface="Calibri"/>
                  <a:ea typeface="Calibri"/>
                  <a:cs typeface="Calibri"/>
                </a:rPr>
                <a:t>in 2025</a:t>
              </a:r>
              <a:r>
                <a:rPr lang="en-GB" sz="1200" b="1" dirty="0">
                  <a:solidFill>
                    <a:schemeClr val="accent1"/>
                  </a:solidFill>
                  <a:latin typeface="Calibri"/>
                  <a:ea typeface="Calibri"/>
                  <a:cs typeface="Calibri"/>
                </a:rPr>
                <a:t>.</a:t>
              </a:r>
              <a:endParaRPr lang="en-GB" sz="1200" dirty="0">
                <a:solidFill>
                  <a:schemeClr val="accent1"/>
                </a:solidFill>
                <a:latin typeface="Calibri"/>
                <a:ea typeface="Calibri"/>
                <a:cs typeface="Calibri"/>
              </a:endParaRPr>
            </a:p>
            <a:p>
              <a:pPr>
                <a:spcBef>
                  <a:spcPts val="500"/>
                </a:spcBef>
              </a:pPr>
              <a:r>
                <a:rPr lang="en-GB" sz="1200" dirty="0">
                  <a:latin typeface="Calibri"/>
                  <a:ea typeface="Calibri"/>
                  <a:cs typeface="Calibri"/>
                </a:rPr>
                <a:t>The 2021 Census also identified 925 Central Bedfordshire residents aged 65 years and over living in households deprived in the housing dimension, meaning their accommodation was overcrowded, part of a shared dwelling, or had no central heating. </a:t>
              </a:r>
            </a:p>
          </p:txBody>
        </p:sp>
        <p:grpSp>
          <p:nvGrpSpPr>
            <p:cNvPr id="60" name="Group 59">
              <a:extLst>
                <a:ext uri="{FF2B5EF4-FFF2-40B4-BE49-F238E27FC236}">
                  <a16:creationId xmlns:a16="http://schemas.microsoft.com/office/drawing/2014/main" id="{1C7BD373-C560-41E0-9C3F-16B7542D1769}"/>
                </a:ext>
              </a:extLst>
            </p:cNvPr>
            <p:cNvGrpSpPr/>
            <p:nvPr/>
          </p:nvGrpSpPr>
          <p:grpSpPr>
            <a:xfrm>
              <a:off x="4642754" y="927759"/>
              <a:ext cx="1060274" cy="1382333"/>
              <a:chOff x="4434754" y="1450278"/>
              <a:chExt cx="1080000" cy="1339137"/>
            </a:xfrm>
            <a:solidFill>
              <a:schemeClr val="accent5"/>
            </a:solidFill>
          </p:grpSpPr>
          <p:pic>
            <p:nvPicPr>
              <p:cNvPr id="61" name="Graphic 2" descr="Group of people with solid fill">
                <a:extLst>
                  <a:ext uri="{FF2B5EF4-FFF2-40B4-BE49-F238E27FC236}">
                    <a16:creationId xmlns:a16="http://schemas.microsoft.com/office/drawing/2014/main" id="{520CED8C-0404-BB51-E71A-F11D8774CAC6}"/>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4513953" y="1952415"/>
                <a:ext cx="880074" cy="837000"/>
              </a:xfrm>
              <a:prstGeom prst="rect">
                <a:avLst/>
              </a:prstGeom>
            </p:spPr>
          </p:pic>
          <p:pic>
            <p:nvPicPr>
              <p:cNvPr id="62" name="Graphic 2" descr="Group of people with solid fill">
                <a:extLst>
                  <a:ext uri="{FF2B5EF4-FFF2-40B4-BE49-F238E27FC236}">
                    <a16:creationId xmlns:a16="http://schemas.microsoft.com/office/drawing/2014/main" id="{0F95467C-EB79-A646-C729-5E69CC65FAA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34754" y="1450278"/>
                <a:ext cx="1080000" cy="1080000"/>
              </a:xfrm>
              <a:prstGeom prst="rect">
                <a:avLst/>
              </a:prstGeom>
            </p:spPr>
          </p:pic>
        </p:grpSp>
      </p:grpSp>
      <p:grpSp>
        <p:nvGrpSpPr>
          <p:cNvPr id="23" name="Group 22">
            <a:extLst>
              <a:ext uri="{FF2B5EF4-FFF2-40B4-BE49-F238E27FC236}">
                <a16:creationId xmlns:a16="http://schemas.microsoft.com/office/drawing/2014/main" id="{B87D121D-B6F5-3D12-F3CB-8673DCBA1D5D}"/>
              </a:ext>
            </a:extLst>
          </p:cNvPr>
          <p:cNvGrpSpPr/>
          <p:nvPr/>
        </p:nvGrpSpPr>
        <p:grpSpPr>
          <a:xfrm>
            <a:off x="4570703" y="2724148"/>
            <a:ext cx="7340309" cy="2502479"/>
            <a:chOff x="4570702" y="1872302"/>
            <a:chExt cx="7340309" cy="1835209"/>
          </a:xfrm>
        </p:grpSpPr>
        <p:sp>
          <p:nvSpPr>
            <p:cNvPr id="79" name="TextBox 78">
              <a:extLst>
                <a:ext uri="{FF2B5EF4-FFF2-40B4-BE49-F238E27FC236}">
                  <a16:creationId xmlns:a16="http://schemas.microsoft.com/office/drawing/2014/main" id="{FCA92573-25E8-06BA-481A-75CDA05F284D}"/>
                </a:ext>
              </a:extLst>
            </p:cNvPr>
            <p:cNvSpPr txBox="1"/>
            <p:nvPr/>
          </p:nvSpPr>
          <p:spPr>
            <a:xfrm>
              <a:off x="5972422" y="1872303"/>
              <a:ext cx="5743327" cy="1835208"/>
            </a:xfrm>
            <a:prstGeom prst="rect">
              <a:avLst/>
            </a:prstGeom>
            <a:noFill/>
          </p:spPr>
          <p:txBody>
            <a:bodyPr wrap="square" lIns="91440" tIns="45720" rIns="91440" bIns="45720" anchor="ctr">
              <a:noAutofit/>
            </a:bodyPr>
            <a:lstStyle/>
            <a:p>
              <a:r>
                <a:rPr lang="en-GB" sz="1200" dirty="0">
                  <a:latin typeface="Calibri"/>
                  <a:ea typeface="Calibri"/>
                  <a:cs typeface="Calibri"/>
                </a:rPr>
                <a:t>There are </a:t>
              </a:r>
              <a:r>
                <a:rPr lang="en-GB" sz="1200" b="1" dirty="0">
                  <a:solidFill>
                    <a:schemeClr val="accent1"/>
                  </a:solidFill>
                  <a:latin typeface="Calibri"/>
                  <a:ea typeface="Calibri"/>
                  <a:cs typeface="Calibri"/>
                </a:rPr>
                <a:t>strong relationships </a:t>
              </a:r>
              <a:r>
                <a:rPr lang="en-GB" sz="1200" dirty="0">
                  <a:latin typeface="Calibri"/>
                  <a:ea typeface="Calibri"/>
                  <a:cs typeface="Calibri"/>
                </a:rPr>
                <a:t>between deprivation and the prevalence of </a:t>
              </a:r>
              <a:br>
                <a:rPr lang="en-GB" sz="1200" dirty="0">
                  <a:latin typeface="Calibri" panose="020F0502020204030204" pitchFamily="34" charset="0"/>
                  <a:ea typeface="Calibri" panose="020F0502020204030204" pitchFamily="34" charset="0"/>
                  <a:cs typeface="Calibri" panose="020F0502020204030204" pitchFamily="34" charset="0"/>
                </a:rPr>
              </a:br>
              <a:r>
                <a:rPr lang="en-GB" sz="1200" dirty="0">
                  <a:latin typeface="Calibri"/>
                  <a:ea typeface="Calibri"/>
                  <a:cs typeface="Calibri"/>
                </a:rPr>
                <a:t>common mental disorders in people aged 65 years and over, the diagnosis rate for </a:t>
              </a:r>
              <a:br>
                <a:rPr lang="en-GB" sz="1200" dirty="0">
                  <a:latin typeface="Calibri" panose="020F0502020204030204" pitchFamily="34" charset="0"/>
                  <a:ea typeface="Calibri" panose="020F0502020204030204" pitchFamily="34" charset="0"/>
                  <a:cs typeface="Calibri" panose="020F0502020204030204" pitchFamily="34" charset="0"/>
                </a:rPr>
              </a:br>
              <a:r>
                <a:rPr lang="en-GB" sz="1200" dirty="0">
                  <a:latin typeface="Calibri"/>
                  <a:ea typeface="Calibri"/>
                  <a:cs typeface="Calibri"/>
                </a:rPr>
                <a:t>dementia, the prevalence of smoking and obesity, as well as good nutrition – all of which </a:t>
              </a:r>
              <a:br>
                <a:rPr lang="en-GB" sz="1200" dirty="0">
                  <a:latin typeface="Calibri" panose="020F0502020204030204" pitchFamily="34" charset="0"/>
                  <a:ea typeface="Calibri" panose="020F0502020204030204" pitchFamily="34" charset="0"/>
                  <a:cs typeface="Calibri" panose="020F0502020204030204" pitchFamily="34" charset="0"/>
                </a:rPr>
              </a:br>
              <a:r>
                <a:rPr lang="en-GB" sz="1200" dirty="0">
                  <a:latin typeface="Calibri"/>
                  <a:ea typeface="Calibri"/>
                  <a:cs typeface="Calibri"/>
                </a:rPr>
                <a:t>are major causes or risk factors for years lost to poor health for older people.</a:t>
              </a:r>
            </a:p>
            <a:p>
              <a:pPr>
                <a:spcBef>
                  <a:spcPts val="500"/>
                </a:spcBef>
              </a:pPr>
              <a:r>
                <a:rPr lang="en-GB" sz="1200" dirty="0">
                  <a:latin typeface="Calibri"/>
                  <a:ea typeface="Calibri"/>
                  <a:cs typeface="Calibri"/>
                </a:rPr>
                <a:t>In addition, there are specific living conditions that were associated with higher proportions of older people identifying themselves as not being in good health. The gaps are:</a:t>
              </a:r>
            </a:p>
            <a:p>
              <a:pPr marL="171450" indent="-171450">
                <a:buFont typeface="Arial" panose="020B0604020202020204" pitchFamily="34" charset="0"/>
                <a:buChar char="•"/>
              </a:pPr>
              <a:r>
                <a:rPr lang="en-GB" sz="1200" b="1" dirty="0">
                  <a:solidFill>
                    <a:schemeClr val="accent1"/>
                  </a:solidFill>
                  <a:latin typeface="Calibri" panose="020F0502020204030204" pitchFamily="34" charset="0"/>
                  <a:ea typeface="Calibri" panose="020F0502020204030204" pitchFamily="34" charset="0"/>
                  <a:cs typeface="Calibri" panose="020F0502020204030204" pitchFamily="34" charset="0"/>
                </a:rPr>
                <a:t>22 percentage points (66%) </a:t>
              </a:r>
              <a:r>
                <a:rPr lang="en-GB" sz="1200" dirty="0">
                  <a:latin typeface="Calibri" panose="020F0502020204030204" pitchFamily="34" charset="0"/>
                  <a:ea typeface="Calibri" panose="020F0502020204030204" pitchFamily="34" charset="0"/>
                  <a:cs typeface="Calibri" panose="020F0502020204030204" pitchFamily="34" charset="0"/>
                </a:rPr>
                <a:t>between renters and those who owned their own home; </a:t>
              </a:r>
            </a:p>
            <a:p>
              <a:pPr marL="171450" indent="-171450">
                <a:buFont typeface="Arial" panose="020B0604020202020204" pitchFamily="34" charset="0"/>
                <a:buChar char="•"/>
              </a:pPr>
              <a:r>
                <a:rPr lang="en-GB" sz="1200" b="1" dirty="0">
                  <a:solidFill>
                    <a:schemeClr val="accent1"/>
                  </a:solidFill>
                  <a:latin typeface="Calibri"/>
                  <a:ea typeface="Calibri"/>
                  <a:cs typeface="Calibri"/>
                </a:rPr>
                <a:t>16 percentage points (47%)</a:t>
              </a:r>
              <a:r>
                <a:rPr lang="en-GB" sz="1200" dirty="0">
                  <a:latin typeface="Calibri"/>
                  <a:ea typeface="Calibri"/>
                  <a:cs typeface="Calibri"/>
                </a:rPr>
                <a:t> between people living in shared accommodation, flats, terraced houses and mobile homes and those living in semi-detached or detached homes; </a:t>
              </a:r>
            </a:p>
            <a:p>
              <a:pPr marL="171450" indent="-171450">
                <a:buFont typeface="Arial" panose="020B0604020202020204" pitchFamily="34" charset="0"/>
                <a:buChar char="•"/>
              </a:pPr>
              <a:r>
                <a:rPr lang="en-GB" sz="1200" b="1" dirty="0">
                  <a:solidFill>
                    <a:schemeClr val="accent1"/>
                  </a:solidFill>
                  <a:latin typeface="Calibri"/>
                  <a:ea typeface="Calibri"/>
                  <a:cs typeface="Calibri"/>
                </a:rPr>
                <a:t>20 percentage points (58%) </a:t>
              </a:r>
              <a:r>
                <a:rPr lang="en-GB" sz="1200" dirty="0">
                  <a:latin typeface="Calibri"/>
                  <a:ea typeface="Calibri"/>
                  <a:cs typeface="Calibri"/>
                </a:rPr>
                <a:t>between those without additional bedrooms and those with additional bedrooms.</a:t>
              </a:r>
              <a:endParaRPr lang="en-GB" sz="1200" dirty="0">
                <a:latin typeface="Calibri" panose="020F0502020204030204" pitchFamily="34" charset="0"/>
                <a:ea typeface="Calibri" panose="020F0502020204030204" pitchFamily="34" charset="0"/>
                <a:cs typeface="Calibri" panose="020F0502020204030204" pitchFamily="34" charset="0"/>
              </a:endParaRPr>
            </a:p>
          </p:txBody>
        </p:sp>
        <p:sp>
          <p:nvSpPr>
            <p:cNvPr id="73" name="Rectangle: Single Corner Snipped 72">
              <a:extLst>
                <a:ext uri="{FF2B5EF4-FFF2-40B4-BE49-F238E27FC236}">
                  <a16:creationId xmlns:a16="http://schemas.microsoft.com/office/drawing/2014/main" id="{3EE2E155-1664-76C0-8C8C-0D71B9679FF4}"/>
                </a:ext>
              </a:extLst>
            </p:cNvPr>
            <p:cNvSpPr/>
            <p:nvPr/>
          </p:nvSpPr>
          <p:spPr>
            <a:xfrm>
              <a:off x="4571999" y="1872302"/>
              <a:ext cx="1171164" cy="1835208"/>
            </a:xfrm>
            <a:prstGeom prst="snip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4" name="Group 73">
              <a:extLst>
                <a:ext uri="{FF2B5EF4-FFF2-40B4-BE49-F238E27FC236}">
                  <a16:creationId xmlns:a16="http://schemas.microsoft.com/office/drawing/2014/main" id="{A5AC7FBA-081B-F679-F07C-6FD1E9394FC0}"/>
                </a:ext>
              </a:extLst>
            </p:cNvPr>
            <p:cNvGrpSpPr/>
            <p:nvPr/>
          </p:nvGrpSpPr>
          <p:grpSpPr>
            <a:xfrm>
              <a:off x="4570702" y="1872302"/>
              <a:ext cx="7340309" cy="1835208"/>
              <a:chOff x="4402861" y="1327571"/>
              <a:chExt cx="7488194" cy="1835208"/>
            </a:xfrm>
          </p:grpSpPr>
          <p:sp>
            <p:nvSpPr>
              <p:cNvPr id="75" name="Rectangle: Top Corners One Rounded and One Snipped 74">
                <a:extLst>
                  <a:ext uri="{FF2B5EF4-FFF2-40B4-BE49-F238E27FC236}">
                    <a16:creationId xmlns:a16="http://schemas.microsoft.com/office/drawing/2014/main" id="{FA8B961F-146A-D2DB-24BF-A514BB7A9DCD}"/>
                  </a:ext>
                </a:extLst>
              </p:cNvPr>
              <p:cNvSpPr/>
              <p:nvPr/>
            </p:nvSpPr>
            <p:spPr>
              <a:xfrm>
                <a:off x="4402861" y="1327571"/>
                <a:ext cx="7488194" cy="1835208"/>
              </a:xfrm>
              <a:prstGeom prst="snipRoundRect">
                <a:avLst>
                  <a:gd name="adj1" fmla="val 0"/>
                  <a:gd name="adj2" fmla="val 19947"/>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78" name="Graphic 4" descr="Heartbeat with solid fill">
                <a:extLst>
                  <a:ext uri="{FF2B5EF4-FFF2-40B4-BE49-F238E27FC236}">
                    <a16:creationId xmlns:a16="http://schemas.microsoft.com/office/drawing/2014/main" id="{BF6D7DF7-CD33-D400-5578-770B4D9A194D}"/>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4567085" y="1971498"/>
                <a:ext cx="881407" cy="633620"/>
              </a:xfrm>
              <a:prstGeom prst="rect">
                <a:avLst/>
              </a:prstGeom>
            </p:spPr>
          </p:pic>
        </p:grpSp>
      </p:grpSp>
      <p:grpSp>
        <p:nvGrpSpPr>
          <p:cNvPr id="8" name="Group 7">
            <a:extLst>
              <a:ext uri="{FF2B5EF4-FFF2-40B4-BE49-F238E27FC236}">
                <a16:creationId xmlns:a16="http://schemas.microsoft.com/office/drawing/2014/main" id="{382E0996-9D30-3FCA-2E2D-BB4FE59E23EE}"/>
              </a:ext>
            </a:extLst>
          </p:cNvPr>
          <p:cNvGrpSpPr/>
          <p:nvPr/>
        </p:nvGrpSpPr>
        <p:grpSpPr>
          <a:xfrm>
            <a:off x="2669372" y="1518927"/>
            <a:ext cx="1542868" cy="1548118"/>
            <a:chOff x="2874575" y="1547233"/>
            <a:chExt cx="1252954" cy="1252954"/>
          </a:xfrm>
          <a:solidFill>
            <a:srgbClr val="70AD47"/>
          </a:solidFill>
        </p:grpSpPr>
        <p:pic>
          <p:nvPicPr>
            <p:cNvPr id="12" name="Graphic 11" descr="Bar graph with downward trend outline">
              <a:extLst>
                <a:ext uri="{FF2B5EF4-FFF2-40B4-BE49-F238E27FC236}">
                  <a16:creationId xmlns:a16="http://schemas.microsoft.com/office/drawing/2014/main" id="{FF9495D7-3876-9CD2-0DC7-1924486A8C2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874575" y="1547233"/>
              <a:ext cx="1252954" cy="1252954"/>
            </a:xfrm>
            <a:prstGeom prst="rect">
              <a:avLst/>
            </a:prstGeom>
          </p:spPr>
        </p:pic>
        <p:pic>
          <p:nvPicPr>
            <p:cNvPr id="13" name="Graphic 12" descr="Pound with solid fill">
              <a:extLst>
                <a:ext uri="{FF2B5EF4-FFF2-40B4-BE49-F238E27FC236}">
                  <a16:creationId xmlns:a16="http://schemas.microsoft.com/office/drawing/2014/main" id="{E5C7C4FD-6AE9-1498-05E8-4018F711982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69840" y="2301211"/>
              <a:ext cx="172432" cy="172432"/>
            </a:xfrm>
            <a:prstGeom prst="rect">
              <a:avLst/>
            </a:prstGeom>
          </p:spPr>
        </p:pic>
        <p:pic>
          <p:nvPicPr>
            <p:cNvPr id="15" name="Graphic 14" descr="Pound with solid fill">
              <a:extLst>
                <a:ext uri="{FF2B5EF4-FFF2-40B4-BE49-F238E27FC236}">
                  <a16:creationId xmlns:a16="http://schemas.microsoft.com/office/drawing/2014/main" id="{3DDAE4E3-6F9E-B45D-30BD-2C9AACF960A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450056" y="2306125"/>
              <a:ext cx="172432" cy="172432"/>
            </a:xfrm>
            <a:prstGeom prst="rect">
              <a:avLst/>
            </a:prstGeom>
          </p:spPr>
        </p:pic>
        <p:pic>
          <p:nvPicPr>
            <p:cNvPr id="18" name="Graphic 17" descr="Pound with solid fill">
              <a:extLst>
                <a:ext uri="{FF2B5EF4-FFF2-40B4-BE49-F238E27FC236}">
                  <a16:creationId xmlns:a16="http://schemas.microsoft.com/office/drawing/2014/main" id="{C627F2E3-2790-0FF7-4377-09C409AA800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40105" y="2311039"/>
              <a:ext cx="172432" cy="172432"/>
            </a:xfrm>
            <a:prstGeom prst="rect">
              <a:avLst/>
            </a:prstGeom>
          </p:spPr>
        </p:pic>
      </p:grpSp>
      <p:grpSp>
        <p:nvGrpSpPr>
          <p:cNvPr id="19" name="Group 18">
            <a:extLst>
              <a:ext uri="{FF2B5EF4-FFF2-40B4-BE49-F238E27FC236}">
                <a16:creationId xmlns:a16="http://schemas.microsoft.com/office/drawing/2014/main" id="{0FF871EF-FB27-C558-2156-22022309E024}"/>
              </a:ext>
            </a:extLst>
          </p:cNvPr>
          <p:cNvGrpSpPr/>
          <p:nvPr/>
        </p:nvGrpSpPr>
        <p:grpSpPr>
          <a:xfrm>
            <a:off x="11100811" y="-21266"/>
            <a:ext cx="891164" cy="461665"/>
            <a:chOff x="10800919" y="269981"/>
            <a:chExt cx="891164" cy="461665"/>
          </a:xfrm>
        </p:grpSpPr>
        <p:sp>
          <p:nvSpPr>
            <p:cNvPr id="20" name="TextBox 19">
              <a:extLst>
                <a:ext uri="{FF2B5EF4-FFF2-40B4-BE49-F238E27FC236}">
                  <a16:creationId xmlns:a16="http://schemas.microsoft.com/office/drawing/2014/main" id="{4B6F2DA4-683B-B6DF-E7FA-147EF459DFA1}"/>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24" name="TextBox 23">
              <a:extLst>
                <a:ext uri="{FF2B5EF4-FFF2-40B4-BE49-F238E27FC236}">
                  <a16:creationId xmlns:a16="http://schemas.microsoft.com/office/drawing/2014/main" id="{3A6AFAB8-3A43-62CE-6340-1B79F9AC4674}"/>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21</a:t>
              </a:r>
            </a:p>
          </p:txBody>
        </p:sp>
      </p:grpSp>
      <p:sp>
        <p:nvSpPr>
          <p:cNvPr id="4" name="TextBox 3">
            <a:extLst>
              <a:ext uri="{FF2B5EF4-FFF2-40B4-BE49-F238E27FC236}">
                <a16:creationId xmlns:a16="http://schemas.microsoft.com/office/drawing/2014/main" id="{2A77542E-6C0F-A857-7BBD-B26AAFCA644E}"/>
              </a:ext>
            </a:extLst>
          </p:cNvPr>
          <p:cNvSpPr txBox="1"/>
          <p:nvPr/>
        </p:nvSpPr>
        <p:spPr>
          <a:xfrm>
            <a:off x="371475" y="3222844"/>
            <a:ext cx="3955954" cy="3482756"/>
          </a:xfrm>
          <a:prstGeom prst="rect">
            <a:avLst/>
          </a:prstGeom>
          <a:solidFill>
            <a:schemeClr val="accent1"/>
          </a:solidFill>
          <a:ln>
            <a:solidFill>
              <a:schemeClr val="accent1"/>
            </a:solidFill>
          </a:ln>
        </p:spPr>
        <p:txBody>
          <a:bodyPr wrap="square" lIns="91440" tIns="45720" rIns="91440" bIns="45720" rtlCol="0" anchor="t">
            <a:noAutofit/>
          </a:bodyPr>
          <a:lstStyle/>
          <a:p>
            <a:pPr>
              <a:spcBef>
                <a:spcPts val="600"/>
              </a:spcBef>
            </a:pPr>
            <a:r>
              <a:rPr lang="en-GB" b="1" kern="100" dirty="0">
                <a:solidFill>
                  <a:schemeClr val="bg1"/>
                </a:solidFill>
                <a:latin typeface="Calibri" panose="020F0502020204030204" pitchFamily="34" charset="0"/>
                <a:ea typeface="Calibri" panose="020F0502020204030204" pitchFamily="34" charset="0"/>
                <a:cs typeface="Calibri" panose="020F0502020204030204" pitchFamily="34" charset="0"/>
              </a:rPr>
              <a:t>What can we do?</a:t>
            </a:r>
          </a:p>
          <a:p>
            <a:pPr>
              <a:spcBef>
                <a:spcPts val="600"/>
              </a:spcBef>
            </a:pPr>
            <a:r>
              <a:rPr lang="en-GB" sz="1500" kern="100" dirty="0">
                <a:solidFill>
                  <a:schemeClr val="bg1"/>
                </a:solidFill>
                <a:latin typeface="Calibri"/>
                <a:ea typeface="Calibri"/>
                <a:cs typeface="Calibri"/>
              </a:rPr>
              <a:t>Locally, we can reduce the impact of income deprivation by, for example:</a:t>
            </a:r>
            <a:endParaRPr lang="en-GB" sz="1500" kern="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Ensuring that older people access all the financial support that they are entitled to;</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Connecting older people to advice and support to help reduce their energy bills </a:t>
            </a:r>
            <a:br>
              <a:rPr lang="en-GB" sz="1500" kern="100" dirty="0">
                <a:solidFill>
                  <a:schemeClr val="bg1"/>
                </a:solidFill>
                <a:latin typeface="Calibri"/>
                <a:ea typeface="Calibri"/>
                <a:cs typeface="Calibri"/>
              </a:rPr>
            </a:br>
            <a:r>
              <a:rPr lang="en-GB" sz="1500" kern="100" dirty="0">
                <a:solidFill>
                  <a:schemeClr val="bg1"/>
                </a:solidFill>
                <a:latin typeface="Calibri"/>
                <a:ea typeface="Calibri"/>
                <a:cs typeface="Calibri"/>
              </a:rPr>
              <a:t>and stay warm in winter;</a:t>
            </a:r>
          </a:p>
          <a:p>
            <a:pPr marL="285750" indent="-285750">
              <a:spcBef>
                <a:spcPts val="600"/>
              </a:spcBef>
              <a:buFont typeface="Arial" panose="020B0604020202020204" pitchFamily="34" charset="0"/>
              <a:buChar char="•"/>
            </a:pPr>
            <a:r>
              <a:rPr lang="en-GB" sz="1500" kern="100" dirty="0">
                <a:solidFill>
                  <a:schemeClr val="bg1"/>
                </a:solidFill>
                <a:latin typeface="Calibri"/>
                <a:ea typeface="Calibri"/>
                <a:cs typeface="Calibri"/>
              </a:rPr>
              <a:t>Providing opportunities for older people to socialise and develop a network of informal local support.</a:t>
            </a:r>
          </a:p>
        </p:txBody>
      </p:sp>
      <p:sp>
        <p:nvSpPr>
          <p:cNvPr id="27" name="TextBox 4">
            <a:extLst>
              <a:ext uri="{FF2B5EF4-FFF2-40B4-BE49-F238E27FC236}">
                <a16:creationId xmlns:a16="http://schemas.microsoft.com/office/drawing/2014/main" id="{05507F26-ADD2-66C6-A01D-40FFD550658B}"/>
              </a:ext>
            </a:extLst>
          </p:cNvPr>
          <p:cNvSpPr txBox="1"/>
          <p:nvPr/>
        </p:nvSpPr>
        <p:spPr>
          <a:xfrm>
            <a:off x="4589229" y="1168832"/>
            <a:ext cx="1070340" cy="414344"/>
          </a:xfrm>
          <a:prstGeom prst="rect">
            <a:avLst/>
          </a:prstGeom>
          <a:noFill/>
        </p:spPr>
        <p:txBody>
          <a:bodyPr wrap="square" rtlCol="0">
            <a:spAutoFit/>
          </a:bodyPr>
          <a:lstStyle/>
          <a:p>
            <a:pPr algn="ctr">
              <a:lnSpc>
                <a:spcPct val="107000"/>
              </a:lnSpc>
              <a:spcAft>
                <a:spcPts val="800"/>
              </a:spcAft>
              <a:buNone/>
            </a:pPr>
            <a:r>
              <a:rPr lang="en-GB" sz="1000" kern="1200">
                <a:solidFill>
                  <a:schemeClr val="bg1"/>
                </a:solidFill>
                <a:effectLst/>
                <a:latin typeface="Arial Nova" panose="020B0504020202020204" pitchFamily="34" charset="0"/>
                <a:ea typeface="Calibri" panose="020F0502020204030204" pitchFamily="34" charset="0"/>
                <a:cs typeface="Calibri" panose="020F0502020204030204" pitchFamily="34" charset="0"/>
              </a:rPr>
              <a:t>Lots of people      are affected</a:t>
            </a:r>
            <a:endParaRPr lang="en-GB" sz="1000" kern="100">
              <a:solidFill>
                <a:schemeClr val="bg1"/>
              </a:solidFill>
              <a:effectLst/>
              <a:latin typeface="Arial Nova" panose="020B0504020202020204" pitchFamily="34" charset="0"/>
              <a:ea typeface="Calibri" panose="020F0502020204030204" pitchFamily="34" charset="0"/>
              <a:cs typeface="Calibri" panose="020F0502020204030204" pitchFamily="34" charset="0"/>
            </a:endParaRPr>
          </a:p>
        </p:txBody>
      </p:sp>
      <p:sp>
        <p:nvSpPr>
          <p:cNvPr id="28" name="TextBox 4">
            <a:extLst>
              <a:ext uri="{FF2B5EF4-FFF2-40B4-BE49-F238E27FC236}">
                <a16:creationId xmlns:a16="http://schemas.microsoft.com/office/drawing/2014/main" id="{C038E091-D220-9CA6-1B10-59991D40E20D}"/>
              </a:ext>
            </a:extLst>
          </p:cNvPr>
          <p:cNvSpPr txBox="1"/>
          <p:nvPr/>
        </p:nvSpPr>
        <p:spPr>
          <a:xfrm>
            <a:off x="4540853" y="2747885"/>
            <a:ext cx="1171724" cy="414344"/>
          </a:xfrm>
          <a:prstGeom prst="rect">
            <a:avLst/>
          </a:prstGeom>
          <a:noFill/>
        </p:spPr>
        <p:txBody>
          <a:bodyPr wrap="square" rtlCol="0">
            <a:spAutoFit/>
          </a:bodyPr>
          <a:lstStyle/>
          <a:p>
            <a:pPr algn="ctr">
              <a:lnSpc>
                <a:spcPct val="107000"/>
              </a:lnSpc>
              <a:spcAft>
                <a:spcPts val="800"/>
              </a:spcAft>
              <a:buNone/>
            </a:pP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It is a major </a:t>
            </a:r>
            <a:b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br>
            <a:r>
              <a:rPr lang="en-GB" sz="1000">
                <a:solidFill>
                  <a:schemeClr val="bg1"/>
                </a:solidFill>
                <a:latin typeface="Arial Nova" panose="020B0504020202020204" pitchFamily="34" charset="0"/>
                <a:ea typeface="Calibri" panose="020F0502020204030204" pitchFamily="34" charset="0"/>
                <a:cs typeface="Calibri" panose="020F0502020204030204" pitchFamily="34" charset="0"/>
              </a:rPr>
              <a:t>threat to health</a:t>
            </a:r>
            <a:endParaRPr lang="en-GB" sz="1000" kern="10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sp>
        <p:nvSpPr>
          <p:cNvPr id="29" name="TextBox 4">
            <a:extLst>
              <a:ext uri="{FF2B5EF4-FFF2-40B4-BE49-F238E27FC236}">
                <a16:creationId xmlns:a16="http://schemas.microsoft.com/office/drawing/2014/main" id="{362906B0-4770-6B38-1F07-F8DBAC8A0A35}"/>
              </a:ext>
            </a:extLst>
          </p:cNvPr>
          <p:cNvSpPr txBox="1"/>
          <p:nvPr/>
        </p:nvSpPr>
        <p:spPr>
          <a:xfrm>
            <a:off x="4534237" y="5395107"/>
            <a:ext cx="1162747" cy="414344"/>
          </a:xfrm>
          <a:prstGeom prst="rect">
            <a:avLst/>
          </a:prstGeom>
          <a:noFill/>
        </p:spPr>
        <p:txBody>
          <a:bodyPr wrap="square" rtlCol="0">
            <a:spAutoFit/>
          </a:bodyPr>
          <a:lstStyle/>
          <a:p>
            <a:pPr algn="ctr">
              <a:lnSpc>
                <a:spcPct val="107000"/>
              </a:lnSpc>
              <a:spcAft>
                <a:spcPts val="800"/>
              </a:spcAft>
              <a:buNone/>
            </a:pPr>
            <a:r>
              <a:rPr lang="en-GB" sz="1000" dirty="0">
                <a:solidFill>
                  <a:schemeClr val="bg1"/>
                </a:solidFill>
                <a:latin typeface="Arial Nova" panose="020B0504020202020204" pitchFamily="34" charset="0"/>
                <a:ea typeface="Calibri" panose="020F0502020204030204" pitchFamily="34" charset="0"/>
                <a:cs typeface="Calibri" panose="020F0502020204030204" pitchFamily="34" charset="0"/>
              </a:rPr>
              <a:t>It is increasing over time</a:t>
            </a:r>
            <a:endParaRPr lang="en-GB" sz="1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grpSp>
        <p:nvGrpSpPr>
          <p:cNvPr id="30" name="Group 29">
            <a:extLst>
              <a:ext uri="{FF2B5EF4-FFF2-40B4-BE49-F238E27FC236}">
                <a16:creationId xmlns:a16="http://schemas.microsoft.com/office/drawing/2014/main" id="{CD65D437-4524-CA13-2BBB-0792557B255E}"/>
              </a:ext>
            </a:extLst>
          </p:cNvPr>
          <p:cNvGrpSpPr/>
          <p:nvPr/>
        </p:nvGrpSpPr>
        <p:grpSpPr>
          <a:xfrm>
            <a:off x="4570703" y="544672"/>
            <a:ext cx="6342830" cy="461665"/>
            <a:chOff x="10858069" y="269981"/>
            <a:chExt cx="734002" cy="461665"/>
          </a:xfrm>
        </p:grpSpPr>
        <p:sp>
          <p:nvSpPr>
            <p:cNvPr id="31" name="TextBox 30">
              <a:extLst>
                <a:ext uri="{FF2B5EF4-FFF2-40B4-BE49-F238E27FC236}">
                  <a16:creationId xmlns:a16="http://schemas.microsoft.com/office/drawing/2014/main" id="{978ABD2D-D69B-D58B-0DE5-E4CA243B90AB}"/>
                </a:ext>
              </a:extLst>
            </p:cNvPr>
            <p:cNvSpPr txBox="1"/>
            <p:nvPr/>
          </p:nvSpPr>
          <p:spPr>
            <a:xfrm rot="10800000">
              <a:off x="1085806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32" name="TextBox 31">
              <a:extLst>
                <a:ext uri="{FF2B5EF4-FFF2-40B4-BE49-F238E27FC236}">
                  <a16:creationId xmlns:a16="http://schemas.microsoft.com/office/drawing/2014/main" id="{187167F3-6DCA-5CBE-45FD-0D911314162B}"/>
                </a:ext>
              </a:extLst>
            </p:cNvPr>
            <p:cNvSpPr txBox="1"/>
            <p:nvPr/>
          </p:nvSpPr>
          <p:spPr>
            <a:xfrm>
              <a:off x="10858069" y="368003"/>
              <a:ext cx="734002" cy="260807"/>
            </a:xfrm>
            <a:prstGeom prst="rect">
              <a:avLst/>
            </a:prstGeom>
            <a:noFill/>
          </p:spPr>
          <p:txBody>
            <a:bodyPr wrap="square" rtlCol="0" anchor="b" anchorCtr="0">
              <a:noAutofit/>
            </a:bodyPr>
            <a:lstStyle/>
            <a:p>
              <a:pPr algn="ctr"/>
              <a:r>
                <a:rPr lang="en-GB" sz="1200" dirty="0">
                  <a:solidFill>
                    <a:schemeClr val="bg1"/>
                  </a:solidFill>
                  <a:latin typeface="Arial Nova" panose="020B0504020202020204" pitchFamily="34" charset="0"/>
                </a:rPr>
                <a:t>This has a significant impact on health and wellbeing in Central Bedfordshire because:</a:t>
              </a:r>
            </a:p>
          </p:txBody>
        </p:sp>
      </p:grpSp>
    </p:spTree>
    <p:extLst>
      <p:ext uri="{BB962C8B-B14F-4D97-AF65-F5344CB8AC3E}">
        <p14:creationId xmlns:p14="http://schemas.microsoft.com/office/powerpoint/2010/main" val="3676745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D5C4E-C9CF-5087-204E-B2D0E0C6FE44}"/>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10BA2124-8A03-75F5-72F9-FE7930EF5DCA}"/>
              </a:ext>
            </a:extLst>
          </p:cNvPr>
          <p:cNvSpPr/>
          <p:nvPr/>
        </p:nvSpPr>
        <p:spPr>
          <a:xfrm>
            <a:off x="-22464" y="0"/>
            <a:ext cx="5829655" cy="6858001"/>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GB" kern="10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B8FA8F9A-0139-1A5A-9CCA-6E06D1DBC3B8}"/>
              </a:ext>
            </a:extLst>
          </p:cNvPr>
          <p:cNvSpPr txBox="1"/>
          <p:nvPr/>
        </p:nvSpPr>
        <p:spPr>
          <a:xfrm>
            <a:off x="251813" y="1936982"/>
            <a:ext cx="5279902" cy="436105"/>
          </a:xfrm>
          <a:prstGeom prst="rect">
            <a:avLst/>
          </a:prstGeom>
          <a:noFill/>
        </p:spPr>
        <p:txBody>
          <a:bodyPr wrap="square" rtlCol="0">
            <a:noAutofit/>
          </a:bodyPr>
          <a:lstStyle/>
          <a:p>
            <a:pPr>
              <a:lnSpc>
                <a:spcPct val="107000"/>
              </a:lnSpc>
              <a:spcAft>
                <a:spcPts val="800"/>
              </a:spcAft>
            </a:pPr>
            <a:r>
              <a:rPr lang="en-GB" sz="2000" kern="100" dirty="0">
                <a:solidFill>
                  <a:schemeClr val="bg1"/>
                </a:solidFill>
                <a:latin typeface="Arial Nova" panose="020B0504020202020204" pitchFamily="34" charset="0"/>
                <a:ea typeface="Calibri" panose="020F0502020204030204" pitchFamily="34" charset="0"/>
                <a:cs typeface="Calibri" panose="020F0502020204030204" pitchFamily="34" charset="0"/>
              </a:rPr>
              <a:t>Putting inequalities under the spotlight</a:t>
            </a:r>
          </a:p>
          <a:p>
            <a:pPr>
              <a:lnSpc>
                <a:spcPct val="107000"/>
              </a:lnSpc>
              <a:spcAft>
                <a:spcPts val="800"/>
              </a:spcAft>
            </a:pPr>
            <a:endParaRPr lang="en-GB" sz="2000" kern="100" dirty="0">
              <a:solidFill>
                <a:schemeClr val="bg1"/>
              </a:solidFill>
              <a:latin typeface="Arial Nova" panose="020B050402020202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FC883610-D95B-8B08-E737-A610D501AA9A}"/>
              </a:ext>
            </a:extLst>
          </p:cNvPr>
          <p:cNvSpPr txBox="1"/>
          <p:nvPr/>
        </p:nvSpPr>
        <p:spPr>
          <a:xfrm>
            <a:off x="342143" y="440389"/>
            <a:ext cx="11505129" cy="461665"/>
          </a:xfrm>
          <a:prstGeom prst="rect">
            <a:avLst/>
          </a:prstGeom>
          <a:noFill/>
        </p:spPr>
        <p:txBody>
          <a:bodyPr wrap="square">
            <a:spAutoFit/>
          </a:bodyPr>
          <a:lstStyle/>
          <a:p>
            <a:r>
              <a:rPr lang="en-GB" sz="2400">
                <a:solidFill>
                  <a:schemeClr val="bg1"/>
                </a:solidFill>
                <a:latin typeface="Arial Nova" panose="020B0504020202020204" pitchFamily="34" charset="0"/>
              </a:rPr>
              <a:t>Future JSNA developments</a:t>
            </a:r>
          </a:p>
        </p:txBody>
      </p:sp>
      <p:sp>
        <p:nvSpPr>
          <p:cNvPr id="52" name="TextBox 51">
            <a:extLst>
              <a:ext uri="{FF2B5EF4-FFF2-40B4-BE49-F238E27FC236}">
                <a16:creationId xmlns:a16="http://schemas.microsoft.com/office/drawing/2014/main" id="{BFD14AE7-7666-A556-702F-DF01379B8D11}"/>
              </a:ext>
            </a:extLst>
          </p:cNvPr>
          <p:cNvSpPr txBox="1"/>
          <p:nvPr/>
        </p:nvSpPr>
        <p:spPr>
          <a:xfrm>
            <a:off x="300037" y="1170557"/>
            <a:ext cx="5016035" cy="478849"/>
          </a:xfrm>
          <a:prstGeom prst="rect">
            <a:avLst/>
          </a:prstGeom>
          <a:noFill/>
        </p:spPr>
        <p:txBody>
          <a:bodyPr wrap="square" lIns="91440" tIns="45720" rIns="91440" bIns="45720" anchor="t">
            <a:spAutoFit/>
          </a:bodyPr>
          <a:lstStyle/>
          <a:p>
            <a:pPr>
              <a:lnSpc>
                <a:spcPct val="107000"/>
              </a:lnSpc>
              <a:spcAft>
                <a:spcPts val="800"/>
              </a:spcAft>
            </a:pPr>
            <a:r>
              <a:rPr lang="en-GB" sz="1200" b="1" kern="100">
                <a:solidFill>
                  <a:schemeClr val="bg1"/>
                </a:solidFill>
                <a:latin typeface="Calibri"/>
                <a:ea typeface="Calibri"/>
                <a:cs typeface="Calibri"/>
              </a:rPr>
              <a:t>The JSNA continues to evolve and there are areas that have emerged from the data that require greater attention.</a:t>
            </a:r>
          </a:p>
        </p:txBody>
      </p:sp>
      <p:sp>
        <p:nvSpPr>
          <p:cNvPr id="60" name="Rectangle 59">
            <a:extLst>
              <a:ext uri="{FF2B5EF4-FFF2-40B4-BE49-F238E27FC236}">
                <a16:creationId xmlns:a16="http://schemas.microsoft.com/office/drawing/2014/main" id="{FC125A37-08A6-FAD7-03B1-7CE8CCC3A677}"/>
              </a:ext>
            </a:extLst>
          </p:cNvPr>
          <p:cNvSpPr/>
          <p:nvPr/>
        </p:nvSpPr>
        <p:spPr>
          <a:xfrm>
            <a:off x="371475" y="5223938"/>
            <a:ext cx="1263361" cy="140735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CFB9383F-1D38-4A6B-B887-0F19EFDE57C0}"/>
              </a:ext>
            </a:extLst>
          </p:cNvPr>
          <p:cNvSpPr txBox="1"/>
          <p:nvPr/>
        </p:nvSpPr>
        <p:spPr>
          <a:xfrm>
            <a:off x="6307912" y="1617692"/>
            <a:ext cx="5539360" cy="1071704"/>
          </a:xfrm>
          <a:prstGeom prst="rect">
            <a:avLst/>
          </a:prstGeom>
          <a:noFill/>
        </p:spPr>
        <p:txBody>
          <a:bodyPr wrap="square" lIns="91440" tIns="45720" rIns="91440" bIns="45720" anchor="t">
            <a:spAutoFit/>
          </a:bodyPr>
          <a:lstStyle/>
          <a:p>
            <a:pPr>
              <a:lnSpc>
                <a:spcPct val="107000"/>
              </a:lnSpc>
              <a:spcAft>
                <a:spcPts val="800"/>
              </a:spcAft>
            </a:pPr>
            <a:r>
              <a:rPr lang="en-GB" sz="1200" kern="100" dirty="0">
                <a:latin typeface="Calibri"/>
                <a:ea typeface="Calibri"/>
                <a:cs typeface="Calibri"/>
              </a:rPr>
              <a:t>There are a range of different information sources from international trends to academic research papers to reports from service providers in our local areas, which point to issues that are affecting the health and wellbeing of the people of Central Bedfordshire that have yet to be fully identified and understood. These will be the focus of our JSNA work over the next year.</a:t>
            </a:r>
          </a:p>
        </p:txBody>
      </p:sp>
      <p:sp>
        <p:nvSpPr>
          <p:cNvPr id="38" name="TextBox 37">
            <a:extLst>
              <a:ext uri="{FF2B5EF4-FFF2-40B4-BE49-F238E27FC236}">
                <a16:creationId xmlns:a16="http://schemas.microsoft.com/office/drawing/2014/main" id="{EB575675-62CE-47AA-86A8-38A315149788}"/>
              </a:ext>
            </a:extLst>
          </p:cNvPr>
          <p:cNvSpPr txBox="1"/>
          <p:nvPr/>
        </p:nvSpPr>
        <p:spPr>
          <a:xfrm>
            <a:off x="6307912" y="1143060"/>
            <a:ext cx="5279902" cy="436105"/>
          </a:xfrm>
          <a:prstGeom prst="rect">
            <a:avLst/>
          </a:prstGeom>
          <a:noFill/>
        </p:spPr>
        <p:txBody>
          <a:bodyPr wrap="square" rtlCol="0">
            <a:noAutofit/>
          </a:bodyPr>
          <a:lstStyle/>
          <a:p>
            <a:pPr>
              <a:lnSpc>
                <a:spcPct val="107000"/>
              </a:lnSpc>
              <a:spcAft>
                <a:spcPts val="800"/>
              </a:spcAft>
            </a:pPr>
            <a:r>
              <a:rPr lang="en-GB" sz="2000" kern="100">
                <a:latin typeface="Arial Nova" panose="020B0504020202020204" pitchFamily="34" charset="0"/>
                <a:ea typeface="Calibri" panose="020F0502020204030204" pitchFamily="34" charset="0"/>
                <a:cs typeface="Calibri" panose="020F0502020204030204" pitchFamily="34" charset="0"/>
              </a:rPr>
              <a:t>Local evidence gaps</a:t>
            </a:r>
          </a:p>
        </p:txBody>
      </p:sp>
      <p:sp>
        <p:nvSpPr>
          <p:cNvPr id="39" name="TextBox 38">
            <a:extLst>
              <a:ext uri="{FF2B5EF4-FFF2-40B4-BE49-F238E27FC236}">
                <a16:creationId xmlns:a16="http://schemas.microsoft.com/office/drawing/2014/main" id="{6C218F9C-8686-029D-E13C-7CF7EA3D3A82}"/>
              </a:ext>
            </a:extLst>
          </p:cNvPr>
          <p:cNvSpPr txBox="1"/>
          <p:nvPr/>
        </p:nvSpPr>
        <p:spPr>
          <a:xfrm>
            <a:off x="247120" y="2401293"/>
            <a:ext cx="5145723" cy="3935308"/>
          </a:xfrm>
          <a:prstGeom prst="rect">
            <a:avLst/>
          </a:prstGeom>
          <a:noFill/>
        </p:spPr>
        <p:txBody>
          <a:bodyPr wrap="square" lIns="91440" tIns="45720" rIns="91440" bIns="45720" anchor="t">
            <a:spAutoFit/>
          </a:bodyPr>
          <a:lstStyle/>
          <a:p>
            <a:pPr>
              <a:lnSpc>
                <a:spcPct val="107000"/>
              </a:lnSpc>
              <a:spcAft>
                <a:spcPts val="800"/>
              </a:spcAft>
            </a:pPr>
            <a:r>
              <a:rPr lang="en-GB" sz="1200" kern="100" dirty="0">
                <a:solidFill>
                  <a:schemeClr val="bg1"/>
                </a:solidFill>
                <a:latin typeface="Calibri"/>
                <a:ea typeface="Calibri"/>
                <a:cs typeface="Calibri"/>
              </a:rPr>
              <a:t>There are many groups of people in Central Bedfordshire that experience different health and wellbeing outcomes from that desired, or from the average. Some of these inequalities, such as those based on </a:t>
            </a:r>
            <a:r>
              <a:rPr lang="en-GB" sz="1200" b="1" kern="100" dirty="0">
                <a:solidFill>
                  <a:schemeClr val="bg1"/>
                </a:solidFill>
                <a:latin typeface="Calibri"/>
                <a:ea typeface="Calibri"/>
                <a:cs typeface="Calibri"/>
              </a:rPr>
              <a:t>deprivation</a:t>
            </a:r>
            <a:r>
              <a:rPr lang="en-GB" sz="1200" kern="100" dirty="0">
                <a:solidFill>
                  <a:schemeClr val="bg1"/>
                </a:solidFill>
                <a:latin typeface="Calibri"/>
                <a:ea typeface="Calibri"/>
                <a:cs typeface="Calibri"/>
              </a:rPr>
              <a:t> are quite well understood. Others, such as </a:t>
            </a:r>
            <a:r>
              <a:rPr lang="en-GB" sz="1200" b="1" kern="100" dirty="0">
                <a:solidFill>
                  <a:schemeClr val="bg1"/>
                </a:solidFill>
                <a:latin typeface="Calibri"/>
                <a:ea typeface="Calibri"/>
                <a:cs typeface="Calibri"/>
              </a:rPr>
              <a:t>ethnicity</a:t>
            </a:r>
            <a:r>
              <a:rPr lang="en-GB" sz="1200" kern="100" dirty="0">
                <a:solidFill>
                  <a:schemeClr val="bg1"/>
                </a:solidFill>
                <a:latin typeface="Calibri"/>
                <a:ea typeface="Calibri"/>
                <a:cs typeface="Calibri"/>
              </a:rPr>
              <a:t> are understood at a high level, but what this means for specific ethnic communities within Central Bedfordshire is not always as clear. Furthermore, there could be greater understanding of how different services and interventions reach and are received among different groups. Finally, there are personal characteristics that academic research and our analysis of the general health question in the 2021 Census highlight as reasons for unequal health outcomes. These include:</a:t>
            </a:r>
          </a:p>
          <a:p>
            <a:pPr marL="171450" indent="-171450">
              <a:spcAft>
                <a:spcPts val="600"/>
              </a:spcAft>
              <a:buFont typeface="Arial" panose="020B0604020202020204" pitchFamily="34" charset="0"/>
              <a:buChar char="•"/>
            </a:pPr>
            <a:r>
              <a:rPr lang="en-GB" sz="1200" b="1" kern="100" dirty="0">
                <a:solidFill>
                  <a:schemeClr val="bg1"/>
                </a:solidFill>
                <a:latin typeface="Calibri" panose="020F0502020204030204" pitchFamily="34" charset="0"/>
                <a:ea typeface="Calibri" panose="020F0502020204030204" pitchFamily="34" charset="0"/>
                <a:cs typeface="Calibri" panose="020F0502020204030204" pitchFamily="34" charset="0"/>
              </a:rPr>
              <a:t>LGBTQIA+</a:t>
            </a:r>
          </a:p>
          <a:p>
            <a:pPr marL="171450" indent="-171450">
              <a:spcAft>
                <a:spcPts val="600"/>
              </a:spcAft>
              <a:buFont typeface="Arial" panose="020B0604020202020204" pitchFamily="34" charset="0"/>
              <a:buChar char="•"/>
            </a:pPr>
            <a:r>
              <a:rPr lang="en-GB" sz="1200" b="1" kern="100" dirty="0">
                <a:solidFill>
                  <a:schemeClr val="bg1"/>
                </a:solidFill>
                <a:latin typeface="Calibri" panose="020F0502020204030204" pitchFamily="34" charset="0"/>
                <a:ea typeface="Calibri" panose="020F0502020204030204" pitchFamily="34" charset="0"/>
                <a:cs typeface="Calibri" panose="020F0502020204030204" pitchFamily="34" charset="0"/>
              </a:rPr>
              <a:t>Neurodiversity </a:t>
            </a:r>
          </a:p>
          <a:p>
            <a:pPr marL="171450" indent="-171450">
              <a:spcAft>
                <a:spcPts val="600"/>
              </a:spcAft>
              <a:buFont typeface="Arial" panose="020B0604020202020204" pitchFamily="34" charset="0"/>
              <a:buChar char="•"/>
            </a:pPr>
            <a:r>
              <a:rPr lang="en-GB" sz="1200" b="1" kern="100" dirty="0">
                <a:solidFill>
                  <a:schemeClr val="bg1"/>
                </a:solidFill>
                <a:latin typeface="Calibri"/>
                <a:ea typeface="Calibri"/>
                <a:cs typeface="Calibri"/>
              </a:rPr>
              <a:t>Occupation</a:t>
            </a:r>
            <a:r>
              <a:rPr lang="en-GB" sz="1200" kern="100" dirty="0">
                <a:solidFill>
                  <a:schemeClr val="bg1"/>
                </a:solidFill>
                <a:latin typeface="Calibri"/>
                <a:ea typeface="Calibri"/>
                <a:cs typeface="Calibri"/>
              </a:rPr>
              <a:t> </a:t>
            </a:r>
          </a:p>
          <a:p>
            <a:pPr>
              <a:lnSpc>
                <a:spcPct val="107000"/>
              </a:lnSpc>
              <a:spcAft>
                <a:spcPts val="800"/>
              </a:spcAft>
              <a:tabLst>
                <a:tab pos="2336800" algn="l"/>
              </a:tabLst>
            </a:pPr>
            <a:r>
              <a:rPr lang="en-GB" sz="1200" kern="100" dirty="0">
                <a:solidFill>
                  <a:schemeClr val="bg1"/>
                </a:solidFill>
                <a:latin typeface="Calibri"/>
                <a:ea typeface="Calibri"/>
                <a:cs typeface="Calibri"/>
              </a:rPr>
              <a:t>It is a priority going forward that we put greater focus on addressing these inequalities at a population level. To do that requires stronger and deeper ties with communities, as well as systematic recording of the characteristics. This relies on teams across healthcare, local authorities and the voluntary, community and social enterprise sector working together. </a:t>
            </a:r>
          </a:p>
        </p:txBody>
      </p:sp>
      <p:grpSp>
        <p:nvGrpSpPr>
          <p:cNvPr id="8" name="Group 7">
            <a:extLst>
              <a:ext uri="{FF2B5EF4-FFF2-40B4-BE49-F238E27FC236}">
                <a16:creationId xmlns:a16="http://schemas.microsoft.com/office/drawing/2014/main" id="{F1EC9660-7195-94E9-A988-F6653D4992FA}"/>
              </a:ext>
            </a:extLst>
          </p:cNvPr>
          <p:cNvGrpSpPr/>
          <p:nvPr/>
        </p:nvGrpSpPr>
        <p:grpSpPr>
          <a:xfrm>
            <a:off x="11100811" y="-21266"/>
            <a:ext cx="891164" cy="461665"/>
            <a:chOff x="10800919" y="269981"/>
            <a:chExt cx="891164" cy="461665"/>
          </a:xfrm>
        </p:grpSpPr>
        <p:sp>
          <p:nvSpPr>
            <p:cNvPr id="19" name="TextBox 18">
              <a:extLst>
                <a:ext uri="{FF2B5EF4-FFF2-40B4-BE49-F238E27FC236}">
                  <a16:creationId xmlns:a16="http://schemas.microsoft.com/office/drawing/2014/main" id="{9AF2B204-2B43-1AF3-0A8B-9A8DBEFB6BCB}"/>
                </a:ext>
              </a:extLst>
            </p:cNvPr>
            <p:cNvSpPr txBox="1"/>
            <p:nvPr/>
          </p:nvSpPr>
          <p:spPr>
            <a:xfrm rot="10800000">
              <a:off x="10877119" y="269981"/>
              <a:ext cx="734002" cy="461665"/>
            </a:xfrm>
            <a:prstGeom prst="round2SameRect">
              <a:avLst/>
            </a:prstGeom>
            <a:solidFill>
              <a:schemeClr val="accent1"/>
            </a:solidFill>
          </p:spPr>
          <p:txBody>
            <a:bodyPr wrap="square" rtlCol="0" anchor="b" anchorCtr="0">
              <a:noAutofit/>
            </a:bodyPr>
            <a:lstStyle/>
            <a:p>
              <a:pPr algn="ctr"/>
              <a:endParaRPr lang="en-GB" sz="1200" b="1">
                <a:solidFill>
                  <a:schemeClr val="bg1"/>
                </a:solidFill>
                <a:latin typeface="Arial Nova" panose="020B0504020202020204" pitchFamily="34" charset="0"/>
              </a:endParaRPr>
            </a:p>
          </p:txBody>
        </p:sp>
        <p:sp>
          <p:nvSpPr>
            <p:cNvPr id="20" name="TextBox 19">
              <a:extLst>
                <a:ext uri="{FF2B5EF4-FFF2-40B4-BE49-F238E27FC236}">
                  <a16:creationId xmlns:a16="http://schemas.microsoft.com/office/drawing/2014/main" id="{941B690E-065F-CBA0-6EE4-5E12A2F12497}"/>
                </a:ext>
              </a:extLst>
            </p:cNvPr>
            <p:cNvSpPr txBox="1"/>
            <p:nvPr/>
          </p:nvSpPr>
          <p:spPr>
            <a:xfrm>
              <a:off x="10800919" y="393404"/>
              <a:ext cx="891164" cy="260807"/>
            </a:xfrm>
            <a:prstGeom prst="rect">
              <a:avLst/>
            </a:prstGeom>
            <a:noFill/>
          </p:spPr>
          <p:txBody>
            <a:bodyPr wrap="square" rtlCol="0" anchor="b" anchorCtr="0">
              <a:noAutofit/>
            </a:bodyPr>
            <a:lstStyle/>
            <a:p>
              <a:pPr algn="ctr"/>
              <a:r>
                <a:rPr lang="en-GB" sz="1200" b="1">
                  <a:solidFill>
                    <a:schemeClr val="bg1"/>
                  </a:solidFill>
                  <a:latin typeface="Arial Nova" panose="020B0504020202020204" pitchFamily="34" charset="0"/>
                </a:rPr>
                <a:t>Page 22</a:t>
              </a:r>
            </a:p>
          </p:txBody>
        </p:sp>
      </p:grpSp>
      <p:sp>
        <p:nvSpPr>
          <p:cNvPr id="5" name="TextBox 22">
            <a:extLst>
              <a:ext uri="{FF2B5EF4-FFF2-40B4-BE49-F238E27FC236}">
                <a16:creationId xmlns:a16="http://schemas.microsoft.com/office/drawing/2014/main" id="{8F017942-9EF4-F264-D0F4-67E5227B8013}"/>
              </a:ext>
            </a:extLst>
          </p:cNvPr>
          <p:cNvSpPr txBox="1"/>
          <p:nvPr/>
        </p:nvSpPr>
        <p:spPr>
          <a:xfrm>
            <a:off x="9243745" y="5773753"/>
            <a:ext cx="1296236" cy="480773"/>
          </a:xfrm>
          <a:prstGeom prst="rect">
            <a:avLst/>
          </a:prstGeom>
          <a:solidFill>
            <a:schemeClr val="bg1"/>
          </a:solidFill>
          <a:ln>
            <a:noFill/>
          </a:ln>
        </p:spPr>
        <p:txBody>
          <a:bodyPr wrap="square" rtlCol="0">
            <a:spAutoFit/>
          </a:bodyPr>
          <a:lstStyle/>
          <a:p>
            <a:pPr algn="ctr">
              <a:lnSpc>
                <a:spcPct val="107000"/>
              </a:lnSpc>
              <a:spcAft>
                <a:spcPts val="800"/>
              </a:spcAft>
              <a:buNone/>
            </a:pPr>
            <a:r>
              <a:rPr lang="en-GB" sz="1200" b="1" kern="100">
                <a:latin typeface="Arial Nova" panose="020B0504020202020204" pitchFamily="34" charset="0"/>
                <a:ea typeface="Calibri" panose="020F0502020204030204" pitchFamily="34" charset="0"/>
                <a:cs typeface="Calibri" panose="020F0502020204030204" pitchFamily="34" charset="0"/>
              </a:rPr>
              <a:t>Older</a:t>
            </a:r>
            <a:br>
              <a:rPr lang="en-GB" sz="1200" b="1" kern="100">
                <a:latin typeface="Arial Nova" panose="020B0504020202020204" pitchFamily="34" charset="0"/>
                <a:ea typeface="Calibri" panose="020F0502020204030204" pitchFamily="34" charset="0"/>
                <a:cs typeface="Calibri" panose="020F0502020204030204" pitchFamily="34" charset="0"/>
              </a:rPr>
            </a:br>
            <a:r>
              <a:rPr lang="en-GB" sz="1200" b="1" kern="100">
                <a:latin typeface="Arial Nova" panose="020B0504020202020204" pitchFamily="34" charset="0"/>
                <a:ea typeface="Calibri" panose="020F0502020204030204" pitchFamily="34" charset="0"/>
                <a:cs typeface="Calibri" panose="020F0502020204030204" pitchFamily="34" charset="0"/>
              </a:rPr>
              <a:t>people</a:t>
            </a:r>
            <a:endParaRPr lang="en-GB" sz="1200" b="1" kern="100">
              <a:effectLst/>
              <a:latin typeface="Arial Nova" panose="020B0504020202020204" pitchFamily="34" charset="0"/>
              <a:ea typeface="Calibri" panose="020F0502020204030204" pitchFamily="34" charset="0"/>
              <a:cs typeface="Calibri" panose="020F0502020204030204" pitchFamily="34" charset="0"/>
            </a:endParaRPr>
          </a:p>
        </p:txBody>
      </p:sp>
      <p:grpSp>
        <p:nvGrpSpPr>
          <p:cNvPr id="25" name="Group 24">
            <a:extLst>
              <a:ext uri="{FF2B5EF4-FFF2-40B4-BE49-F238E27FC236}">
                <a16:creationId xmlns:a16="http://schemas.microsoft.com/office/drawing/2014/main" id="{D4524D51-6E30-71C7-0CB9-65E75D5B87C3}"/>
              </a:ext>
            </a:extLst>
          </p:cNvPr>
          <p:cNvGrpSpPr/>
          <p:nvPr/>
        </p:nvGrpSpPr>
        <p:grpSpPr>
          <a:xfrm>
            <a:off x="6425513" y="2899171"/>
            <a:ext cx="2702561" cy="1471251"/>
            <a:chOff x="6425513" y="2899171"/>
            <a:chExt cx="2702561" cy="1471251"/>
          </a:xfrm>
        </p:grpSpPr>
        <p:sp>
          <p:nvSpPr>
            <p:cNvPr id="15" name="TextBox 22">
              <a:extLst>
                <a:ext uri="{FF2B5EF4-FFF2-40B4-BE49-F238E27FC236}">
                  <a16:creationId xmlns:a16="http://schemas.microsoft.com/office/drawing/2014/main" id="{99A9CA22-C2E5-9DA1-3B59-2D49FBC00C02}"/>
                </a:ext>
              </a:extLst>
            </p:cNvPr>
            <p:cNvSpPr txBox="1"/>
            <p:nvPr/>
          </p:nvSpPr>
          <p:spPr>
            <a:xfrm>
              <a:off x="6425513" y="3883646"/>
              <a:ext cx="1350953" cy="478848"/>
            </a:xfrm>
            <a:prstGeom prst="rect">
              <a:avLst/>
            </a:prstGeom>
            <a:solidFill>
              <a:schemeClr val="bg1"/>
            </a:solidFill>
            <a:ln>
              <a:noFill/>
            </a:ln>
          </p:spPr>
          <p:txBody>
            <a:bodyPr wrap="square" rtlCol="0">
              <a:spAutoFit/>
            </a:bodyPr>
            <a:lstStyle/>
            <a:p>
              <a:pPr algn="ctr">
                <a:lnSpc>
                  <a:spcPct val="107000"/>
                </a:lnSpc>
                <a:spcAft>
                  <a:spcPts val="800"/>
                </a:spcAft>
                <a:buNone/>
              </a:pPr>
              <a:r>
                <a:rPr lang="en-GB" sz="1200" b="1" kern="100">
                  <a:latin typeface="Arial Nova" panose="020B0504020202020204" pitchFamily="34" charset="0"/>
                  <a:ea typeface="Calibri" panose="020F0502020204030204" pitchFamily="34" charset="0"/>
                  <a:cs typeface="Calibri" panose="020F0502020204030204" pitchFamily="34" charset="0"/>
                </a:rPr>
                <a:t>People of </a:t>
              </a:r>
              <a:br>
                <a:rPr lang="en-GB" sz="1200" b="1" kern="100">
                  <a:latin typeface="Arial Nova" panose="020B0504020202020204" pitchFamily="34" charset="0"/>
                  <a:ea typeface="Calibri" panose="020F0502020204030204" pitchFamily="34" charset="0"/>
                  <a:cs typeface="Calibri" panose="020F0502020204030204" pitchFamily="34" charset="0"/>
                </a:rPr>
              </a:br>
              <a:r>
                <a:rPr lang="en-GB" sz="1200" b="1" kern="100">
                  <a:latin typeface="Arial Nova" panose="020B0504020202020204" pitchFamily="34" charset="0"/>
                  <a:ea typeface="Calibri" panose="020F0502020204030204" pitchFamily="34" charset="0"/>
                  <a:cs typeface="Calibri" panose="020F0502020204030204" pitchFamily="34" charset="0"/>
                </a:rPr>
                <a:t>all</a:t>
              </a:r>
              <a:r>
                <a:rPr lang="en-GB" sz="1200" b="1" kern="100">
                  <a:effectLst/>
                  <a:latin typeface="Arial Nova" panose="020B0504020202020204" pitchFamily="34" charset="0"/>
                  <a:ea typeface="Calibri" panose="020F0502020204030204" pitchFamily="34" charset="0"/>
                  <a:cs typeface="Calibri" panose="020F0502020204030204" pitchFamily="34" charset="0"/>
                </a:rPr>
                <a:t> ages</a:t>
              </a:r>
            </a:p>
          </p:txBody>
        </p:sp>
        <p:sp>
          <p:nvSpPr>
            <p:cNvPr id="16" name="Rectangle 15">
              <a:extLst>
                <a:ext uri="{FF2B5EF4-FFF2-40B4-BE49-F238E27FC236}">
                  <a16:creationId xmlns:a16="http://schemas.microsoft.com/office/drawing/2014/main" id="{59083B22-C8D5-3FF3-442B-6D6ECED4CB98}"/>
                </a:ext>
              </a:extLst>
            </p:cNvPr>
            <p:cNvSpPr/>
            <p:nvPr/>
          </p:nvSpPr>
          <p:spPr>
            <a:xfrm>
              <a:off x="6429417" y="2899171"/>
              <a:ext cx="1336596" cy="147125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latin typeface="Arial Nova" panose="020B0504020202020204" pitchFamily="34" charset="0"/>
              </a:endParaRPr>
            </a:p>
          </p:txBody>
        </p:sp>
        <p:sp>
          <p:nvSpPr>
            <p:cNvPr id="13" name="Text Box 3">
              <a:extLst>
                <a:ext uri="{FF2B5EF4-FFF2-40B4-BE49-F238E27FC236}">
                  <a16:creationId xmlns:a16="http://schemas.microsoft.com/office/drawing/2014/main" id="{DC139BE4-21AA-1627-BEE6-DD02DA4A6086}"/>
                </a:ext>
              </a:extLst>
            </p:cNvPr>
            <p:cNvSpPr txBox="1"/>
            <p:nvPr/>
          </p:nvSpPr>
          <p:spPr>
            <a:xfrm>
              <a:off x="7766151" y="2902356"/>
              <a:ext cx="1361923" cy="1468066"/>
            </a:xfrm>
            <a:prstGeom prst="rect">
              <a:avLst/>
            </a:prstGeom>
            <a:solidFill>
              <a:schemeClr val="lt1"/>
            </a:solidFill>
            <a:ln w="1270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en-GB" sz="1200">
                  <a:latin typeface="Arial Nova" panose="020B0504020202020204" pitchFamily="34" charset="0"/>
                  <a:ea typeface="Calibri" panose="020F0502020204030204" pitchFamily="34" charset="0"/>
                  <a:cs typeface="Calibri" panose="020F0502020204030204" pitchFamily="34" charset="0"/>
                </a:rPr>
                <a:t>Physical activity</a:t>
              </a:r>
            </a:p>
            <a:p>
              <a:pPr marL="171450" indent="-171450">
                <a:buFont typeface="Arial" panose="020B0604020202020204" pitchFamily="34" charset="0"/>
                <a:buChar char="•"/>
              </a:pPr>
              <a:endParaRPr lang="en-GB" sz="1200">
                <a:latin typeface="Arial Nova" panose="020B050402020202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a:latin typeface="Arial Nova" panose="020B0504020202020204" pitchFamily="34" charset="0"/>
                  <a:ea typeface="Calibri" panose="020F0502020204030204" pitchFamily="34" charset="0"/>
                  <a:cs typeface="Calibri" panose="020F0502020204030204" pitchFamily="34" charset="0"/>
                </a:rPr>
                <a:t>Loneliness  </a:t>
              </a:r>
            </a:p>
          </p:txBody>
        </p:sp>
      </p:grpSp>
      <p:grpSp>
        <p:nvGrpSpPr>
          <p:cNvPr id="30" name="Group 29">
            <a:extLst>
              <a:ext uri="{FF2B5EF4-FFF2-40B4-BE49-F238E27FC236}">
                <a16:creationId xmlns:a16="http://schemas.microsoft.com/office/drawing/2014/main" id="{2F5DFFBE-0FFB-0BDE-3DE8-2EEEBCD426E1}"/>
              </a:ext>
            </a:extLst>
          </p:cNvPr>
          <p:cNvGrpSpPr/>
          <p:nvPr/>
        </p:nvGrpSpPr>
        <p:grpSpPr>
          <a:xfrm>
            <a:off x="9234691" y="4761322"/>
            <a:ext cx="2666452" cy="1486855"/>
            <a:chOff x="6799521" y="2169044"/>
            <a:chExt cx="2618601" cy="1486855"/>
          </a:xfrm>
        </p:grpSpPr>
        <p:sp>
          <p:nvSpPr>
            <p:cNvPr id="33" name="Rectangle 32">
              <a:extLst>
                <a:ext uri="{FF2B5EF4-FFF2-40B4-BE49-F238E27FC236}">
                  <a16:creationId xmlns:a16="http://schemas.microsoft.com/office/drawing/2014/main" id="{A6FF54B8-4E97-83C1-8DEB-A5BEDB63718E}"/>
                </a:ext>
              </a:extLst>
            </p:cNvPr>
            <p:cNvSpPr/>
            <p:nvPr/>
          </p:nvSpPr>
          <p:spPr>
            <a:xfrm>
              <a:off x="6799521" y="2171662"/>
              <a:ext cx="1281865" cy="1484237"/>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latin typeface="Arial Nova" panose="020B0504020202020204" pitchFamily="34" charset="0"/>
              </a:endParaRPr>
            </a:p>
          </p:txBody>
        </p:sp>
        <p:sp>
          <p:nvSpPr>
            <p:cNvPr id="34" name="Text Box 3">
              <a:extLst>
                <a:ext uri="{FF2B5EF4-FFF2-40B4-BE49-F238E27FC236}">
                  <a16:creationId xmlns:a16="http://schemas.microsoft.com/office/drawing/2014/main" id="{3D859AE6-FD5C-CBE8-DA91-5627CF936EEF}"/>
                </a:ext>
              </a:extLst>
            </p:cNvPr>
            <p:cNvSpPr txBox="1"/>
            <p:nvPr/>
          </p:nvSpPr>
          <p:spPr>
            <a:xfrm>
              <a:off x="8081526" y="2169044"/>
              <a:ext cx="1336596" cy="1484237"/>
            </a:xfrm>
            <a:prstGeom prst="rect">
              <a:avLst/>
            </a:prstGeom>
            <a:solidFill>
              <a:schemeClr val="lt1"/>
            </a:solidFill>
            <a:ln w="1270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en-GB" sz="1200">
                  <a:latin typeface="Arial Nova" panose="020B0504020202020204" pitchFamily="34" charset="0"/>
                  <a:ea typeface="Calibri" panose="020F0502020204030204" pitchFamily="34" charset="0"/>
                  <a:cs typeface="Calibri" panose="020F0502020204030204" pitchFamily="34" charset="0"/>
                </a:rPr>
                <a:t>Frailty</a:t>
              </a:r>
            </a:p>
          </p:txBody>
        </p:sp>
      </p:grpSp>
      <p:grpSp>
        <p:nvGrpSpPr>
          <p:cNvPr id="10" name="Group 9">
            <a:extLst>
              <a:ext uri="{FF2B5EF4-FFF2-40B4-BE49-F238E27FC236}">
                <a16:creationId xmlns:a16="http://schemas.microsoft.com/office/drawing/2014/main" id="{045CA214-6F47-19EC-1683-D8C98ECD491B}"/>
              </a:ext>
            </a:extLst>
          </p:cNvPr>
          <p:cNvGrpSpPr/>
          <p:nvPr/>
        </p:nvGrpSpPr>
        <p:grpSpPr>
          <a:xfrm>
            <a:off x="9237335" y="2902353"/>
            <a:ext cx="2673330" cy="1468072"/>
            <a:chOff x="6744790" y="2306315"/>
            <a:chExt cx="2673330" cy="1468072"/>
          </a:xfrm>
        </p:grpSpPr>
        <p:grpSp>
          <p:nvGrpSpPr>
            <p:cNvPr id="29" name="Group 28">
              <a:extLst>
                <a:ext uri="{FF2B5EF4-FFF2-40B4-BE49-F238E27FC236}">
                  <a16:creationId xmlns:a16="http://schemas.microsoft.com/office/drawing/2014/main" id="{7F1900D3-6C91-B460-CB0D-207179B00BD8}"/>
                </a:ext>
              </a:extLst>
            </p:cNvPr>
            <p:cNvGrpSpPr/>
            <p:nvPr/>
          </p:nvGrpSpPr>
          <p:grpSpPr>
            <a:xfrm>
              <a:off x="6744790" y="2306320"/>
              <a:ext cx="1343147" cy="1468067"/>
              <a:chOff x="1592668" y="9847"/>
              <a:chExt cx="1321440" cy="1812242"/>
            </a:xfrm>
          </p:grpSpPr>
          <p:sp>
            <p:nvSpPr>
              <p:cNvPr id="31" name="TextBox 22">
                <a:extLst>
                  <a:ext uri="{FF2B5EF4-FFF2-40B4-BE49-F238E27FC236}">
                    <a16:creationId xmlns:a16="http://schemas.microsoft.com/office/drawing/2014/main" id="{991B3134-39C6-5DB5-31FB-A6F27F34E8B2}"/>
                  </a:ext>
                </a:extLst>
              </p:cNvPr>
              <p:cNvSpPr txBox="1"/>
              <p:nvPr/>
            </p:nvSpPr>
            <p:spPr>
              <a:xfrm>
                <a:off x="1598974" y="1228870"/>
                <a:ext cx="1315134" cy="591111"/>
              </a:xfrm>
              <a:prstGeom prst="rect">
                <a:avLst/>
              </a:prstGeom>
              <a:solidFill>
                <a:schemeClr val="bg1"/>
              </a:solidFill>
              <a:ln>
                <a:noFill/>
              </a:ln>
            </p:spPr>
            <p:txBody>
              <a:bodyPr wrap="square" rtlCol="0">
                <a:spAutoFit/>
              </a:bodyPr>
              <a:lstStyle/>
              <a:p>
                <a:pPr algn="ctr">
                  <a:lnSpc>
                    <a:spcPct val="107000"/>
                  </a:lnSpc>
                  <a:spcAft>
                    <a:spcPts val="800"/>
                  </a:spcAft>
                  <a:buNone/>
                </a:pPr>
                <a:r>
                  <a:rPr lang="en-GB" sz="1200" b="1">
                    <a:solidFill>
                      <a:srgbClr val="000000"/>
                    </a:solidFill>
                    <a:latin typeface="Arial Nova" panose="020B0504020202020204" pitchFamily="34" charset="0"/>
                    <a:ea typeface="Calibri" panose="020F0502020204030204" pitchFamily="34" charset="0"/>
                    <a:cs typeface="Calibri" panose="020F0502020204030204" pitchFamily="34" charset="0"/>
                  </a:rPr>
                  <a:t>Children &amp; young people</a:t>
                </a:r>
              </a:p>
            </p:txBody>
          </p:sp>
          <p:sp>
            <p:nvSpPr>
              <p:cNvPr id="32" name="Rectangle 31">
                <a:extLst>
                  <a:ext uri="{FF2B5EF4-FFF2-40B4-BE49-F238E27FC236}">
                    <a16:creationId xmlns:a16="http://schemas.microsoft.com/office/drawing/2014/main" id="{F600544F-3C00-A3E3-71CD-AF104F2039BC}"/>
                  </a:ext>
                </a:extLst>
              </p:cNvPr>
              <p:cNvSpPr/>
              <p:nvPr/>
            </p:nvSpPr>
            <p:spPr>
              <a:xfrm>
                <a:off x="1592668" y="9847"/>
                <a:ext cx="1314995" cy="181224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latin typeface="Arial Nova" panose="020B0504020202020204" pitchFamily="34" charset="0"/>
                </a:endParaRPr>
              </a:p>
            </p:txBody>
          </p:sp>
        </p:grpSp>
        <p:sp>
          <p:nvSpPr>
            <p:cNvPr id="49" name="Text Box 3">
              <a:extLst>
                <a:ext uri="{FF2B5EF4-FFF2-40B4-BE49-F238E27FC236}">
                  <a16:creationId xmlns:a16="http://schemas.microsoft.com/office/drawing/2014/main" id="{2895F92E-1051-F8E5-2830-069A03D39E57}"/>
                </a:ext>
              </a:extLst>
            </p:cNvPr>
            <p:cNvSpPr txBox="1"/>
            <p:nvPr/>
          </p:nvSpPr>
          <p:spPr>
            <a:xfrm>
              <a:off x="8081524" y="2306315"/>
              <a:ext cx="1336596" cy="1468067"/>
            </a:xfrm>
            <a:prstGeom prst="rect">
              <a:avLst/>
            </a:prstGeom>
            <a:solidFill>
              <a:schemeClr val="lt1"/>
            </a:solidFill>
            <a:ln w="1270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en-GB" sz="1200">
                  <a:latin typeface="Arial Nova" panose="020B0504020202020204" pitchFamily="34" charset="0"/>
                  <a:ea typeface="Calibri" panose="020F0502020204030204" pitchFamily="34" charset="0"/>
                  <a:cs typeface="Calibri" panose="020F0502020204030204" pitchFamily="34" charset="0"/>
                </a:rPr>
                <a:t>Vaping</a:t>
              </a:r>
            </a:p>
          </p:txBody>
        </p:sp>
      </p:grpSp>
      <p:grpSp>
        <p:nvGrpSpPr>
          <p:cNvPr id="24" name="Group 23">
            <a:extLst>
              <a:ext uri="{FF2B5EF4-FFF2-40B4-BE49-F238E27FC236}">
                <a16:creationId xmlns:a16="http://schemas.microsoft.com/office/drawing/2014/main" id="{F02BED46-68AB-EEA2-96F8-4E17B3631B84}"/>
              </a:ext>
            </a:extLst>
          </p:cNvPr>
          <p:cNvGrpSpPr/>
          <p:nvPr/>
        </p:nvGrpSpPr>
        <p:grpSpPr>
          <a:xfrm>
            <a:off x="6426093" y="4763939"/>
            <a:ext cx="2701981" cy="1487422"/>
            <a:chOff x="6407043" y="4763939"/>
            <a:chExt cx="2701981" cy="1487422"/>
          </a:xfrm>
        </p:grpSpPr>
        <p:sp>
          <p:nvSpPr>
            <p:cNvPr id="21" name="Text Box 3">
              <a:extLst>
                <a:ext uri="{FF2B5EF4-FFF2-40B4-BE49-F238E27FC236}">
                  <a16:creationId xmlns:a16="http://schemas.microsoft.com/office/drawing/2014/main" id="{B8CA46DD-8AF0-3273-E28C-0B024AC136E1}"/>
                </a:ext>
              </a:extLst>
            </p:cNvPr>
            <p:cNvSpPr txBox="1"/>
            <p:nvPr/>
          </p:nvSpPr>
          <p:spPr>
            <a:xfrm>
              <a:off x="7772428" y="4763939"/>
              <a:ext cx="1336596" cy="1487422"/>
            </a:xfrm>
            <a:prstGeom prst="rect">
              <a:avLst/>
            </a:prstGeom>
            <a:solidFill>
              <a:schemeClr val="lt1"/>
            </a:solidFill>
            <a:ln w="1270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en-GB" sz="1200">
                  <a:latin typeface="Arial Nova" panose="020B0504020202020204" pitchFamily="34" charset="0"/>
                  <a:ea typeface="Calibri" panose="020F0502020204030204" pitchFamily="34" charset="0"/>
                  <a:cs typeface="Calibri" panose="020F0502020204030204" pitchFamily="34" charset="0"/>
                </a:rPr>
                <a:t>Homelessness</a:t>
              </a:r>
            </a:p>
          </p:txBody>
        </p:sp>
        <p:sp>
          <p:nvSpPr>
            <p:cNvPr id="2" name="TextBox 22">
              <a:extLst>
                <a:ext uri="{FF2B5EF4-FFF2-40B4-BE49-F238E27FC236}">
                  <a16:creationId xmlns:a16="http://schemas.microsoft.com/office/drawing/2014/main" id="{E527FE0D-0F56-C7C6-6792-1E10B2F509D2}"/>
                </a:ext>
              </a:extLst>
            </p:cNvPr>
            <p:cNvSpPr txBox="1"/>
            <p:nvPr/>
          </p:nvSpPr>
          <p:spPr>
            <a:xfrm>
              <a:off x="6416602" y="5770588"/>
              <a:ext cx="1336595" cy="480773"/>
            </a:xfrm>
            <a:prstGeom prst="rect">
              <a:avLst/>
            </a:prstGeom>
            <a:solidFill>
              <a:schemeClr val="bg1"/>
            </a:solidFill>
            <a:ln>
              <a:noFill/>
            </a:ln>
          </p:spPr>
          <p:txBody>
            <a:bodyPr wrap="square" rtlCol="0">
              <a:spAutoFit/>
            </a:bodyPr>
            <a:lstStyle/>
            <a:p>
              <a:pPr algn="ctr">
                <a:lnSpc>
                  <a:spcPct val="107000"/>
                </a:lnSpc>
                <a:spcAft>
                  <a:spcPts val="800"/>
                </a:spcAft>
                <a:buNone/>
              </a:pPr>
              <a:r>
                <a:rPr lang="en-GB" sz="1200" b="1" kern="100">
                  <a:latin typeface="Arial Nova" panose="020B0504020202020204" pitchFamily="34" charset="0"/>
                  <a:ea typeface="Calibri" panose="020F0502020204030204" pitchFamily="34" charset="0"/>
                  <a:cs typeface="Calibri" panose="020F0502020204030204" pitchFamily="34" charset="0"/>
                </a:rPr>
                <a:t>Working aged people</a:t>
              </a:r>
              <a:endParaRPr lang="en-GB" sz="1200" b="1" kern="100">
                <a:effectLst/>
                <a:latin typeface="Arial Nova" panose="020B0504020202020204" pitchFamily="34" charset="0"/>
                <a:ea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1976F847-B868-7B78-3A09-F885681B89EE}"/>
                </a:ext>
              </a:extLst>
            </p:cNvPr>
            <p:cNvSpPr/>
            <p:nvPr/>
          </p:nvSpPr>
          <p:spPr>
            <a:xfrm>
              <a:off x="6407043" y="4763939"/>
              <a:ext cx="1367948" cy="1484238"/>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latin typeface="Arial Nova" panose="020B0504020202020204" pitchFamily="34" charset="0"/>
                </a:rPr>
                <a:t>1</a:t>
              </a:r>
            </a:p>
          </p:txBody>
        </p:sp>
      </p:grpSp>
      <p:pic>
        <p:nvPicPr>
          <p:cNvPr id="6" name="Picture 2" descr="View of Dunstable Market">
            <a:extLst>
              <a:ext uri="{FF2B5EF4-FFF2-40B4-BE49-F238E27FC236}">
                <a16:creationId xmlns:a16="http://schemas.microsoft.com/office/drawing/2014/main" id="{859632F2-CD54-8B4C-35F9-8A1F41BD6C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789" t="45486" r="17965" b="341"/>
          <a:stretch>
            <a:fillRect/>
          </a:stretch>
        </p:blipFill>
        <p:spPr bwMode="auto">
          <a:xfrm>
            <a:off x="6433383" y="2912295"/>
            <a:ext cx="1326217" cy="9708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A65B035D-F8AA-9713-B1D5-090E0DC59EF9}"/>
              </a:ext>
            </a:extLst>
          </p:cNvPr>
          <p:cNvPicPr>
            <a:picLocks noChangeAspect="1"/>
          </p:cNvPicPr>
          <p:nvPr/>
        </p:nvPicPr>
        <p:blipFill>
          <a:blip r:embed="rId4">
            <a:extLst>
              <a:ext uri="{28A0092B-C50C-407E-A947-70E740481C1C}">
                <a14:useLocalDpi xmlns:a14="http://schemas.microsoft.com/office/drawing/2010/main" val="0"/>
              </a:ext>
            </a:extLst>
          </a:blip>
          <a:srcRect l="54117" t="8144" r="1743" b="43385"/>
          <a:stretch>
            <a:fillRect/>
          </a:stretch>
        </p:blipFill>
        <p:spPr>
          <a:xfrm flipH="1">
            <a:off x="9253681" y="2919049"/>
            <a:ext cx="1323911" cy="969111"/>
          </a:xfrm>
          <a:prstGeom prst="rect">
            <a:avLst/>
          </a:prstGeom>
        </p:spPr>
      </p:pic>
      <p:pic>
        <p:nvPicPr>
          <p:cNvPr id="11" name="Picture 2" descr="A sunny Middle Row Market with blue canopies, people strolling, and brick buildings lining the path. Stalls display various goods, creating a lively ambiance.">
            <a:extLst>
              <a:ext uri="{FF2B5EF4-FFF2-40B4-BE49-F238E27FC236}">
                <a16:creationId xmlns:a16="http://schemas.microsoft.com/office/drawing/2014/main" id="{2BF4BB2C-50B1-8F78-CA6D-88B635D70E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297" t="27509" r="20855" b="23551"/>
          <a:stretch>
            <a:fillRect/>
          </a:stretch>
        </p:blipFill>
        <p:spPr bwMode="auto">
          <a:xfrm>
            <a:off x="6436985" y="4766402"/>
            <a:ext cx="1354349" cy="9937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D34D1A-33AB-412B-D3D7-D7AA82CB4DFB}"/>
              </a:ext>
            </a:extLst>
          </p:cNvPr>
          <p:cNvPicPr>
            <a:picLocks noChangeAspect="1"/>
          </p:cNvPicPr>
          <p:nvPr/>
        </p:nvPicPr>
        <p:blipFill>
          <a:blip r:embed="rId6">
            <a:extLst>
              <a:ext uri="{28A0092B-C50C-407E-A947-70E740481C1C}">
                <a14:useLocalDpi xmlns:a14="http://schemas.microsoft.com/office/drawing/2010/main" val="0"/>
              </a:ext>
            </a:extLst>
          </a:blip>
          <a:srcRect l="129" t="10476" r="54976" b="37973"/>
          <a:stretch>
            <a:fillRect/>
          </a:stretch>
        </p:blipFill>
        <p:spPr>
          <a:xfrm>
            <a:off x="9238612" y="4767996"/>
            <a:ext cx="1296236" cy="999408"/>
          </a:xfrm>
          <a:prstGeom prst="rect">
            <a:avLst/>
          </a:prstGeom>
        </p:spPr>
      </p:pic>
    </p:spTree>
    <p:extLst>
      <p:ext uri="{BB962C8B-B14F-4D97-AF65-F5344CB8AC3E}">
        <p14:creationId xmlns:p14="http://schemas.microsoft.com/office/powerpoint/2010/main" val="351298356"/>
      </p:ext>
    </p:extLst>
  </p:cSld>
  <p:clrMapOvr>
    <a:masterClrMapping/>
  </p:clrMapOvr>
</p:sld>
</file>

<file path=ppt/theme/theme1.xml><?xml version="1.0" encoding="utf-8"?>
<a:theme xmlns:a="http://schemas.openxmlformats.org/drawingml/2006/main" name="CBC Purple">
  <a:themeElements>
    <a:clrScheme name="Custom 2">
      <a:dk1>
        <a:sysClr val="windowText" lastClr="000000"/>
      </a:dk1>
      <a:lt1>
        <a:sysClr val="window" lastClr="FFFFFF"/>
      </a:lt1>
      <a:dk2>
        <a:srgbClr val="44546A"/>
      </a:dk2>
      <a:lt2>
        <a:srgbClr val="E7E6E6"/>
      </a:lt2>
      <a:accent1>
        <a:srgbClr val="513785"/>
      </a:accent1>
      <a:accent2>
        <a:srgbClr val="6C49B1"/>
      </a:accent2>
      <a:accent3>
        <a:srgbClr val="8D71C5"/>
      </a:accent3>
      <a:accent4>
        <a:srgbClr val="BDADDD"/>
      </a:accent4>
      <a:accent5>
        <a:srgbClr val="D1C6E8"/>
      </a:accent5>
      <a:accent6>
        <a:srgbClr val="E2DBF1"/>
      </a:accent6>
      <a:hlink>
        <a:srgbClr val="314C1E"/>
      </a:hlink>
      <a:folHlink>
        <a:srgbClr val="51378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BC Purple" id="{6107A939-44C0-415E-B043-8B7D3D8EF465}" vid="{E075F5F5-822D-4342-8116-EB86F71FA3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CBC PPT</Template>
  <TotalTime>6736</TotalTime>
  <Words>9398</Words>
  <Application>Microsoft Office PowerPoint</Application>
  <PresentationFormat>Widescreen</PresentationFormat>
  <Paragraphs>504</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Arial</vt:lpstr>
      <vt:lpstr>Arial Nova</vt:lpstr>
      <vt:lpstr>Calibri</vt:lpstr>
      <vt:lpstr>CBC Purple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Bedford Borough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Catherine Haslam</dc:creator>
  <cp:lastModifiedBy>Catherine Haslam</cp:lastModifiedBy>
  <cp:revision>15</cp:revision>
  <dcterms:created xsi:type="dcterms:W3CDTF">2026-04-15T09:20:45Z</dcterms:created>
  <dcterms:modified xsi:type="dcterms:W3CDTF">2026-10-02T09:17:44Z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196431d-c35f-4327-b5fb-0846adbdd986_Enabled">
    <vt:lpwstr>true</vt:lpwstr>
  </property>
  <property fmtid="{D5CDD505-2E9C-101B-9397-08002B2CF9AE}" pid="3" name="MSIP_Label_4196431d-c35f-4327-b5fb-0846adbdd986_SetDate">
    <vt:lpwstr>2026-04-15T09:23:54Z</vt:lpwstr>
  </property>
  <property fmtid="{D5CDD505-2E9C-101B-9397-08002B2CF9AE}" pid="4" name="MSIP_Label_4196431d-c35f-4327-b5fb-0846adbdd986_Method">
    <vt:lpwstr>Standard</vt:lpwstr>
  </property>
  <property fmtid="{D5CDD505-2E9C-101B-9397-08002B2CF9AE}" pid="5" name="MSIP_Label_4196431d-c35f-4327-b5fb-0846adbdd986_Name">
    <vt:lpwstr>General Label</vt:lpwstr>
  </property>
  <property fmtid="{D5CDD505-2E9C-101B-9397-08002B2CF9AE}" pid="6" name="MSIP_Label_4196431d-c35f-4327-b5fb-0846adbdd986_SiteId">
    <vt:lpwstr>2589e11a-c810-4357-8285-a2070a0a5355</vt:lpwstr>
  </property>
  <property fmtid="{D5CDD505-2E9C-101B-9397-08002B2CF9AE}" pid="7" name="MSIP_Label_4196431d-c35f-4327-b5fb-0846adbdd986_ActionId">
    <vt:lpwstr>b66d5dd5-4883-422b-8ac0-27147b656563</vt:lpwstr>
  </property>
  <property fmtid="{D5CDD505-2E9C-101B-9397-08002B2CF9AE}" pid="8" name="MSIP_Label_4196431d-c35f-4327-b5fb-0846adbdd986_ContentBits">
    <vt:lpwstr>0</vt:lpwstr>
  </property>
  <property fmtid="{D5CDD505-2E9C-101B-9397-08002B2CF9AE}" pid="9" name="MSIP_Label_4196431d-c35f-4327-b5fb-0846adbdd986_Tag">
    <vt:lpwstr>10, 3, 0, 1</vt:lpwstr>
  </property>
</Properties>
</file>