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421" r:id="rId3"/>
    <p:sldId id="371" r:id="rId4"/>
    <p:sldId id="372" r:id="rId5"/>
    <p:sldId id="301" r:id="rId6"/>
    <p:sldId id="302" r:id="rId7"/>
    <p:sldId id="315" r:id="rId8"/>
    <p:sldId id="257" r:id="rId9"/>
    <p:sldId id="311" r:id="rId10"/>
    <p:sldId id="289" r:id="rId11"/>
    <p:sldId id="259" r:id="rId12"/>
    <p:sldId id="300" r:id="rId13"/>
    <p:sldId id="431" r:id="rId14"/>
    <p:sldId id="376" r:id="rId15"/>
    <p:sldId id="375" r:id="rId16"/>
    <p:sldId id="397" r:id="rId17"/>
    <p:sldId id="383" r:id="rId18"/>
    <p:sldId id="384" r:id="rId19"/>
    <p:sldId id="416" r:id="rId20"/>
    <p:sldId id="417" r:id="rId21"/>
    <p:sldId id="377" r:id="rId22"/>
    <p:sldId id="378" r:id="rId23"/>
    <p:sldId id="379" r:id="rId24"/>
    <p:sldId id="380" r:id="rId25"/>
    <p:sldId id="373" r:id="rId26"/>
    <p:sldId id="288" r:id="rId27"/>
    <p:sldId id="420" r:id="rId28"/>
    <p:sldId id="284" r:id="rId29"/>
    <p:sldId id="334" r:id="rId30"/>
    <p:sldId id="303" r:id="rId31"/>
    <p:sldId id="335" r:id="rId32"/>
    <p:sldId id="290" r:id="rId33"/>
    <p:sldId id="286" r:id="rId34"/>
    <p:sldId id="291" r:id="rId35"/>
    <p:sldId id="339" r:id="rId36"/>
    <p:sldId id="369" r:id="rId37"/>
    <p:sldId id="351" r:id="rId38"/>
    <p:sldId id="344" r:id="rId39"/>
    <p:sldId id="398" r:id="rId40"/>
    <p:sldId id="399" r:id="rId41"/>
    <p:sldId id="419" r:id="rId42"/>
    <p:sldId id="400" r:id="rId43"/>
    <p:sldId id="401" r:id="rId44"/>
    <p:sldId id="402" r:id="rId45"/>
    <p:sldId id="403" r:id="rId46"/>
    <p:sldId id="404" r:id="rId47"/>
    <p:sldId id="405" r:id="rId48"/>
    <p:sldId id="408" r:id="rId49"/>
    <p:sldId id="407" r:id="rId50"/>
    <p:sldId id="406" r:id="rId51"/>
    <p:sldId id="426" r:id="rId52"/>
    <p:sldId id="427" r:id="rId53"/>
    <p:sldId id="428" r:id="rId54"/>
    <p:sldId id="429" r:id="rId55"/>
    <p:sldId id="430" r:id="rId56"/>
    <p:sldId id="381" r:id="rId57"/>
    <p:sldId id="385" r:id="rId58"/>
    <p:sldId id="386" r:id="rId59"/>
    <p:sldId id="387" r:id="rId60"/>
    <p:sldId id="388" r:id="rId61"/>
    <p:sldId id="389" r:id="rId62"/>
    <p:sldId id="390" r:id="rId63"/>
    <p:sldId id="391" r:id="rId64"/>
    <p:sldId id="396" r:id="rId65"/>
    <p:sldId id="392" r:id="rId66"/>
    <p:sldId id="393" r:id="rId67"/>
    <p:sldId id="394" r:id="rId68"/>
    <p:sldId id="343" r:id="rId69"/>
    <p:sldId id="395" r:id="rId70"/>
    <p:sldId id="432" r:id="rId71"/>
    <p:sldId id="438" r:id="rId72"/>
    <p:sldId id="439" r:id="rId73"/>
    <p:sldId id="440" r:id="rId74"/>
    <p:sldId id="441" r:id="rId75"/>
    <p:sldId id="410" r:id="rId76"/>
    <p:sldId id="418" r:id="rId77"/>
    <p:sldId id="422" r:id="rId78"/>
    <p:sldId id="423" r:id="rId79"/>
    <p:sldId id="424" r:id="rId80"/>
    <p:sldId id="425" r:id="rId81"/>
    <p:sldId id="437" r:id="rId82"/>
    <p:sldId id="443" r:id="rId8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C12A2450-A7AC-4947-97D4-A468809DD2D3}">
          <p14:sldIdLst>
            <p14:sldId id="256"/>
            <p14:sldId id="421"/>
            <p14:sldId id="371"/>
            <p14:sldId id="372"/>
          </p14:sldIdLst>
        </p14:section>
        <p14:section name="Context and National Picture" id="{C4EEF5E5-D7E1-412C-A5A4-D0C9DD762F42}">
          <p14:sldIdLst>
            <p14:sldId id="301"/>
            <p14:sldId id="302"/>
            <p14:sldId id="315"/>
            <p14:sldId id="257"/>
            <p14:sldId id="311"/>
            <p14:sldId id="289"/>
            <p14:sldId id="259"/>
            <p14:sldId id="300"/>
          </p14:sldIdLst>
        </p14:section>
        <p14:section name="Stakeholder Feedback" id="{D73C0879-A306-4E9E-8FB8-22B283043326}">
          <p14:sldIdLst>
            <p14:sldId id="431"/>
            <p14:sldId id="376"/>
            <p14:sldId id="375"/>
            <p14:sldId id="397"/>
            <p14:sldId id="383"/>
            <p14:sldId id="384"/>
          </p14:sldIdLst>
        </p14:section>
        <p14:section name="Evidence Based Approaches" id="{55C865BB-63EE-4893-A6F9-2369BD70BE84}">
          <p14:sldIdLst>
            <p14:sldId id="416"/>
            <p14:sldId id="417"/>
            <p14:sldId id="377"/>
            <p14:sldId id="378"/>
            <p14:sldId id="379"/>
            <p14:sldId id="380"/>
          </p14:sldIdLst>
        </p14:section>
        <p14:section name="Bedford Borough Data" id="{40249FE9-DF58-4FB6-9F73-735B429EA899}">
          <p14:sldIdLst>
            <p14:sldId id="373"/>
            <p14:sldId id="288"/>
            <p14:sldId id="420"/>
            <p14:sldId id="284"/>
            <p14:sldId id="334"/>
            <p14:sldId id="303"/>
            <p14:sldId id="335"/>
            <p14:sldId id="290"/>
            <p14:sldId id="286"/>
            <p14:sldId id="291"/>
            <p14:sldId id="339"/>
            <p14:sldId id="369"/>
            <p14:sldId id="351"/>
            <p14:sldId id="344"/>
          </p14:sldIdLst>
        </p14:section>
        <p14:section name="Central Bedforshire Data" id="{94D72498-7186-404F-BC21-5450746994ED}">
          <p14:sldIdLst>
            <p14:sldId id="398"/>
            <p14:sldId id="399"/>
            <p14:sldId id="419"/>
            <p14:sldId id="400"/>
            <p14:sldId id="401"/>
            <p14:sldId id="402"/>
            <p14:sldId id="403"/>
            <p14:sldId id="404"/>
            <p14:sldId id="405"/>
            <p14:sldId id="408"/>
            <p14:sldId id="407"/>
            <p14:sldId id="406"/>
          </p14:sldIdLst>
        </p14:section>
        <p14:section name="Bedfordshire Recommendations" id="{01B3809C-4ECC-45DB-B765-D97E2F49C516}">
          <p14:sldIdLst>
            <p14:sldId id="426"/>
            <p14:sldId id="427"/>
            <p14:sldId id="428"/>
            <p14:sldId id="429"/>
            <p14:sldId id="430"/>
          </p14:sldIdLst>
        </p14:section>
        <p14:section name="Milton Keynes Data" id="{7F697246-94D0-47F8-AFBF-F08CC15F3135}">
          <p14:sldIdLst>
            <p14:sldId id="381"/>
            <p14:sldId id="385"/>
            <p14:sldId id="386"/>
            <p14:sldId id="387"/>
            <p14:sldId id="388"/>
            <p14:sldId id="389"/>
            <p14:sldId id="390"/>
            <p14:sldId id="391"/>
            <p14:sldId id="396"/>
            <p14:sldId id="392"/>
            <p14:sldId id="393"/>
            <p14:sldId id="394"/>
            <p14:sldId id="343"/>
            <p14:sldId id="395"/>
          </p14:sldIdLst>
        </p14:section>
        <p14:section name="Milton Keynes Recommendations" id="{59AB42F8-8544-4807-A1B9-97F4CD1675CA}">
          <p14:sldIdLst>
            <p14:sldId id="432"/>
            <p14:sldId id="438"/>
            <p14:sldId id="439"/>
            <p14:sldId id="440"/>
            <p14:sldId id="441"/>
          </p14:sldIdLst>
        </p14:section>
        <p14:section name="BBC, CBC and MK Data" id="{51A5E2A7-7A9A-4CFB-B5B0-38A36C9CCE87}">
          <p14:sldIdLst>
            <p14:sldId id="410"/>
            <p14:sldId id="418"/>
            <p14:sldId id="422"/>
            <p14:sldId id="423"/>
            <p14:sldId id="424"/>
            <p14:sldId id="425"/>
            <p14:sldId id="437"/>
            <p14:sldId id="4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mba Carr" initials="MC" lastIdx="4" clrIdx="0">
    <p:extLst>
      <p:ext uri="{19B8F6BF-5375-455C-9EA6-DF929625EA0E}">
        <p15:presenceInfo xmlns:p15="http://schemas.microsoft.com/office/powerpoint/2012/main" userId="S-1-5-21-1430016893-3367594156-591232521-53862" providerId="AD"/>
      </p:ext>
    </p:extLst>
  </p:cmAuthor>
  <p:cmAuthor id="2" name="Ian Brown" initials="IB" lastIdx="25" clrIdx="1">
    <p:extLst>
      <p:ext uri="{19B8F6BF-5375-455C-9EA6-DF929625EA0E}">
        <p15:presenceInfo xmlns:p15="http://schemas.microsoft.com/office/powerpoint/2012/main" userId="S-1-5-21-1430016893-3367594156-591232521-47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B9BD5"/>
    <a:srgbClr val="8D8D8D"/>
    <a:srgbClr val="A6A6A6"/>
    <a:srgbClr val="CC99FF"/>
    <a:srgbClr val="43B3BF"/>
    <a:srgbClr val="43BEB9"/>
    <a:srgbClr val="43BDA7"/>
    <a:srgbClr val="43BC9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5" autoAdjust="0"/>
    <p:restoredTop sz="87863" autoAdjust="0"/>
  </p:normalViewPr>
  <p:slideViewPr>
    <p:cSldViewPr snapToGrid="0">
      <p:cViewPr varScale="1">
        <p:scale>
          <a:sx n="94" d="100"/>
          <a:sy n="94" d="100"/>
        </p:scale>
        <p:origin x="102" y="558"/>
      </p:cViewPr>
      <p:guideLst/>
    </p:cSldViewPr>
  </p:slideViewPr>
  <p:outlineViewPr>
    <p:cViewPr>
      <p:scale>
        <a:sx n="33" d="100"/>
        <a:sy n="33" d="100"/>
      </p:scale>
      <p:origin x="0" y="-23582"/>
    </p:cViewPr>
  </p:outlineViewPr>
  <p:notesTextViewPr>
    <p:cViewPr>
      <p:scale>
        <a:sx n="1" d="1"/>
        <a:sy n="1" d="1"/>
      </p:scale>
      <p:origin x="0" y="0"/>
    </p:cViewPr>
  </p:notesTextViewPr>
  <p:sorterViewPr>
    <p:cViewPr>
      <p:scale>
        <a:sx n="100" d="100"/>
        <a:sy n="100" d="100"/>
      </p:scale>
      <p:origin x="0" y="-20760"/>
    </p:cViewPr>
  </p:sorterViewPr>
  <p:notesViewPr>
    <p:cSldViewPr snapToGrid="0">
      <p:cViewPr varScale="1">
        <p:scale>
          <a:sx n="62" d="100"/>
          <a:sy n="62" d="100"/>
        </p:scale>
        <p:origin x="169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MK</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Sheet1!$B$4:$D$4</c:f>
              <c:numCache>
                <c:formatCode>General</c:formatCode>
                <c:ptCount val="3"/>
                <c:pt idx="0">
                  <c:v>386</c:v>
                </c:pt>
                <c:pt idx="1">
                  <c:v>632.5</c:v>
                </c:pt>
                <c:pt idx="2">
                  <c:v>446.8</c:v>
                </c:pt>
              </c:numCache>
            </c:numRef>
          </c:val>
          <c:extLst>
            <c:ext xmlns:c16="http://schemas.microsoft.com/office/drawing/2014/chart" uri="{C3380CC4-5D6E-409C-BE32-E72D297353CC}">
              <c16:uniqueId val="{00000000-1E0C-4585-8B8C-913F7F04EB36}"/>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smtClean="0">
                <a:solidFill>
                  <a:schemeClr val="tx1"/>
                </a:solidFill>
              </a:rPr>
              <a:t>Top 5 referral reasons</a:t>
            </a:r>
            <a:r>
              <a:rPr lang="en-GB" sz="2000" baseline="0" dirty="0" smtClean="0">
                <a:solidFill>
                  <a:schemeClr val="tx1"/>
                </a:solidFill>
              </a:rPr>
              <a:t> – numbers accepted and not accepted</a:t>
            </a:r>
            <a:endParaRPr lang="en-GB" sz="200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accepted!$B$1</c:f>
              <c:strCache>
                <c:ptCount val="1"/>
                <c:pt idx="0">
                  <c:v>number of referrals</c:v>
                </c:pt>
              </c:strCache>
            </c:strRef>
          </c:tx>
          <c:spPr>
            <a:solidFill>
              <a:schemeClr val="accent1"/>
            </a:solidFill>
            <a:ln>
              <a:noFill/>
            </a:ln>
            <a:effectLst/>
          </c:spPr>
          <c:invertIfNegative val="0"/>
          <c:cat>
            <c:strRef>
              <c:f>accepted!$A$2:$A$6</c:f>
              <c:strCache>
                <c:ptCount val="5"/>
                <c:pt idx="0">
                  <c:v>Anxiety</c:v>
                </c:pt>
                <c:pt idx="1">
                  <c:v>Self harm behaviours</c:v>
                </c:pt>
                <c:pt idx="2">
                  <c:v>NDCs</c:v>
                </c:pt>
                <c:pt idx="3">
                  <c:v>Depression</c:v>
                </c:pt>
                <c:pt idx="4">
                  <c:v>Conduct disorders</c:v>
                </c:pt>
              </c:strCache>
            </c:strRef>
          </c:cat>
          <c:val>
            <c:numRef>
              <c:f>accepted!$B$2:$B$6</c:f>
            </c:numRef>
          </c:val>
          <c:extLst>
            <c:ext xmlns:c16="http://schemas.microsoft.com/office/drawing/2014/chart" uri="{C3380CC4-5D6E-409C-BE32-E72D297353CC}">
              <c16:uniqueId val="{00000000-D939-4E88-8CCD-FB42B8E76117}"/>
            </c:ext>
          </c:extLst>
        </c:ser>
        <c:ser>
          <c:idx val="1"/>
          <c:order val="1"/>
          <c:tx>
            <c:strRef>
              <c:f>accepted!$C$1</c:f>
              <c:strCache>
                <c:ptCount val="1"/>
                <c:pt idx="0">
                  <c:v>Accepted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accepted!$C$2:$C$6</c:f>
              <c:numCache>
                <c:formatCode>#,##0</c:formatCode>
                <c:ptCount val="5"/>
                <c:pt idx="0">
                  <c:v>346</c:v>
                </c:pt>
                <c:pt idx="1">
                  <c:v>209</c:v>
                </c:pt>
                <c:pt idx="2">
                  <c:v>121</c:v>
                </c:pt>
                <c:pt idx="3">
                  <c:v>150</c:v>
                </c:pt>
                <c:pt idx="4">
                  <c:v>44</c:v>
                </c:pt>
              </c:numCache>
            </c:numRef>
          </c:val>
          <c:extLst>
            <c:ext xmlns:c16="http://schemas.microsoft.com/office/drawing/2014/chart" uri="{C3380CC4-5D6E-409C-BE32-E72D297353CC}">
              <c16:uniqueId val="{00000001-D939-4E88-8CCD-FB42B8E76117}"/>
            </c:ext>
          </c:extLst>
        </c:ser>
        <c:ser>
          <c:idx val="2"/>
          <c:order val="2"/>
          <c:tx>
            <c:strRef>
              <c:f>accepted!$D$1</c:f>
              <c:strCache>
                <c:ptCount val="1"/>
                <c:pt idx="0">
                  <c:v>Not Accepted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accepted!$D$2:$D$6</c:f>
              <c:numCache>
                <c:formatCode>General</c:formatCode>
                <c:ptCount val="5"/>
                <c:pt idx="0">
                  <c:v>218</c:v>
                </c:pt>
                <c:pt idx="1">
                  <c:v>57</c:v>
                </c:pt>
                <c:pt idx="2">
                  <c:v>95</c:v>
                </c:pt>
                <c:pt idx="3">
                  <c:v>65</c:v>
                </c:pt>
                <c:pt idx="4">
                  <c:v>118</c:v>
                </c:pt>
              </c:numCache>
            </c:numRef>
          </c:val>
          <c:extLst>
            <c:ext xmlns:c16="http://schemas.microsoft.com/office/drawing/2014/chart" uri="{C3380CC4-5D6E-409C-BE32-E72D297353CC}">
              <c16:uniqueId val="{00000002-D939-4E88-8CCD-FB42B8E76117}"/>
            </c:ext>
          </c:extLst>
        </c:ser>
        <c:dLbls>
          <c:showLegendKey val="0"/>
          <c:showVal val="0"/>
          <c:showCatName val="0"/>
          <c:showSerName val="0"/>
          <c:showPercent val="0"/>
          <c:showBubbleSize val="0"/>
        </c:dLbls>
        <c:gapWidth val="150"/>
        <c:overlap val="100"/>
        <c:axId val="781695096"/>
        <c:axId val="781695424"/>
      </c:barChart>
      <c:catAx>
        <c:axId val="78169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695424"/>
        <c:crosses val="autoZero"/>
        <c:auto val="1"/>
        <c:lblAlgn val="ctr"/>
        <c:lblOffset val="100"/>
        <c:noMultiLvlLbl val="0"/>
      </c:catAx>
      <c:valAx>
        <c:axId val="781695424"/>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81695096"/>
        <c:crosses val="autoZero"/>
        <c:crossBetween val="between"/>
      </c:valAx>
      <c:spPr>
        <a:noFill/>
        <a:ln w="25400">
          <a:noFill/>
        </a:ln>
        <a:effectLst/>
      </c:spPr>
    </c:plotArea>
    <c:legend>
      <c:legendPos val="b"/>
      <c:layout>
        <c:manualLayout>
          <c:xMode val="edge"/>
          <c:yMode val="edge"/>
          <c:x val="7.9748471109099481E-2"/>
          <c:y val="0.90545807901701403"/>
          <c:w val="0.84539375281261298"/>
          <c:h val="7.87292289365980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accepted!$C$8</c:f>
              <c:strCache>
                <c:ptCount val="1"/>
                <c:pt idx="0">
                  <c:v>Accepted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accepted!$C$9:$C$16</c:f>
              <c:numCache>
                <c:formatCode>#,##0</c:formatCode>
                <c:ptCount val="8"/>
                <c:pt idx="0">
                  <c:v>49</c:v>
                </c:pt>
                <c:pt idx="1">
                  <c:v>23</c:v>
                </c:pt>
                <c:pt idx="2">
                  <c:v>29</c:v>
                </c:pt>
                <c:pt idx="3">
                  <c:v>8</c:v>
                </c:pt>
                <c:pt idx="4">
                  <c:v>19</c:v>
                </c:pt>
                <c:pt idx="5">
                  <c:v>9</c:v>
                </c:pt>
                <c:pt idx="6">
                  <c:v>16</c:v>
                </c:pt>
                <c:pt idx="7">
                  <c:v>4</c:v>
                </c:pt>
              </c:numCache>
            </c:numRef>
          </c:val>
          <c:extLst>
            <c:ext xmlns:c16="http://schemas.microsoft.com/office/drawing/2014/chart" uri="{C3380CC4-5D6E-409C-BE32-E72D297353CC}">
              <c16:uniqueId val="{00000000-A73A-415B-8B29-8E19C6CA6147}"/>
            </c:ext>
          </c:extLst>
        </c:ser>
        <c:ser>
          <c:idx val="1"/>
          <c:order val="1"/>
          <c:tx>
            <c:strRef>
              <c:f>accepted!$D$8</c:f>
              <c:strCache>
                <c:ptCount val="1"/>
                <c:pt idx="0">
                  <c:v>Not Accepted</c:v>
                </c:pt>
              </c:strCache>
            </c:strRef>
          </c:tx>
          <c:spPr>
            <a:solidFill>
              <a:srgbClr val="002060"/>
            </a:solidFill>
            <a:ln>
              <a:noFill/>
            </a:ln>
            <a:effectLst/>
          </c:spPr>
          <c:invertIfNegative val="0"/>
          <c:dLbls>
            <c:dLbl>
              <c:idx val="2"/>
              <c:layout>
                <c:manualLayout>
                  <c:x val="-2.2969496508637374E-3"/>
                  <c:y val="-5.19155191429279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3A-415B-8B29-8E19C6CA6147}"/>
                </c:ext>
              </c:extLst>
            </c:dLbl>
            <c:dLbl>
              <c:idx val="6"/>
              <c:layout>
                <c:manualLayout>
                  <c:x val="0"/>
                  <c:y val="-4.412819127148873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A-415B-8B29-8E19C6CA614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accepted!$D$9:$D$16</c:f>
              <c:numCache>
                <c:formatCode>General</c:formatCode>
                <c:ptCount val="8"/>
                <c:pt idx="0">
                  <c:v>7</c:v>
                </c:pt>
                <c:pt idx="1">
                  <c:v>18</c:v>
                </c:pt>
                <c:pt idx="2">
                  <c:v>2</c:v>
                </c:pt>
                <c:pt idx="3">
                  <c:v>23</c:v>
                </c:pt>
                <c:pt idx="4">
                  <c:v>5</c:v>
                </c:pt>
                <c:pt idx="5">
                  <c:v>9</c:v>
                </c:pt>
                <c:pt idx="6">
                  <c:v>2</c:v>
                </c:pt>
                <c:pt idx="7">
                  <c:v>6</c:v>
                </c:pt>
              </c:numCache>
            </c:numRef>
          </c:val>
          <c:extLst>
            <c:ext xmlns:c16="http://schemas.microsoft.com/office/drawing/2014/chart" uri="{C3380CC4-5D6E-409C-BE32-E72D297353CC}">
              <c16:uniqueId val="{00000001-A73A-415B-8B29-8E19C6CA6147}"/>
            </c:ext>
          </c:extLst>
        </c:ser>
        <c:dLbls>
          <c:showLegendKey val="0"/>
          <c:showVal val="0"/>
          <c:showCatName val="0"/>
          <c:showSerName val="0"/>
          <c:showPercent val="0"/>
          <c:showBubbleSize val="0"/>
        </c:dLbls>
        <c:gapWidth val="150"/>
        <c:overlap val="100"/>
        <c:axId val="781682304"/>
        <c:axId val="781680664"/>
      </c:barChart>
      <c:catAx>
        <c:axId val="78168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680664"/>
        <c:crosses val="autoZero"/>
        <c:auto val="1"/>
        <c:lblAlgn val="ctr"/>
        <c:lblOffset val="100"/>
        <c:noMultiLvlLbl val="0"/>
      </c:catAx>
      <c:valAx>
        <c:axId val="781680664"/>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8168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BBC</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Sheet1!$B$2:$D$2</c:f>
              <c:numCache>
                <c:formatCode>General</c:formatCode>
                <c:ptCount val="3"/>
                <c:pt idx="0">
                  <c:v>453</c:v>
                </c:pt>
                <c:pt idx="1">
                  <c:v>616.6</c:v>
                </c:pt>
                <c:pt idx="2">
                  <c:v>523.9</c:v>
                </c:pt>
              </c:numCache>
            </c:numRef>
          </c:val>
          <c:extLst>
            <c:ext xmlns:c16="http://schemas.microsoft.com/office/drawing/2014/chart" uri="{C3380CC4-5D6E-409C-BE32-E72D297353CC}">
              <c16:uniqueId val="{00000000-AA61-46CC-B4A6-3F13B34D11E4}"/>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5.957579682239688E-2"/>
          <c:y val="0.12827975785776283"/>
          <c:w val="0.55194367719741844"/>
          <c:h val="0.75842620391875482"/>
        </c:manualLayout>
      </c:layout>
      <c:pieChart>
        <c:varyColors val="1"/>
        <c:ser>
          <c:idx val="0"/>
          <c:order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0.13</c:v>
                </c:pt>
                <c:pt idx="2">
                  <c:v>0.25</c:v>
                </c:pt>
                <c:pt idx="3">
                  <c:v>0.36</c:v>
                </c:pt>
                <c:pt idx="4">
                  <c:v>0.06</c:v>
                </c:pt>
                <c:pt idx="5">
                  <c:v>0.19</c:v>
                </c:pt>
              </c:numCache>
            </c:numRef>
          </c:val>
          <c:extLst>
            <c:ext xmlns:c16="http://schemas.microsoft.com/office/drawing/2014/chart" uri="{C3380CC4-5D6E-409C-BE32-E72D297353CC}">
              <c16:uniqueId val="{00000000-8B6C-4666-865F-FA25036A503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smtClean="0">
                <a:effectLst/>
              </a:rPr>
              <a:t>Referral </a:t>
            </a:r>
            <a:r>
              <a:rPr lang="en-US" sz="1800" b="1" i="0" baseline="0" dirty="0">
                <a:effectLst/>
              </a:rPr>
              <a:t>Outcome </a:t>
            </a:r>
          </a:p>
        </c:rich>
      </c:tx>
      <c:overlay val="0"/>
    </c:title>
    <c:autoTitleDeleted val="0"/>
    <c:plotArea>
      <c:layout/>
      <c:barChart>
        <c:barDir val="col"/>
        <c:grouping val="stacked"/>
        <c:varyColors val="0"/>
        <c:ser>
          <c:idx val="0"/>
          <c:order val="0"/>
          <c:tx>
            <c:strRef>
              <c:f>Sheet1!$H$5</c:f>
              <c:strCache>
                <c:ptCount val="1"/>
                <c:pt idx="0">
                  <c:v>Accepted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Sheet1!$I$5:$J$5</c:f>
              <c:numCache>
                <c:formatCode>General</c:formatCode>
                <c:ptCount val="2"/>
                <c:pt idx="0">
                  <c:v>529</c:v>
                </c:pt>
                <c:pt idx="1">
                  <c:v>572</c:v>
                </c:pt>
              </c:numCache>
            </c:numRef>
          </c:val>
          <c:extLst>
            <c:ext xmlns:c16="http://schemas.microsoft.com/office/drawing/2014/chart" uri="{C3380CC4-5D6E-409C-BE32-E72D297353CC}">
              <c16:uniqueId val="{00000000-28E4-4B0B-A33E-E9F9D49516D9}"/>
            </c:ext>
          </c:extLst>
        </c:ser>
        <c:ser>
          <c:idx val="1"/>
          <c:order val="1"/>
          <c:tx>
            <c:strRef>
              <c:f>Sheet1!$H$6</c:f>
              <c:strCache>
                <c:ptCount val="1"/>
                <c:pt idx="0">
                  <c:v>Signpost</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Sheet1!$I$6:$J$6</c:f>
              <c:numCache>
                <c:formatCode>General</c:formatCode>
                <c:ptCount val="2"/>
                <c:pt idx="0">
                  <c:v>158</c:v>
                </c:pt>
                <c:pt idx="1">
                  <c:v>208</c:v>
                </c:pt>
              </c:numCache>
            </c:numRef>
          </c:val>
          <c:extLst>
            <c:ext xmlns:c16="http://schemas.microsoft.com/office/drawing/2014/chart" uri="{C3380CC4-5D6E-409C-BE32-E72D297353CC}">
              <c16:uniqueId val="{00000001-28E4-4B0B-A33E-E9F9D49516D9}"/>
            </c:ext>
          </c:extLst>
        </c:ser>
        <c:ser>
          <c:idx val="2"/>
          <c:order val="2"/>
          <c:tx>
            <c:strRef>
              <c:f>Sheet1!$H$7</c:f>
              <c:strCache>
                <c:ptCount val="1"/>
                <c:pt idx="0">
                  <c:v>Not Taken On</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Sheet1!$I$7:$J$7</c:f>
              <c:numCache>
                <c:formatCode>General</c:formatCode>
                <c:ptCount val="2"/>
                <c:pt idx="0">
                  <c:v>115</c:v>
                </c:pt>
                <c:pt idx="1">
                  <c:v>94</c:v>
                </c:pt>
              </c:numCache>
            </c:numRef>
          </c:val>
          <c:extLst>
            <c:ext xmlns:c16="http://schemas.microsoft.com/office/drawing/2014/chart" uri="{C3380CC4-5D6E-409C-BE32-E72D297353CC}">
              <c16:uniqueId val="{00000002-28E4-4B0B-A33E-E9F9D49516D9}"/>
            </c:ext>
          </c:extLst>
        </c:ser>
        <c:dLbls>
          <c:showLegendKey val="0"/>
          <c:showVal val="0"/>
          <c:showCatName val="0"/>
          <c:showSerName val="0"/>
          <c:showPercent val="0"/>
          <c:showBubbleSize val="0"/>
        </c:dLbls>
        <c:gapWidth val="150"/>
        <c:overlap val="100"/>
        <c:axId val="86891136"/>
        <c:axId val="87097728"/>
      </c:barChart>
      <c:catAx>
        <c:axId val="86891136"/>
        <c:scaling>
          <c:orientation val="minMax"/>
        </c:scaling>
        <c:delete val="0"/>
        <c:axPos val="b"/>
        <c:numFmt formatCode="General" sourceLinked="0"/>
        <c:majorTickMark val="out"/>
        <c:minorTickMark val="none"/>
        <c:tickLblPos val="nextTo"/>
        <c:txPr>
          <a:bodyPr/>
          <a:lstStyle/>
          <a:p>
            <a:pPr>
              <a:defRPr sz="1200"/>
            </a:pPr>
            <a:endParaRPr lang="en-US"/>
          </a:p>
        </c:txPr>
        <c:crossAx val="87097728"/>
        <c:crosses val="autoZero"/>
        <c:auto val="1"/>
        <c:lblAlgn val="ctr"/>
        <c:lblOffset val="100"/>
        <c:noMultiLvlLbl val="0"/>
      </c:catAx>
      <c:valAx>
        <c:axId val="8709772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86891136"/>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rgbClr val="A6A6A6"/>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CBC</c:v>
                </c:pt>
              </c:strCache>
            </c:strRef>
          </c:tx>
          <c:spPr>
            <a:solidFill>
              <a:schemeClr val="accent4"/>
            </a:solidFill>
            <a:ln>
              <a:noFill/>
            </a:ln>
            <a:effectLst/>
          </c:spPr>
          <c:invertIfNegative val="0"/>
          <c:cat>
            <c:strRef>
              <c:f>Sheet1!$B$1:$D$1</c:f>
              <c:strCache>
                <c:ptCount val="3"/>
                <c:pt idx="0">
                  <c:v>10-14yo</c:v>
                </c:pt>
                <c:pt idx="1">
                  <c:v>15-19yo</c:v>
                </c:pt>
                <c:pt idx="2">
                  <c:v>20-24yo</c:v>
                </c:pt>
              </c:strCache>
            </c:strRef>
          </c:cat>
          <c:val>
            <c:numRef>
              <c:f>Sheet1!$B$3:$D$3</c:f>
              <c:numCache>
                <c:formatCode>General</c:formatCode>
                <c:ptCount val="3"/>
                <c:pt idx="0">
                  <c:v>196</c:v>
                </c:pt>
                <c:pt idx="1">
                  <c:v>590.70000000000005</c:v>
                </c:pt>
                <c:pt idx="2">
                  <c:v>459.1</c:v>
                </c:pt>
              </c:numCache>
            </c:numRef>
          </c:val>
          <c:extLst>
            <c:ext xmlns:c16="http://schemas.microsoft.com/office/drawing/2014/chart" uri="{C3380CC4-5D6E-409C-BE32-E72D297353CC}">
              <c16:uniqueId val="{00000000-E866-4B94-9F94-559E6B55C032}"/>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Central Bedfordshire  Referral Outcome </a:t>
            </a:r>
            <a:endParaRPr lang="en-GB" b="1" dirty="0">
              <a:effectLst/>
            </a:endParaRPr>
          </a:p>
        </c:rich>
      </c:tx>
      <c:overlay val="0"/>
    </c:title>
    <c:autoTitleDeleted val="0"/>
    <c:plotArea>
      <c:layout/>
      <c:barChart>
        <c:barDir val="col"/>
        <c:grouping val="stacked"/>
        <c:varyColors val="0"/>
        <c:ser>
          <c:idx val="0"/>
          <c:order val="0"/>
          <c:tx>
            <c:strRef>
              <c:f>Sheet1!$M$5</c:f>
              <c:strCache>
                <c:ptCount val="1"/>
                <c:pt idx="0">
                  <c:v>Accepted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Sheet1!$N$5:$O$5</c:f>
              <c:numCache>
                <c:formatCode>General</c:formatCode>
                <c:ptCount val="2"/>
                <c:pt idx="0">
                  <c:v>1285</c:v>
                </c:pt>
                <c:pt idx="1">
                  <c:v>1396</c:v>
                </c:pt>
              </c:numCache>
            </c:numRef>
          </c:val>
          <c:extLst>
            <c:ext xmlns:c16="http://schemas.microsoft.com/office/drawing/2014/chart" uri="{C3380CC4-5D6E-409C-BE32-E72D297353CC}">
              <c16:uniqueId val="{00000000-F335-4C91-9153-D98462F095FC}"/>
            </c:ext>
          </c:extLst>
        </c:ser>
        <c:ser>
          <c:idx val="1"/>
          <c:order val="1"/>
          <c:tx>
            <c:strRef>
              <c:f>Sheet1!$M$6</c:f>
              <c:strCache>
                <c:ptCount val="1"/>
                <c:pt idx="0">
                  <c:v>Signpost</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Sheet1!$N$6:$O$6</c:f>
              <c:numCache>
                <c:formatCode>General</c:formatCode>
                <c:ptCount val="2"/>
                <c:pt idx="0">
                  <c:v>508</c:v>
                </c:pt>
                <c:pt idx="1">
                  <c:v>751</c:v>
                </c:pt>
              </c:numCache>
            </c:numRef>
          </c:val>
          <c:extLst>
            <c:ext xmlns:c16="http://schemas.microsoft.com/office/drawing/2014/chart" uri="{C3380CC4-5D6E-409C-BE32-E72D297353CC}">
              <c16:uniqueId val="{00000001-F335-4C91-9153-D98462F095FC}"/>
            </c:ext>
          </c:extLst>
        </c:ser>
        <c:ser>
          <c:idx val="2"/>
          <c:order val="2"/>
          <c:tx>
            <c:strRef>
              <c:f>Sheet1!$M$7</c:f>
              <c:strCache>
                <c:ptCount val="1"/>
                <c:pt idx="0">
                  <c:v>Not Taken On</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Sheet1!$N$7:$O$7</c:f>
              <c:numCache>
                <c:formatCode>General</c:formatCode>
                <c:ptCount val="2"/>
                <c:pt idx="0">
                  <c:v>288</c:v>
                </c:pt>
                <c:pt idx="1">
                  <c:v>39</c:v>
                </c:pt>
              </c:numCache>
            </c:numRef>
          </c:val>
          <c:extLst>
            <c:ext xmlns:c16="http://schemas.microsoft.com/office/drawing/2014/chart" uri="{C3380CC4-5D6E-409C-BE32-E72D297353CC}">
              <c16:uniqueId val="{00000002-F335-4C91-9153-D98462F095FC}"/>
            </c:ext>
          </c:extLst>
        </c:ser>
        <c:dLbls>
          <c:showLegendKey val="0"/>
          <c:showVal val="0"/>
          <c:showCatName val="0"/>
          <c:showSerName val="0"/>
          <c:showPercent val="0"/>
          <c:showBubbleSize val="0"/>
        </c:dLbls>
        <c:gapWidth val="150"/>
        <c:overlap val="100"/>
        <c:axId val="90364544"/>
        <c:axId val="32977280"/>
      </c:barChart>
      <c:catAx>
        <c:axId val="90364544"/>
        <c:scaling>
          <c:orientation val="minMax"/>
        </c:scaling>
        <c:delete val="0"/>
        <c:axPos val="b"/>
        <c:numFmt formatCode="General" sourceLinked="0"/>
        <c:majorTickMark val="out"/>
        <c:minorTickMark val="none"/>
        <c:tickLblPos val="nextTo"/>
        <c:crossAx val="32977280"/>
        <c:crosses val="autoZero"/>
        <c:auto val="1"/>
        <c:lblAlgn val="ctr"/>
        <c:lblOffset val="100"/>
        <c:noMultiLvlLbl val="0"/>
      </c:catAx>
      <c:valAx>
        <c:axId val="32977280"/>
        <c:scaling>
          <c:orientation val="minMax"/>
        </c:scaling>
        <c:delete val="0"/>
        <c:axPos val="l"/>
        <c:majorGridlines/>
        <c:numFmt formatCode="General" sourceLinked="1"/>
        <c:majorTickMark val="out"/>
        <c:minorTickMark val="none"/>
        <c:tickLblPos val="nextTo"/>
        <c:crossAx val="90364544"/>
        <c:crosses val="autoZero"/>
        <c:crossBetween val="between"/>
      </c:valAx>
    </c:plotArea>
    <c:legend>
      <c:legendPos val="b"/>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9.1392816735604385E-2"/>
          <c:y val="0.13220239556386387"/>
          <c:w val="0.55194367719741844"/>
          <c:h val="0.75842620391875482"/>
        </c:manualLayout>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0.11518046709129512</c:v>
                </c:pt>
                <c:pt idx="2">
                  <c:v>0.15021231422505307</c:v>
                </c:pt>
                <c:pt idx="3">
                  <c:v>0.45276008492569003</c:v>
                </c:pt>
                <c:pt idx="4">
                  <c:v>6.1040339702760085E-2</c:v>
                </c:pt>
                <c:pt idx="5">
                  <c:v>0.2208067940552017</c:v>
                </c:pt>
              </c:numCache>
            </c:numRef>
          </c:val>
          <c:extLst>
            <c:ext xmlns:c16="http://schemas.microsoft.com/office/drawing/2014/chart" uri="{C3380CC4-5D6E-409C-BE32-E72D297353CC}">
              <c16:uniqueId val="{00000000-B919-425E-8E11-45C7144747FB}"/>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3AFBE-A4F2-4A19-AB5C-3DE42CDD4B4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7485E32-51F0-45EC-BA3B-BECFCE799E17}">
      <dgm:prSet phldrT="[Text]"/>
      <dgm:spPr/>
      <dgm:t>
        <a:bodyPr/>
        <a:lstStyle/>
        <a:p>
          <a:r>
            <a:rPr lang="en-US" dirty="0" smtClean="0"/>
            <a:t>Data collection</a:t>
          </a:r>
          <a:endParaRPr lang="en-US" dirty="0"/>
        </a:p>
      </dgm:t>
    </dgm:pt>
    <dgm:pt modelId="{E9DBC774-06DE-4C91-98E2-A05D7FEB1323}" type="parTrans" cxnId="{68455BC0-7B8E-4C41-8DE6-9A3C07B2F63F}">
      <dgm:prSet/>
      <dgm:spPr/>
      <dgm:t>
        <a:bodyPr/>
        <a:lstStyle/>
        <a:p>
          <a:endParaRPr lang="en-US"/>
        </a:p>
      </dgm:t>
    </dgm:pt>
    <dgm:pt modelId="{2D57152A-2EFC-430D-A0C0-308B5F80D17A}" type="sibTrans" cxnId="{68455BC0-7B8E-4C41-8DE6-9A3C07B2F63F}">
      <dgm:prSet/>
      <dgm:spPr/>
      <dgm:t>
        <a:bodyPr/>
        <a:lstStyle/>
        <a:p>
          <a:endParaRPr lang="en-US"/>
        </a:p>
      </dgm:t>
    </dgm:pt>
    <dgm:pt modelId="{2C7409C1-B65D-4B96-A29E-85F719562A40}">
      <dgm:prSet phldrT="[Text]" custT="1"/>
      <dgm:spPr/>
      <dgm:t>
        <a:bodyPr/>
        <a:lstStyle/>
        <a:p>
          <a:r>
            <a:rPr lang="en-US" sz="2000" dirty="0" smtClean="0"/>
            <a:t>Public Health England </a:t>
          </a:r>
        </a:p>
        <a:p>
          <a:r>
            <a:rPr lang="en-US" sz="2000" dirty="0" smtClean="0"/>
            <a:t>Child and Adolescent Mental Health Services (CAMHS) </a:t>
          </a:r>
        </a:p>
        <a:p>
          <a:r>
            <a:rPr lang="en-US" sz="2000" dirty="0" smtClean="0"/>
            <a:t>Early Help</a:t>
          </a:r>
        </a:p>
        <a:p>
          <a:r>
            <a:rPr lang="en-US" sz="2000" dirty="0" err="1" smtClean="0"/>
            <a:t>Healthwatch</a:t>
          </a:r>
          <a:r>
            <a:rPr lang="en-US" sz="2000" dirty="0" smtClean="0"/>
            <a:t> reports</a:t>
          </a:r>
        </a:p>
        <a:p>
          <a:r>
            <a:rPr lang="en-US" sz="2000" dirty="0" smtClean="0"/>
            <a:t>VCS reports</a:t>
          </a:r>
          <a:endParaRPr lang="en-US" sz="2000" dirty="0"/>
        </a:p>
      </dgm:t>
    </dgm:pt>
    <dgm:pt modelId="{956421C8-02D0-4EBB-811A-D979B491AE39}" type="parTrans" cxnId="{9E9D7565-CA1F-4780-9521-31A9EDB0888A}">
      <dgm:prSet/>
      <dgm:spPr/>
      <dgm:t>
        <a:bodyPr/>
        <a:lstStyle/>
        <a:p>
          <a:endParaRPr lang="en-US"/>
        </a:p>
      </dgm:t>
    </dgm:pt>
    <dgm:pt modelId="{CFFD9FFB-F1D8-41F6-B840-E8346F391EDB}" type="sibTrans" cxnId="{9E9D7565-CA1F-4780-9521-31A9EDB0888A}">
      <dgm:prSet/>
      <dgm:spPr/>
      <dgm:t>
        <a:bodyPr/>
        <a:lstStyle/>
        <a:p>
          <a:endParaRPr lang="en-US"/>
        </a:p>
      </dgm:t>
    </dgm:pt>
    <dgm:pt modelId="{F0932F5C-D561-4511-90DD-81379E389241}">
      <dgm:prSet phldrT="[Text]"/>
      <dgm:spPr/>
      <dgm:t>
        <a:bodyPr/>
        <a:lstStyle/>
        <a:p>
          <a:r>
            <a:rPr lang="en-US" dirty="0" smtClean="0"/>
            <a:t>Partner engagement</a:t>
          </a:r>
          <a:endParaRPr lang="en-US" dirty="0"/>
        </a:p>
      </dgm:t>
    </dgm:pt>
    <dgm:pt modelId="{FAB7A9F1-5269-4D43-8940-873D43D42DB3}" type="parTrans" cxnId="{CCA231E1-581C-4ED3-BD9A-769A24176E3B}">
      <dgm:prSet/>
      <dgm:spPr/>
      <dgm:t>
        <a:bodyPr/>
        <a:lstStyle/>
        <a:p>
          <a:endParaRPr lang="en-US"/>
        </a:p>
      </dgm:t>
    </dgm:pt>
    <dgm:pt modelId="{BCBD7C72-61F3-4243-A17C-C4838A7E6458}" type="sibTrans" cxnId="{CCA231E1-581C-4ED3-BD9A-769A24176E3B}">
      <dgm:prSet/>
      <dgm:spPr/>
      <dgm:t>
        <a:bodyPr/>
        <a:lstStyle/>
        <a:p>
          <a:endParaRPr lang="en-US"/>
        </a:p>
      </dgm:t>
    </dgm:pt>
    <dgm:pt modelId="{E77EB11C-0BDC-417A-A0C3-8AB6A84FDF65}">
      <dgm:prSet phldrT="[Text]" custT="1"/>
      <dgm:spPr/>
      <dgm:t>
        <a:bodyPr/>
        <a:lstStyle/>
        <a:p>
          <a:r>
            <a:rPr lang="en-US" sz="2000" dirty="0" smtClean="0"/>
            <a:t>Local Authority</a:t>
          </a:r>
        </a:p>
        <a:p>
          <a:r>
            <a:rPr lang="en-US" sz="2000" dirty="0" smtClean="0"/>
            <a:t>Clinical Commissioning Groups</a:t>
          </a:r>
        </a:p>
        <a:p>
          <a:r>
            <a:rPr lang="en-US" sz="2000" dirty="0" smtClean="0"/>
            <a:t>Voluntary and Community Sector</a:t>
          </a:r>
        </a:p>
        <a:p>
          <a:r>
            <a:rPr lang="en-US" sz="2000" dirty="0" smtClean="0"/>
            <a:t>CAMHs providers</a:t>
          </a:r>
        </a:p>
        <a:p>
          <a:r>
            <a:rPr lang="en-US" sz="2000" dirty="0" smtClean="0"/>
            <a:t>CAMHs service users</a:t>
          </a:r>
        </a:p>
        <a:p>
          <a:endParaRPr lang="en-US" sz="1600" dirty="0"/>
        </a:p>
      </dgm:t>
    </dgm:pt>
    <dgm:pt modelId="{71D39789-365F-4716-926A-6AEFBB179B2B}" type="parTrans" cxnId="{7129EC9E-4EA4-4C4C-8A2C-3125AEEC8ADE}">
      <dgm:prSet/>
      <dgm:spPr/>
      <dgm:t>
        <a:bodyPr/>
        <a:lstStyle/>
        <a:p>
          <a:endParaRPr lang="en-US"/>
        </a:p>
      </dgm:t>
    </dgm:pt>
    <dgm:pt modelId="{4DCD8840-9243-47D5-9D57-9680DE03B500}" type="sibTrans" cxnId="{7129EC9E-4EA4-4C4C-8A2C-3125AEEC8ADE}">
      <dgm:prSet/>
      <dgm:spPr/>
      <dgm:t>
        <a:bodyPr/>
        <a:lstStyle/>
        <a:p>
          <a:endParaRPr lang="en-US"/>
        </a:p>
      </dgm:t>
    </dgm:pt>
    <dgm:pt modelId="{AC445EDD-E930-4879-8B63-21618236F94E}">
      <dgm:prSet phldrT="[Text]"/>
      <dgm:spPr/>
      <dgm:t>
        <a:bodyPr/>
        <a:lstStyle/>
        <a:p>
          <a:r>
            <a:rPr lang="en-US" dirty="0" smtClean="0"/>
            <a:t>Stakeholder events</a:t>
          </a:r>
          <a:endParaRPr lang="en-US" dirty="0"/>
        </a:p>
      </dgm:t>
    </dgm:pt>
    <dgm:pt modelId="{B4E4366B-807C-4FC3-ABD1-B9FD858AB038}" type="parTrans" cxnId="{F5F7EC03-0712-4CD8-9B64-BD54B910BEFB}">
      <dgm:prSet/>
      <dgm:spPr/>
      <dgm:t>
        <a:bodyPr/>
        <a:lstStyle/>
        <a:p>
          <a:endParaRPr lang="en-US"/>
        </a:p>
      </dgm:t>
    </dgm:pt>
    <dgm:pt modelId="{4B667843-52AB-4908-8CEE-D2723191AF93}" type="sibTrans" cxnId="{F5F7EC03-0712-4CD8-9B64-BD54B910BEFB}">
      <dgm:prSet/>
      <dgm:spPr/>
      <dgm:t>
        <a:bodyPr/>
        <a:lstStyle/>
        <a:p>
          <a:endParaRPr lang="en-US"/>
        </a:p>
      </dgm:t>
    </dgm:pt>
    <dgm:pt modelId="{6922CE85-B3A5-4D29-B0A9-7E47E3BFECEB}">
      <dgm:prSet phldrT="[Text]" custT="1"/>
      <dgm:spPr/>
      <dgm:t>
        <a:bodyPr/>
        <a:lstStyle/>
        <a:p>
          <a:r>
            <a:rPr lang="en-US" sz="2000" dirty="0" smtClean="0"/>
            <a:t>System wide, 40 attendees </a:t>
          </a:r>
        </a:p>
        <a:p>
          <a:r>
            <a:rPr lang="en-US" sz="2000" dirty="0" smtClean="0"/>
            <a:t>VCS, 16 attendees</a:t>
          </a:r>
          <a:endParaRPr lang="en-US" sz="2000" dirty="0"/>
        </a:p>
      </dgm:t>
    </dgm:pt>
    <dgm:pt modelId="{02F05515-230B-4BF7-837B-2518C34262FB}" type="parTrans" cxnId="{3BA1F61B-2BE4-439B-ABCE-DF5D4AC50D64}">
      <dgm:prSet/>
      <dgm:spPr/>
      <dgm:t>
        <a:bodyPr/>
        <a:lstStyle/>
        <a:p>
          <a:endParaRPr lang="en-US"/>
        </a:p>
      </dgm:t>
    </dgm:pt>
    <dgm:pt modelId="{D4C37CA2-4E12-4D33-BA14-43F0C8B314D6}" type="sibTrans" cxnId="{3BA1F61B-2BE4-439B-ABCE-DF5D4AC50D64}">
      <dgm:prSet/>
      <dgm:spPr/>
      <dgm:t>
        <a:bodyPr/>
        <a:lstStyle/>
        <a:p>
          <a:endParaRPr lang="en-US"/>
        </a:p>
      </dgm:t>
    </dgm:pt>
    <dgm:pt modelId="{6F62E2A3-71D2-40C1-B34F-5BF09BADBB41}" type="pres">
      <dgm:prSet presAssocID="{F493AFBE-A4F2-4A19-AB5C-3DE42CDD4B42}" presName="Name0" presStyleCnt="0">
        <dgm:presLayoutVars>
          <dgm:chMax val="5"/>
          <dgm:chPref val="5"/>
          <dgm:dir/>
          <dgm:animLvl val="lvl"/>
        </dgm:presLayoutVars>
      </dgm:prSet>
      <dgm:spPr/>
      <dgm:t>
        <a:bodyPr/>
        <a:lstStyle/>
        <a:p>
          <a:endParaRPr lang="en-US"/>
        </a:p>
      </dgm:t>
    </dgm:pt>
    <dgm:pt modelId="{173BBAC4-C7A0-4BB1-93E8-CB66A5C46A79}" type="pres">
      <dgm:prSet presAssocID="{F7485E32-51F0-45EC-BA3B-BECFCE799E17}" presName="parentText1" presStyleLbl="node1" presStyleIdx="0" presStyleCnt="3">
        <dgm:presLayoutVars>
          <dgm:chMax/>
          <dgm:chPref val="3"/>
          <dgm:bulletEnabled val="1"/>
        </dgm:presLayoutVars>
      </dgm:prSet>
      <dgm:spPr/>
      <dgm:t>
        <a:bodyPr/>
        <a:lstStyle/>
        <a:p>
          <a:endParaRPr lang="en-US"/>
        </a:p>
      </dgm:t>
    </dgm:pt>
    <dgm:pt modelId="{7666C2EF-F0D5-4128-A25E-151EF6B62A7A}" type="pres">
      <dgm:prSet presAssocID="{F7485E32-51F0-45EC-BA3B-BECFCE799E17}" presName="childText1" presStyleLbl="solidAlignAcc1" presStyleIdx="0" presStyleCnt="3">
        <dgm:presLayoutVars>
          <dgm:chMax val="0"/>
          <dgm:chPref val="0"/>
          <dgm:bulletEnabled val="1"/>
        </dgm:presLayoutVars>
      </dgm:prSet>
      <dgm:spPr/>
      <dgm:t>
        <a:bodyPr/>
        <a:lstStyle/>
        <a:p>
          <a:endParaRPr lang="en-US"/>
        </a:p>
      </dgm:t>
    </dgm:pt>
    <dgm:pt modelId="{D93AEA46-4F92-47EE-98BF-1C87E7FB53AF}" type="pres">
      <dgm:prSet presAssocID="{F0932F5C-D561-4511-90DD-81379E389241}" presName="parentText2" presStyleLbl="node1" presStyleIdx="1" presStyleCnt="3">
        <dgm:presLayoutVars>
          <dgm:chMax/>
          <dgm:chPref val="3"/>
          <dgm:bulletEnabled val="1"/>
        </dgm:presLayoutVars>
      </dgm:prSet>
      <dgm:spPr/>
      <dgm:t>
        <a:bodyPr/>
        <a:lstStyle/>
        <a:p>
          <a:endParaRPr lang="en-US"/>
        </a:p>
      </dgm:t>
    </dgm:pt>
    <dgm:pt modelId="{ADC5E926-08CC-4DBB-BB8D-A54FE62F0623}" type="pres">
      <dgm:prSet presAssocID="{F0932F5C-D561-4511-90DD-81379E389241}" presName="childText2" presStyleLbl="solidAlignAcc1" presStyleIdx="1" presStyleCnt="3">
        <dgm:presLayoutVars>
          <dgm:chMax val="0"/>
          <dgm:chPref val="0"/>
          <dgm:bulletEnabled val="1"/>
        </dgm:presLayoutVars>
      </dgm:prSet>
      <dgm:spPr/>
      <dgm:t>
        <a:bodyPr/>
        <a:lstStyle/>
        <a:p>
          <a:endParaRPr lang="en-US"/>
        </a:p>
      </dgm:t>
    </dgm:pt>
    <dgm:pt modelId="{EAEF048C-135F-4D92-B4DA-5F2F4E2FD663}" type="pres">
      <dgm:prSet presAssocID="{AC445EDD-E930-4879-8B63-21618236F94E}" presName="parentText3" presStyleLbl="node1" presStyleIdx="2" presStyleCnt="3">
        <dgm:presLayoutVars>
          <dgm:chMax/>
          <dgm:chPref val="3"/>
          <dgm:bulletEnabled val="1"/>
        </dgm:presLayoutVars>
      </dgm:prSet>
      <dgm:spPr/>
      <dgm:t>
        <a:bodyPr/>
        <a:lstStyle/>
        <a:p>
          <a:endParaRPr lang="en-US"/>
        </a:p>
      </dgm:t>
    </dgm:pt>
    <dgm:pt modelId="{46CC07C9-1637-41D1-9FE8-5E5BB8E6F55B}" type="pres">
      <dgm:prSet presAssocID="{AC445EDD-E930-4879-8B63-21618236F94E}" presName="childText3" presStyleLbl="solidAlignAcc1" presStyleIdx="2" presStyleCnt="3" custLinFactNeighborX="446" custLinFactNeighborY="287">
        <dgm:presLayoutVars>
          <dgm:chMax val="0"/>
          <dgm:chPref val="0"/>
          <dgm:bulletEnabled val="1"/>
        </dgm:presLayoutVars>
      </dgm:prSet>
      <dgm:spPr/>
      <dgm:t>
        <a:bodyPr/>
        <a:lstStyle/>
        <a:p>
          <a:endParaRPr lang="en-US"/>
        </a:p>
      </dgm:t>
    </dgm:pt>
  </dgm:ptLst>
  <dgm:cxnLst>
    <dgm:cxn modelId="{87B021AA-C6DD-4FD9-81EA-CAED52127B82}" type="presOf" srcId="{6922CE85-B3A5-4D29-B0A9-7E47E3BFECEB}" destId="{46CC07C9-1637-41D1-9FE8-5E5BB8E6F55B}" srcOrd="0" destOrd="0" presId="urn:microsoft.com/office/officeart/2009/3/layout/IncreasingArrowsProcess"/>
    <dgm:cxn modelId="{3BA1F61B-2BE4-439B-ABCE-DF5D4AC50D64}" srcId="{AC445EDD-E930-4879-8B63-21618236F94E}" destId="{6922CE85-B3A5-4D29-B0A9-7E47E3BFECEB}" srcOrd="0" destOrd="0" parTransId="{02F05515-230B-4BF7-837B-2518C34262FB}" sibTransId="{D4C37CA2-4E12-4D33-BA14-43F0C8B314D6}"/>
    <dgm:cxn modelId="{7129EC9E-4EA4-4C4C-8A2C-3125AEEC8ADE}" srcId="{F0932F5C-D561-4511-90DD-81379E389241}" destId="{E77EB11C-0BDC-417A-A0C3-8AB6A84FDF65}" srcOrd="0" destOrd="0" parTransId="{71D39789-365F-4716-926A-6AEFBB179B2B}" sibTransId="{4DCD8840-9243-47D5-9D57-9680DE03B500}"/>
    <dgm:cxn modelId="{257CEEFD-1B68-4510-9140-B9974ED2BF41}" type="presOf" srcId="{E77EB11C-0BDC-417A-A0C3-8AB6A84FDF65}" destId="{ADC5E926-08CC-4DBB-BB8D-A54FE62F0623}" srcOrd="0" destOrd="0" presId="urn:microsoft.com/office/officeart/2009/3/layout/IncreasingArrowsProcess"/>
    <dgm:cxn modelId="{68455BC0-7B8E-4C41-8DE6-9A3C07B2F63F}" srcId="{F493AFBE-A4F2-4A19-AB5C-3DE42CDD4B42}" destId="{F7485E32-51F0-45EC-BA3B-BECFCE799E17}" srcOrd="0" destOrd="0" parTransId="{E9DBC774-06DE-4C91-98E2-A05D7FEB1323}" sibTransId="{2D57152A-2EFC-430D-A0C0-308B5F80D17A}"/>
    <dgm:cxn modelId="{F5F7EC03-0712-4CD8-9B64-BD54B910BEFB}" srcId="{F493AFBE-A4F2-4A19-AB5C-3DE42CDD4B42}" destId="{AC445EDD-E930-4879-8B63-21618236F94E}" srcOrd="2" destOrd="0" parTransId="{B4E4366B-807C-4FC3-ABD1-B9FD858AB038}" sibTransId="{4B667843-52AB-4908-8CEE-D2723191AF93}"/>
    <dgm:cxn modelId="{2D1B83E2-53D8-4FDD-AECF-EC49297938BD}" type="presOf" srcId="{F0932F5C-D561-4511-90DD-81379E389241}" destId="{D93AEA46-4F92-47EE-98BF-1C87E7FB53AF}" srcOrd="0" destOrd="0" presId="urn:microsoft.com/office/officeart/2009/3/layout/IncreasingArrowsProcess"/>
    <dgm:cxn modelId="{9E9D7565-CA1F-4780-9521-31A9EDB0888A}" srcId="{F7485E32-51F0-45EC-BA3B-BECFCE799E17}" destId="{2C7409C1-B65D-4B96-A29E-85F719562A40}" srcOrd="0" destOrd="0" parTransId="{956421C8-02D0-4EBB-811A-D979B491AE39}" sibTransId="{CFFD9FFB-F1D8-41F6-B840-E8346F391EDB}"/>
    <dgm:cxn modelId="{CCA231E1-581C-4ED3-BD9A-769A24176E3B}" srcId="{F493AFBE-A4F2-4A19-AB5C-3DE42CDD4B42}" destId="{F0932F5C-D561-4511-90DD-81379E389241}" srcOrd="1" destOrd="0" parTransId="{FAB7A9F1-5269-4D43-8940-873D43D42DB3}" sibTransId="{BCBD7C72-61F3-4243-A17C-C4838A7E6458}"/>
    <dgm:cxn modelId="{6EB0314C-7A67-47B7-AE6D-775D1891E251}" type="presOf" srcId="{F7485E32-51F0-45EC-BA3B-BECFCE799E17}" destId="{173BBAC4-C7A0-4BB1-93E8-CB66A5C46A79}" srcOrd="0" destOrd="0" presId="urn:microsoft.com/office/officeart/2009/3/layout/IncreasingArrowsProcess"/>
    <dgm:cxn modelId="{3DA6CE78-B25E-4EF1-85AF-79AAA0BF84B5}" type="presOf" srcId="{2C7409C1-B65D-4B96-A29E-85F719562A40}" destId="{7666C2EF-F0D5-4128-A25E-151EF6B62A7A}" srcOrd="0" destOrd="0" presId="urn:microsoft.com/office/officeart/2009/3/layout/IncreasingArrowsProcess"/>
    <dgm:cxn modelId="{45698F28-C51B-45AD-8726-11FF5422C60C}" type="presOf" srcId="{F493AFBE-A4F2-4A19-AB5C-3DE42CDD4B42}" destId="{6F62E2A3-71D2-40C1-B34F-5BF09BADBB41}" srcOrd="0" destOrd="0" presId="urn:microsoft.com/office/officeart/2009/3/layout/IncreasingArrowsProcess"/>
    <dgm:cxn modelId="{337DAA99-799C-46AF-96EF-7E7851B911B9}" type="presOf" srcId="{AC445EDD-E930-4879-8B63-21618236F94E}" destId="{EAEF048C-135F-4D92-B4DA-5F2F4E2FD663}" srcOrd="0" destOrd="0" presId="urn:microsoft.com/office/officeart/2009/3/layout/IncreasingArrowsProcess"/>
    <dgm:cxn modelId="{2CE55E77-EBAD-4036-A56F-AE58F1A282F5}" type="presParOf" srcId="{6F62E2A3-71D2-40C1-B34F-5BF09BADBB41}" destId="{173BBAC4-C7A0-4BB1-93E8-CB66A5C46A79}" srcOrd="0" destOrd="0" presId="urn:microsoft.com/office/officeart/2009/3/layout/IncreasingArrowsProcess"/>
    <dgm:cxn modelId="{0BC39A5B-058B-47A1-8898-A02CEBF826CB}" type="presParOf" srcId="{6F62E2A3-71D2-40C1-B34F-5BF09BADBB41}" destId="{7666C2EF-F0D5-4128-A25E-151EF6B62A7A}" srcOrd="1" destOrd="0" presId="urn:microsoft.com/office/officeart/2009/3/layout/IncreasingArrowsProcess"/>
    <dgm:cxn modelId="{D57FA03E-F18A-4757-92E3-E3423B92CF43}" type="presParOf" srcId="{6F62E2A3-71D2-40C1-B34F-5BF09BADBB41}" destId="{D93AEA46-4F92-47EE-98BF-1C87E7FB53AF}" srcOrd="2" destOrd="0" presId="urn:microsoft.com/office/officeart/2009/3/layout/IncreasingArrowsProcess"/>
    <dgm:cxn modelId="{0D422811-491C-4CFE-AB4F-7383DDD1F314}" type="presParOf" srcId="{6F62E2A3-71D2-40C1-B34F-5BF09BADBB41}" destId="{ADC5E926-08CC-4DBB-BB8D-A54FE62F0623}" srcOrd="3" destOrd="0" presId="urn:microsoft.com/office/officeart/2009/3/layout/IncreasingArrowsProcess"/>
    <dgm:cxn modelId="{7301E83A-6D3E-45F5-8ABB-5E1403967132}" type="presParOf" srcId="{6F62E2A3-71D2-40C1-B34F-5BF09BADBB41}" destId="{EAEF048C-135F-4D92-B4DA-5F2F4E2FD663}" srcOrd="4" destOrd="0" presId="urn:microsoft.com/office/officeart/2009/3/layout/IncreasingArrowsProcess"/>
    <dgm:cxn modelId="{ED4F1A8B-5E12-4E31-B25B-31D57B0F0195}" type="presParOf" srcId="{6F62E2A3-71D2-40C1-B34F-5BF09BADBB41}" destId="{46CC07C9-1637-41D1-9FE8-5E5BB8E6F55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8B331-E39F-47C3-B4FF-A569F105518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0A88457-0582-45B8-AC99-563F62156DBC}">
      <dgm:prSet phldrT="[Text]"/>
      <dgm:spPr/>
      <dgm:t>
        <a:bodyPr/>
        <a:lstStyle/>
        <a:p>
          <a:r>
            <a:rPr lang="en-US" dirty="0" smtClean="0"/>
            <a:t>It would be helpful if schools know what support is out there. And listen, even if they don’t have the answers</a:t>
          </a:r>
          <a:endParaRPr lang="en-US" dirty="0"/>
        </a:p>
      </dgm:t>
    </dgm:pt>
    <dgm:pt modelId="{C43F7692-2480-4BBE-B110-1B99D099EDB3}" type="parTrans" cxnId="{9514EE48-A98D-4206-8733-6B25D6417563}">
      <dgm:prSet/>
      <dgm:spPr/>
      <dgm:t>
        <a:bodyPr/>
        <a:lstStyle/>
        <a:p>
          <a:endParaRPr lang="en-US"/>
        </a:p>
      </dgm:t>
    </dgm:pt>
    <dgm:pt modelId="{0B7D151B-73D5-4683-911D-95786B75051D}" type="sibTrans" cxnId="{9514EE48-A98D-4206-8733-6B25D6417563}">
      <dgm:prSet/>
      <dgm:spPr/>
      <dgm:t>
        <a:bodyPr/>
        <a:lstStyle/>
        <a:p>
          <a:endParaRPr lang="en-US"/>
        </a:p>
      </dgm:t>
    </dgm:pt>
    <dgm:pt modelId="{7C027C63-B35B-4883-AD1D-0C40F764408A}">
      <dgm:prSet phldrT="[Text]"/>
      <dgm:spPr/>
      <dgm:t>
        <a:bodyPr/>
        <a:lstStyle/>
        <a:p>
          <a:r>
            <a:rPr lang="en-US" dirty="0" smtClean="0"/>
            <a:t>Majority of feedback from CAMHs service users, needing specialist support, on support from GP was negative</a:t>
          </a:r>
          <a:endParaRPr lang="en-US" dirty="0"/>
        </a:p>
      </dgm:t>
    </dgm:pt>
    <dgm:pt modelId="{EFBB507B-A06D-4F0E-83DC-B936F1000D6A}" type="parTrans" cxnId="{8FE6D7A9-9A36-4527-A567-8BCEE7BC9339}">
      <dgm:prSet/>
      <dgm:spPr/>
      <dgm:t>
        <a:bodyPr/>
        <a:lstStyle/>
        <a:p>
          <a:endParaRPr lang="en-US"/>
        </a:p>
      </dgm:t>
    </dgm:pt>
    <dgm:pt modelId="{45B9D126-C180-4B4D-B2CF-CBBBEBC3C3ED}" type="sibTrans" cxnId="{8FE6D7A9-9A36-4527-A567-8BCEE7BC9339}">
      <dgm:prSet/>
      <dgm:spPr/>
      <dgm:t>
        <a:bodyPr/>
        <a:lstStyle/>
        <a:p>
          <a:endParaRPr lang="en-US"/>
        </a:p>
      </dgm:t>
    </dgm:pt>
    <dgm:pt modelId="{F1B0204C-DF3B-4100-9572-25DEB233A557}">
      <dgm:prSet phldrT="[Text]"/>
      <dgm:spPr/>
      <dgm:t>
        <a:bodyPr/>
        <a:lstStyle/>
        <a:p>
          <a:r>
            <a:rPr lang="en-US" dirty="0" smtClean="0"/>
            <a:t>Could have more information about MH in GP surgeries – screens, eye catching posters</a:t>
          </a:r>
          <a:endParaRPr lang="en-US" dirty="0"/>
        </a:p>
      </dgm:t>
    </dgm:pt>
    <dgm:pt modelId="{531D2E4B-378E-449F-8BF6-21E5032C3075}" type="parTrans" cxnId="{E1781915-DD56-4BB0-9349-F2E3AA6766AA}">
      <dgm:prSet/>
      <dgm:spPr/>
      <dgm:t>
        <a:bodyPr/>
        <a:lstStyle/>
        <a:p>
          <a:endParaRPr lang="en-US"/>
        </a:p>
      </dgm:t>
    </dgm:pt>
    <dgm:pt modelId="{A4CAB75D-192E-4463-934C-C04C16CC7B92}" type="sibTrans" cxnId="{E1781915-DD56-4BB0-9349-F2E3AA6766AA}">
      <dgm:prSet/>
      <dgm:spPr/>
      <dgm:t>
        <a:bodyPr/>
        <a:lstStyle/>
        <a:p>
          <a:endParaRPr lang="en-US"/>
        </a:p>
      </dgm:t>
    </dgm:pt>
    <dgm:pt modelId="{0840CA4F-DB3F-4B38-9E57-5EAC542CAE0F}">
      <dgm:prSet phldrT="[Text]"/>
      <dgm:spPr/>
      <dgm:t>
        <a:bodyPr/>
        <a:lstStyle/>
        <a:p>
          <a:r>
            <a:rPr lang="en-US" dirty="0" smtClean="0"/>
            <a:t>Internet and social media means CYP are exposed to things sooner. Can get abuse through social media</a:t>
          </a:r>
          <a:endParaRPr lang="en-US" dirty="0"/>
        </a:p>
      </dgm:t>
    </dgm:pt>
    <dgm:pt modelId="{9CB35609-9DF6-4FA9-BCCA-632DBD8F9972}" type="parTrans" cxnId="{8A47B0FC-3B98-43AD-A7CE-D90470311544}">
      <dgm:prSet/>
      <dgm:spPr/>
      <dgm:t>
        <a:bodyPr/>
        <a:lstStyle/>
        <a:p>
          <a:endParaRPr lang="en-US"/>
        </a:p>
      </dgm:t>
    </dgm:pt>
    <dgm:pt modelId="{C5AA3AD9-9BAA-45B2-92DC-416E9E5A77B2}" type="sibTrans" cxnId="{8A47B0FC-3B98-43AD-A7CE-D90470311544}">
      <dgm:prSet/>
      <dgm:spPr/>
      <dgm:t>
        <a:bodyPr/>
        <a:lstStyle/>
        <a:p>
          <a:endParaRPr lang="en-US"/>
        </a:p>
      </dgm:t>
    </dgm:pt>
    <dgm:pt modelId="{9DE17D95-AD2D-4696-BB50-DD6A093658F8}">
      <dgm:prSet/>
      <dgm:spPr/>
      <dgm:t>
        <a:bodyPr/>
        <a:lstStyle/>
        <a:p>
          <a:r>
            <a:rPr lang="en-US" dirty="0" smtClean="0"/>
            <a:t>School doesn’t want younger pupils exposed to information about LGBTQ</a:t>
          </a:r>
          <a:endParaRPr lang="en-US" dirty="0"/>
        </a:p>
      </dgm:t>
    </dgm:pt>
    <dgm:pt modelId="{F7489DC9-1647-4D62-8DC1-11C317FB42D4}" type="parTrans" cxnId="{44D91C1E-E20B-42EE-9221-9A603CCCF920}">
      <dgm:prSet/>
      <dgm:spPr/>
      <dgm:t>
        <a:bodyPr/>
        <a:lstStyle/>
        <a:p>
          <a:endParaRPr lang="en-US"/>
        </a:p>
      </dgm:t>
    </dgm:pt>
    <dgm:pt modelId="{CA2CBF61-7283-4ADC-8DF2-AB50B3FA8157}" type="sibTrans" cxnId="{44D91C1E-E20B-42EE-9221-9A603CCCF920}">
      <dgm:prSet/>
      <dgm:spPr/>
      <dgm:t>
        <a:bodyPr/>
        <a:lstStyle/>
        <a:p>
          <a:endParaRPr lang="en-US"/>
        </a:p>
      </dgm:t>
    </dgm:pt>
    <dgm:pt modelId="{23735EB7-40F7-41B7-B3AE-BA18EB021F0E}">
      <dgm:prSet/>
      <dgm:spPr/>
      <dgm:t>
        <a:bodyPr/>
        <a:lstStyle/>
        <a:p>
          <a:r>
            <a:rPr lang="en-US" dirty="0" smtClean="0"/>
            <a:t>Adults with MH are taken more seriously than CYP – CYP are said to be over-exaggerating. </a:t>
          </a:r>
          <a:endParaRPr lang="en-US" dirty="0"/>
        </a:p>
      </dgm:t>
    </dgm:pt>
    <dgm:pt modelId="{6F559E1F-1A8D-477A-A5D1-9BF9840CCE9E}" type="parTrans" cxnId="{8B24E31C-EC5F-43DC-9D56-5659E0400E28}">
      <dgm:prSet/>
      <dgm:spPr/>
      <dgm:t>
        <a:bodyPr/>
        <a:lstStyle/>
        <a:p>
          <a:endParaRPr lang="en-US"/>
        </a:p>
      </dgm:t>
    </dgm:pt>
    <dgm:pt modelId="{5FADE5ED-2CC4-44E7-9D23-39CD317EE12C}" type="sibTrans" cxnId="{8B24E31C-EC5F-43DC-9D56-5659E0400E28}">
      <dgm:prSet/>
      <dgm:spPr/>
      <dgm:t>
        <a:bodyPr/>
        <a:lstStyle/>
        <a:p>
          <a:endParaRPr lang="en-US"/>
        </a:p>
      </dgm:t>
    </dgm:pt>
    <dgm:pt modelId="{D61E4FC1-41F2-4DD5-A9C7-170E729AF9C0}">
      <dgm:prSet/>
      <dgm:spPr/>
      <dgm:t>
        <a:bodyPr/>
        <a:lstStyle/>
        <a:p>
          <a:r>
            <a:rPr lang="en-US" dirty="0" smtClean="0"/>
            <a:t>Parents vary – not all want to attend parent sessions to find out more about mental health</a:t>
          </a:r>
          <a:endParaRPr lang="en-US" dirty="0"/>
        </a:p>
      </dgm:t>
    </dgm:pt>
    <dgm:pt modelId="{4B3ED5CC-1322-4CB6-9968-DBA55637BD4A}" type="parTrans" cxnId="{B2661970-636B-420D-83A2-90E5FB1DCB76}">
      <dgm:prSet/>
      <dgm:spPr/>
      <dgm:t>
        <a:bodyPr/>
        <a:lstStyle/>
        <a:p>
          <a:endParaRPr lang="en-US"/>
        </a:p>
      </dgm:t>
    </dgm:pt>
    <dgm:pt modelId="{C59B620E-C448-4A57-A133-6599B8569B85}" type="sibTrans" cxnId="{B2661970-636B-420D-83A2-90E5FB1DCB76}">
      <dgm:prSet/>
      <dgm:spPr/>
      <dgm:t>
        <a:bodyPr/>
        <a:lstStyle/>
        <a:p>
          <a:endParaRPr lang="en-US"/>
        </a:p>
      </dgm:t>
    </dgm:pt>
    <dgm:pt modelId="{31911AB0-D295-49A9-B786-BB1551082353}">
      <dgm:prSet/>
      <dgm:spPr/>
      <dgm:t>
        <a:bodyPr/>
        <a:lstStyle/>
        <a:p>
          <a:r>
            <a:rPr lang="en-US" dirty="0" smtClean="0"/>
            <a:t>Not going to get a big social change without tackling the stigma. Language is important</a:t>
          </a:r>
          <a:endParaRPr lang="en-US" dirty="0"/>
        </a:p>
      </dgm:t>
    </dgm:pt>
    <dgm:pt modelId="{B1CF19ED-564A-411C-BFCE-B56FC4986EB8}" type="parTrans" cxnId="{C102B35E-155F-422A-AF90-E856EDEBF76A}">
      <dgm:prSet/>
      <dgm:spPr/>
      <dgm:t>
        <a:bodyPr/>
        <a:lstStyle/>
        <a:p>
          <a:endParaRPr lang="en-US"/>
        </a:p>
      </dgm:t>
    </dgm:pt>
    <dgm:pt modelId="{F9AB9DF6-93D1-4BBC-8C5D-AD947140EB6C}" type="sibTrans" cxnId="{C102B35E-155F-422A-AF90-E856EDEBF76A}">
      <dgm:prSet/>
      <dgm:spPr/>
      <dgm:t>
        <a:bodyPr/>
        <a:lstStyle/>
        <a:p>
          <a:endParaRPr lang="en-US"/>
        </a:p>
      </dgm:t>
    </dgm:pt>
    <dgm:pt modelId="{6DC84C4A-92D8-47ED-9B2E-7F02A42BADE0}">
      <dgm:prSet/>
      <dgm:spPr>
        <a:solidFill>
          <a:srgbClr val="43BC96"/>
        </a:solidFill>
      </dgm:spPr>
      <dgm:t>
        <a:bodyPr/>
        <a:lstStyle/>
        <a:p>
          <a:r>
            <a:rPr lang="en-US" dirty="0" smtClean="0"/>
            <a:t>I was bullied for 4 years at school – the one being bullied is isolated if they report it</a:t>
          </a:r>
          <a:endParaRPr lang="en-US" dirty="0"/>
        </a:p>
      </dgm:t>
    </dgm:pt>
    <dgm:pt modelId="{7CF3E29A-DA97-4BAB-A09C-143B303FB604}" type="parTrans" cxnId="{31D6BD8B-9042-4700-AEC4-E465FD1D0B6D}">
      <dgm:prSet/>
      <dgm:spPr/>
      <dgm:t>
        <a:bodyPr/>
        <a:lstStyle/>
        <a:p>
          <a:endParaRPr lang="en-US"/>
        </a:p>
      </dgm:t>
    </dgm:pt>
    <dgm:pt modelId="{31DAF005-17FD-4710-8639-A6B05246AC6F}" type="sibTrans" cxnId="{31D6BD8B-9042-4700-AEC4-E465FD1D0B6D}">
      <dgm:prSet/>
      <dgm:spPr/>
      <dgm:t>
        <a:bodyPr/>
        <a:lstStyle/>
        <a:p>
          <a:endParaRPr lang="en-US"/>
        </a:p>
      </dgm:t>
    </dgm:pt>
    <dgm:pt modelId="{DB519E87-BEC1-428B-B626-E086869411C9}">
      <dgm:prSet/>
      <dgm:spPr>
        <a:solidFill>
          <a:srgbClr val="43BDA7"/>
        </a:solidFill>
      </dgm:spPr>
      <dgm:t>
        <a:bodyPr/>
        <a:lstStyle/>
        <a:p>
          <a:r>
            <a:rPr lang="en-US" dirty="0" smtClean="0"/>
            <a:t>School “spaces” for support are not always appropriate</a:t>
          </a:r>
          <a:endParaRPr lang="en-US" dirty="0"/>
        </a:p>
      </dgm:t>
    </dgm:pt>
    <dgm:pt modelId="{331E612A-E631-41A8-8442-263F1C7F193F}" type="parTrans" cxnId="{4689580F-8832-416C-930D-38CA0C800D5D}">
      <dgm:prSet/>
      <dgm:spPr/>
      <dgm:t>
        <a:bodyPr/>
        <a:lstStyle/>
        <a:p>
          <a:endParaRPr lang="en-US"/>
        </a:p>
      </dgm:t>
    </dgm:pt>
    <dgm:pt modelId="{50948F06-50B1-4756-A234-FBFEAE9E8805}" type="sibTrans" cxnId="{4689580F-8832-416C-930D-38CA0C800D5D}">
      <dgm:prSet/>
      <dgm:spPr/>
      <dgm:t>
        <a:bodyPr/>
        <a:lstStyle/>
        <a:p>
          <a:endParaRPr lang="en-US"/>
        </a:p>
      </dgm:t>
    </dgm:pt>
    <dgm:pt modelId="{D5EC807B-6F04-4BC0-A626-50F7A9716D6B}">
      <dgm:prSet/>
      <dgm:spPr>
        <a:solidFill>
          <a:srgbClr val="43BEB9"/>
        </a:solidFill>
      </dgm:spPr>
      <dgm:t>
        <a:bodyPr/>
        <a:lstStyle/>
        <a:p>
          <a:r>
            <a:rPr lang="en-US" dirty="0" smtClean="0"/>
            <a:t>CYP with physical conditions are treated better that those with poor mental health</a:t>
          </a:r>
          <a:endParaRPr lang="en-US" dirty="0"/>
        </a:p>
      </dgm:t>
    </dgm:pt>
    <dgm:pt modelId="{219A8520-8889-465B-8761-EED480683EF8}" type="parTrans" cxnId="{385B8085-C2A3-4540-923D-53D7126CFADB}">
      <dgm:prSet/>
      <dgm:spPr/>
      <dgm:t>
        <a:bodyPr/>
        <a:lstStyle/>
        <a:p>
          <a:endParaRPr lang="en-US"/>
        </a:p>
      </dgm:t>
    </dgm:pt>
    <dgm:pt modelId="{5477A608-5537-4F9C-9299-854A5BA7A232}" type="sibTrans" cxnId="{385B8085-C2A3-4540-923D-53D7126CFADB}">
      <dgm:prSet/>
      <dgm:spPr/>
      <dgm:t>
        <a:bodyPr/>
        <a:lstStyle/>
        <a:p>
          <a:endParaRPr lang="en-US"/>
        </a:p>
      </dgm:t>
    </dgm:pt>
    <dgm:pt modelId="{BFA4B60F-B657-44FB-896A-34F6023EC854}">
      <dgm:prSet/>
      <dgm:spPr>
        <a:solidFill>
          <a:srgbClr val="43B3BF"/>
        </a:solidFill>
      </dgm:spPr>
      <dgm:t>
        <a:bodyPr/>
        <a:lstStyle/>
        <a:p>
          <a:r>
            <a:rPr lang="en-US" dirty="0" smtClean="0"/>
            <a:t>Parents had to travel 4 hours to visit me. Some of the nicest people worked on inpatient ward</a:t>
          </a:r>
          <a:endParaRPr lang="en-US" dirty="0"/>
        </a:p>
      </dgm:t>
    </dgm:pt>
    <dgm:pt modelId="{D26B9DE3-B1E6-4682-929D-AA3803221396}" type="parTrans" cxnId="{33032443-CA1A-467E-BA3C-8D30A9D43C78}">
      <dgm:prSet/>
      <dgm:spPr/>
      <dgm:t>
        <a:bodyPr/>
        <a:lstStyle/>
        <a:p>
          <a:endParaRPr lang="en-US"/>
        </a:p>
      </dgm:t>
    </dgm:pt>
    <dgm:pt modelId="{3B5A660D-70D3-4418-836B-1DF5C0BE3564}" type="sibTrans" cxnId="{33032443-CA1A-467E-BA3C-8D30A9D43C78}">
      <dgm:prSet/>
      <dgm:spPr/>
      <dgm:t>
        <a:bodyPr/>
        <a:lstStyle/>
        <a:p>
          <a:endParaRPr lang="en-US"/>
        </a:p>
      </dgm:t>
    </dgm:pt>
    <dgm:pt modelId="{663AAFCE-8EAE-42C9-B51F-2D5E0C2ED81A}" type="pres">
      <dgm:prSet presAssocID="{2548B331-E39F-47C3-B4FF-A569F1055187}" presName="diagram" presStyleCnt="0">
        <dgm:presLayoutVars>
          <dgm:dir/>
          <dgm:resizeHandles val="exact"/>
        </dgm:presLayoutVars>
      </dgm:prSet>
      <dgm:spPr/>
      <dgm:t>
        <a:bodyPr/>
        <a:lstStyle/>
        <a:p>
          <a:endParaRPr lang="en-US"/>
        </a:p>
      </dgm:t>
    </dgm:pt>
    <dgm:pt modelId="{FE59C8A2-626A-4F5F-A701-93B8BC197C8E}" type="pres">
      <dgm:prSet presAssocID="{00A88457-0582-45B8-AC99-563F62156DBC}" presName="node" presStyleLbl="node1" presStyleIdx="0" presStyleCnt="12">
        <dgm:presLayoutVars>
          <dgm:bulletEnabled val="1"/>
        </dgm:presLayoutVars>
      </dgm:prSet>
      <dgm:spPr/>
      <dgm:t>
        <a:bodyPr/>
        <a:lstStyle/>
        <a:p>
          <a:endParaRPr lang="en-US"/>
        </a:p>
      </dgm:t>
    </dgm:pt>
    <dgm:pt modelId="{CC656592-F5F9-43FE-BFE7-722BA0584672}" type="pres">
      <dgm:prSet presAssocID="{0B7D151B-73D5-4683-911D-95786B75051D}" presName="sibTrans" presStyleCnt="0"/>
      <dgm:spPr/>
    </dgm:pt>
    <dgm:pt modelId="{05D6FD22-C44B-42E2-B6B0-CC7BBEAF246A}" type="pres">
      <dgm:prSet presAssocID="{7C027C63-B35B-4883-AD1D-0C40F764408A}" presName="node" presStyleLbl="node1" presStyleIdx="1" presStyleCnt="12">
        <dgm:presLayoutVars>
          <dgm:bulletEnabled val="1"/>
        </dgm:presLayoutVars>
      </dgm:prSet>
      <dgm:spPr/>
      <dgm:t>
        <a:bodyPr/>
        <a:lstStyle/>
        <a:p>
          <a:endParaRPr lang="en-US"/>
        </a:p>
      </dgm:t>
    </dgm:pt>
    <dgm:pt modelId="{AE6DE114-AAFC-46D8-B5BF-B3875ADE87A0}" type="pres">
      <dgm:prSet presAssocID="{45B9D126-C180-4B4D-B2CF-CBBBEBC3C3ED}" presName="sibTrans" presStyleCnt="0"/>
      <dgm:spPr/>
    </dgm:pt>
    <dgm:pt modelId="{FE104FC7-B5AA-4A89-8DF6-93C976C258D9}" type="pres">
      <dgm:prSet presAssocID="{F1B0204C-DF3B-4100-9572-25DEB233A557}" presName="node" presStyleLbl="node1" presStyleIdx="2" presStyleCnt="12">
        <dgm:presLayoutVars>
          <dgm:bulletEnabled val="1"/>
        </dgm:presLayoutVars>
      </dgm:prSet>
      <dgm:spPr/>
      <dgm:t>
        <a:bodyPr/>
        <a:lstStyle/>
        <a:p>
          <a:endParaRPr lang="en-US"/>
        </a:p>
      </dgm:t>
    </dgm:pt>
    <dgm:pt modelId="{D9207DB4-D72B-4061-A48D-AE90960F965F}" type="pres">
      <dgm:prSet presAssocID="{A4CAB75D-192E-4463-934C-C04C16CC7B92}" presName="sibTrans" presStyleCnt="0"/>
      <dgm:spPr/>
    </dgm:pt>
    <dgm:pt modelId="{3330888C-9C70-445F-A5AA-9938A4457248}" type="pres">
      <dgm:prSet presAssocID="{0840CA4F-DB3F-4B38-9E57-5EAC542CAE0F}" presName="node" presStyleLbl="node1" presStyleIdx="3" presStyleCnt="12">
        <dgm:presLayoutVars>
          <dgm:bulletEnabled val="1"/>
        </dgm:presLayoutVars>
      </dgm:prSet>
      <dgm:spPr/>
      <dgm:t>
        <a:bodyPr/>
        <a:lstStyle/>
        <a:p>
          <a:endParaRPr lang="en-US"/>
        </a:p>
      </dgm:t>
    </dgm:pt>
    <dgm:pt modelId="{D63B737E-AA70-42C6-B106-DFC9CD0DB464}" type="pres">
      <dgm:prSet presAssocID="{C5AA3AD9-9BAA-45B2-92DC-416E9E5A77B2}" presName="sibTrans" presStyleCnt="0"/>
      <dgm:spPr/>
    </dgm:pt>
    <dgm:pt modelId="{FFEF875A-1186-41E0-8A04-3140C0E31810}" type="pres">
      <dgm:prSet presAssocID="{9DE17D95-AD2D-4696-BB50-DD6A093658F8}" presName="node" presStyleLbl="node1" presStyleIdx="4" presStyleCnt="12">
        <dgm:presLayoutVars>
          <dgm:bulletEnabled val="1"/>
        </dgm:presLayoutVars>
      </dgm:prSet>
      <dgm:spPr/>
      <dgm:t>
        <a:bodyPr/>
        <a:lstStyle/>
        <a:p>
          <a:endParaRPr lang="en-US"/>
        </a:p>
      </dgm:t>
    </dgm:pt>
    <dgm:pt modelId="{102B97E1-57A6-42C4-AE36-1A114C92FD68}" type="pres">
      <dgm:prSet presAssocID="{CA2CBF61-7283-4ADC-8DF2-AB50B3FA8157}" presName="sibTrans" presStyleCnt="0"/>
      <dgm:spPr/>
    </dgm:pt>
    <dgm:pt modelId="{0E63CE50-BD63-41CC-8360-93AF72058BA3}" type="pres">
      <dgm:prSet presAssocID="{23735EB7-40F7-41B7-B3AE-BA18EB021F0E}" presName="node" presStyleLbl="node1" presStyleIdx="5" presStyleCnt="12">
        <dgm:presLayoutVars>
          <dgm:bulletEnabled val="1"/>
        </dgm:presLayoutVars>
      </dgm:prSet>
      <dgm:spPr/>
      <dgm:t>
        <a:bodyPr/>
        <a:lstStyle/>
        <a:p>
          <a:endParaRPr lang="en-US"/>
        </a:p>
      </dgm:t>
    </dgm:pt>
    <dgm:pt modelId="{FDDFA706-37D6-4BEC-B809-6566B5481A83}" type="pres">
      <dgm:prSet presAssocID="{5FADE5ED-2CC4-44E7-9D23-39CD317EE12C}" presName="sibTrans" presStyleCnt="0"/>
      <dgm:spPr/>
    </dgm:pt>
    <dgm:pt modelId="{8F736EE7-2C3B-47AA-81CA-969C11FAE600}" type="pres">
      <dgm:prSet presAssocID="{D61E4FC1-41F2-4DD5-A9C7-170E729AF9C0}" presName="node" presStyleLbl="node1" presStyleIdx="6" presStyleCnt="12">
        <dgm:presLayoutVars>
          <dgm:bulletEnabled val="1"/>
        </dgm:presLayoutVars>
      </dgm:prSet>
      <dgm:spPr/>
      <dgm:t>
        <a:bodyPr/>
        <a:lstStyle/>
        <a:p>
          <a:endParaRPr lang="en-US"/>
        </a:p>
      </dgm:t>
    </dgm:pt>
    <dgm:pt modelId="{75C3EFC6-F4DF-415A-804C-E4E106A20096}" type="pres">
      <dgm:prSet presAssocID="{C59B620E-C448-4A57-A133-6599B8569B85}" presName="sibTrans" presStyleCnt="0"/>
      <dgm:spPr/>
    </dgm:pt>
    <dgm:pt modelId="{490DA98D-9A61-4391-93EB-C603392E28A6}" type="pres">
      <dgm:prSet presAssocID="{31911AB0-D295-49A9-B786-BB1551082353}" presName="node" presStyleLbl="node1" presStyleIdx="7" presStyleCnt="12">
        <dgm:presLayoutVars>
          <dgm:bulletEnabled val="1"/>
        </dgm:presLayoutVars>
      </dgm:prSet>
      <dgm:spPr/>
      <dgm:t>
        <a:bodyPr/>
        <a:lstStyle/>
        <a:p>
          <a:endParaRPr lang="en-US"/>
        </a:p>
      </dgm:t>
    </dgm:pt>
    <dgm:pt modelId="{B3D22E9C-9AEE-41FB-9B8E-E41146D92FED}" type="pres">
      <dgm:prSet presAssocID="{F9AB9DF6-93D1-4BBC-8C5D-AD947140EB6C}" presName="sibTrans" presStyleCnt="0"/>
      <dgm:spPr/>
    </dgm:pt>
    <dgm:pt modelId="{9FAB44A7-6F39-4AA1-81F2-2ABF89214FC1}" type="pres">
      <dgm:prSet presAssocID="{6DC84C4A-92D8-47ED-9B2E-7F02A42BADE0}" presName="node" presStyleLbl="node1" presStyleIdx="8" presStyleCnt="12">
        <dgm:presLayoutVars>
          <dgm:bulletEnabled val="1"/>
        </dgm:presLayoutVars>
      </dgm:prSet>
      <dgm:spPr/>
      <dgm:t>
        <a:bodyPr/>
        <a:lstStyle/>
        <a:p>
          <a:endParaRPr lang="en-US"/>
        </a:p>
      </dgm:t>
    </dgm:pt>
    <dgm:pt modelId="{EB42691E-FD36-456D-AB2E-BF895589860E}" type="pres">
      <dgm:prSet presAssocID="{31DAF005-17FD-4710-8639-A6B05246AC6F}" presName="sibTrans" presStyleCnt="0"/>
      <dgm:spPr/>
    </dgm:pt>
    <dgm:pt modelId="{7B0F9C2D-1221-452E-925A-2654965A3661}" type="pres">
      <dgm:prSet presAssocID="{DB519E87-BEC1-428B-B626-E086869411C9}" presName="node" presStyleLbl="node1" presStyleIdx="9" presStyleCnt="12">
        <dgm:presLayoutVars>
          <dgm:bulletEnabled val="1"/>
        </dgm:presLayoutVars>
      </dgm:prSet>
      <dgm:spPr/>
      <dgm:t>
        <a:bodyPr/>
        <a:lstStyle/>
        <a:p>
          <a:endParaRPr lang="en-US"/>
        </a:p>
      </dgm:t>
    </dgm:pt>
    <dgm:pt modelId="{8C6EB905-E08B-4FB1-87F3-8394F6E470FE}" type="pres">
      <dgm:prSet presAssocID="{50948F06-50B1-4756-A234-FBFEAE9E8805}" presName="sibTrans" presStyleCnt="0"/>
      <dgm:spPr/>
    </dgm:pt>
    <dgm:pt modelId="{F5ACE56C-573B-4BC6-B714-CADB3B2FEE44}" type="pres">
      <dgm:prSet presAssocID="{D5EC807B-6F04-4BC0-A626-50F7A9716D6B}" presName="node" presStyleLbl="node1" presStyleIdx="10" presStyleCnt="12">
        <dgm:presLayoutVars>
          <dgm:bulletEnabled val="1"/>
        </dgm:presLayoutVars>
      </dgm:prSet>
      <dgm:spPr/>
      <dgm:t>
        <a:bodyPr/>
        <a:lstStyle/>
        <a:p>
          <a:endParaRPr lang="en-US"/>
        </a:p>
      </dgm:t>
    </dgm:pt>
    <dgm:pt modelId="{7EA84EC5-2338-4273-BC1D-E68E5907FA34}" type="pres">
      <dgm:prSet presAssocID="{5477A608-5537-4F9C-9299-854A5BA7A232}" presName="sibTrans" presStyleCnt="0"/>
      <dgm:spPr/>
    </dgm:pt>
    <dgm:pt modelId="{F41CB4FB-3592-4C11-BF8E-3BB3B6EA62D4}" type="pres">
      <dgm:prSet presAssocID="{BFA4B60F-B657-44FB-896A-34F6023EC854}" presName="node" presStyleLbl="node1" presStyleIdx="11" presStyleCnt="12">
        <dgm:presLayoutVars>
          <dgm:bulletEnabled val="1"/>
        </dgm:presLayoutVars>
      </dgm:prSet>
      <dgm:spPr/>
      <dgm:t>
        <a:bodyPr/>
        <a:lstStyle/>
        <a:p>
          <a:endParaRPr lang="en-US"/>
        </a:p>
      </dgm:t>
    </dgm:pt>
  </dgm:ptLst>
  <dgm:cxnLst>
    <dgm:cxn modelId="{54163942-6C4F-4749-9B77-7E03B158EA71}" type="presOf" srcId="{00A88457-0582-45B8-AC99-563F62156DBC}" destId="{FE59C8A2-626A-4F5F-A701-93B8BC197C8E}" srcOrd="0" destOrd="0" presId="urn:microsoft.com/office/officeart/2005/8/layout/default"/>
    <dgm:cxn modelId="{44D91C1E-E20B-42EE-9221-9A603CCCF920}" srcId="{2548B331-E39F-47C3-B4FF-A569F1055187}" destId="{9DE17D95-AD2D-4696-BB50-DD6A093658F8}" srcOrd="4" destOrd="0" parTransId="{F7489DC9-1647-4D62-8DC1-11C317FB42D4}" sibTransId="{CA2CBF61-7283-4ADC-8DF2-AB50B3FA8157}"/>
    <dgm:cxn modelId="{8FE6D7A9-9A36-4527-A567-8BCEE7BC9339}" srcId="{2548B331-E39F-47C3-B4FF-A569F1055187}" destId="{7C027C63-B35B-4883-AD1D-0C40F764408A}" srcOrd="1" destOrd="0" parTransId="{EFBB507B-A06D-4F0E-83DC-B936F1000D6A}" sibTransId="{45B9D126-C180-4B4D-B2CF-CBBBEBC3C3ED}"/>
    <dgm:cxn modelId="{A690E345-C590-4CEF-8DDC-6CCD77309CE1}" type="presOf" srcId="{9DE17D95-AD2D-4696-BB50-DD6A093658F8}" destId="{FFEF875A-1186-41E0-8A04-3140C0E31810}" srcOrd="0" destOrd="0" presId="urn:microsoft.com/office/officeart/2005/8/layout/default"/>
    <dgm:cxn modelId="{6706730B-87B4-43B6-B46F-1A00E6C2A053}" type="presOf" srcId="{DB519E87-BEC1-428B-B626-E086869411C9}" destId="{7B0F9C2D-1221-452E-925A-2654965A3661}" srcOrd="0" destOrd="0" presId="urn:microsoft.com/office/officeart/2005/8/layout/default"/>
    <dgm:cxn modelId="{BECF4BCC-9E60-4871-83AE-8D55BDD5CF5D}" type="presOf" srcId="{D61E4FC1-41F2-4DD5-A9C7-170E729AF9C0}" destId="{8F736EE7-2C3B-47AA-81CA-969C11FAE600}" srcOrd="0" destOrd="0" presId="urn:microsoft.com/office/officeart/2005/8/layout/default"/>
    <dgm:cxn modelId="{E1781915-DD56-4BB0-9349-F2E3AA6766AA}" srcId="{2548B331-E39F-47C3-B4FF-A569F1055187}" destId="{F1B0204C-DF3B-4100-9572-25DEB233A557}" srcOrd="2" destOrd="0" parTransId="{531D2E4B-378E-449F-8BF6-21E5032C3075}" sibTransId="{A4CAB75D-192E-4463-934C-C04C16CC7B92}"/>
    <dgm:cxn modelId="{B2661970-636B-420D-83A2-90E5FB1DCB76}" srcId="{2548B331-E39F-47C3-B4FF-A569F1055187}" destId="{D61E4FC1-41F2-4DD5-A9C7-170E729AF9C0}" srcOrd="6" destOrd="0" parTransId="{4B3ED5CC-1322-4CB6-9968-DBA55637BD4A}" sibTransId="{C59B620E-C448-4A57-A133-6599B8569B85}"/>
    <dgm:cxn modelId="{9176FDC6-697E-4BA0-AF70-7789C9742A7A}" type="presOf" srcId="{2548B331-E39F-47C3-B4FF-A569F1055187}" destId="{663AAFCE-8EAE-42C9-B51F-2D5E0C2ED81A}" srcOrd="0" destOrd="0" presId="urn:microsoft.com/office/officeart/2005/8/layout/default"/>
    <dgm:cxn modelId="{C102B35E-155F-422A-AF90-E856EDEBF76A}" srcId="{2548B331-E39F-47C3-B4FF-A569F1055187}" destId="{31911AB0-D295-49A9-B786-BB1551082353}" srcOrd="7" destOrd="0" parTransId="{B1CF19ED-564A-411C-BFCE-B56FC4986EB8}" sibTransId="{F9AB9DF6-93D1-4BBC-8C5D-AD947140EB6C}"/>
    <dgm:cxn modelId="{4689580F-8832-416C-930D-38CA0C800D5D}" srcId="{2548B331-E39F-47C3-B4FF-A569F1055187}" destId="{DB519E87-BEC1-428B-B626-E086869411C9}" srcOrd="9" destOrd="0" parTransId="{331E612A-E631-41A8-8442-263F1C7F193F}" sibTransId="{50948F06-50B1-4756-A234-FBFEAE9E8805}"/>
    <dgm:cxn modelId="{31D6BD8B-9042-4700-AEC4-E465FD1D0B6D}" srcId="{2548B331-E39F-47C3-B4FF-A569F1055187}" destId="{6DC84C4A-92D8-47ED-9B2E-7F02A42BADE0}" srcOrd="8" destOrd="0" parTransId="{7CF3E29A-DA97-4BAB-A09C-143B303FB604}" sibTransId="{31DAF005-17FD-4710-8639-A6B05246AC6F}"/>
    <dgm:cxn modelId="{3B4D2F29-4436-4BB2-A232-424CBA02EB5F}" type="presOf" srcId="{BFA4B60F-B657-44FB-896A-34F6023EC854}" destId="{F41CB4FB-3592-4C11-BF8E-3BB3B6EA62D4}" srcOrd="0" destOrd="0" presId="urn:microsoft.com/office/officeart/2005/8/layout/default"/>
    <dgm:cxn modelId="{E18DB66D-839F-4FB2-B2B3-7A86B6EB9850}" type="presOf" srcId="{7C027C63-B35B-4883-AD1D-0C40F764408A}" destId="{05D6FD22-C44B-42E2-B6B0-CC7BBEAF246A}" srcOrd="0" destOrd="0" presId="urn:microsoft.com/office/officeart/2005/8/layout/default"/>
    <dgm:cxn modelId="{CF0DCE97-AB31-4455-991E-DCD27A4D0A46}" type="presOf" srcId="{D5EC807B-6F04-4BC0-A626-50F7A9716D6B}" destId="{F5ACE56C-573B-4BC6-B714-CADB3B2FEE44}" srcOrd="0" destOrd="0" presId="urn:microsoft.com/office/officeart/2005/8/layout/default"/>
    <dgm:cxn modelId="{33032443-CA1A-467E-BA3C-8D30A9D43C78}" srcId="{2548B331-E39F-47C3-B4FF-A569F1055187}" destId="{BFA4B60F-B657-44FB-896A-34F6023EC854}" srcOrd="11" destOrd="0" parTransId="{D26B9DE3-B1E6-4682-929D-AA3803221396}" sibTransId="{3B5A660D-70D3-4418-836B-1DF5C0BE3564}"/>
    <dgm:cxn modelId="{77A70019-7338-40CA-AFA1-EC71218D3D49}" type="presOf" srcId="{23735EB7-40F7-41B7-B3AE-BA18EB021F0E}" destId="{0E63CE50-BD63-41CC-8360-93AF72058BA3}" srcOrd="0" destOrd="0" presId="urn:microsoft.com/office/officeart/2005/8/layout/default"/>
    <dgm:cxn modelId="{9514EE48-A98D-4206-8733-6B25D6417563}" srcId="{2548B331-E39F-47C3-B4FF-A569F1055187}" destId="{00A88457-0582-45B8-AC99-563F62156DBC}" srcOrd="0" destOrd="0" parTransId="{C43F7692-2480-4BBE-B110-1B99D099EDB3}" sibTransId="{0B7D151B-73D5-4683-911D-95786B75051D}"/>
    <dgm:cxn modelId="{730C678B-3165-4997-BCB0-265D06329F6B}" type="presOf" srcId="{31911AB0-D295-49A9-B786-BB1551082353}" destId="{490DA98D-9A61-4391-93EB-C603392E28A6}" srcOrd="0" destOrd="0" presId="urn:microsoft.com/office/officeart/2005/8/layout/default"/>
    <dgm:cxn modelId="{A290FBA8-F2C5-4204-8F34-26447CF4C98A}" type="presOf" srcId="{0840CA4F-DB3F-4B38-9E57-5EAC542CAE0F}" destId="{3330888C-9C70-445F-A5AA-9938A4457248}" srcOrd="0" destOrd="0" presId="urn:microsoft.com/office/officeart/2005/8/layout/default"/>
    <dgm:cxn modelId="{8A47B0FC-3B98-43AD-A7CE-D90470311544}" srcId="{2548B331-E39F-47C3-B4FF-A569F1055187}" destId="{0840CA4F-DB3F-4B38-9E57-5EAC542CAE0F}" srcOrd="3" destOrd="0" parTransId="{9CB35609-9DF6-4FA9-BCCA-632DBD8F9972}" sibTransId="{C5AA3AD9-9BAA-45B2-92DC-416E9E5A77B2}"/>
    <dgm:cxn modelId="{501B355F-068A-4B86-B1EA-0C5DFBC8C830}" type="presOf" srcId="{6DC84C4A-92D8-47ED-9B2E-7F02A42BADE0}" destId="{9FAB44A7-6F39-4AA1-81F2-2ABF89214FC1}" srcOrd="0" destOrd="0" presId="urn:microsoft.com/office/officeart/2005/8/layout/default"/>
    <dgm:cxn modelId="{8B24E31C-EC5F-43DC-9D56-5659E0400E28}" srcId="{2548B331-E39F-47C3-B4FF-A569F1055187}" destId="{23735EB7-40F7-41B7-B3AE-BA18EB021F0E}" srcOrd="5" destOrd="0" parTransId="{6F559E1F-1A8D-477A-A5D1-9BF9840CCE9E}" sibTransId="{5FADE5ED-2CC4-44E7-9D23-39CD317EE12C}"/>
    <dgm:cxn modelId="{0C9CE613-B81C-4A99-8428-A901502C0263}" type="presOf" srcId="{F1B0204C-DF3B-4100-9572-25DEB233A557}" destId="{FE104FC7-B5AA-4A89-8DF6-93C976C258D9}" srcOrd="0" destOrd="0" presId="urn:microsoft.com/office/officeart/2005/8/layout/default"/>
    <dgm:cxn modelId="{385B8085-C2A3-4540-923D-53D7126CFADB}" srcId="{2548B331-E39F-47C3-B4FF-A569F1055187}" destId="{D5EC807B-6F04-4BC0-A626-50F7A9716D6B}" srcOrd="10" destOrd="0" parTransId="{219A8520-8889-465B-8761-EED480683EF8}" sibTransId="{5477A608-5537-4F9C-9299-854A5BA7A232}"/>
    <dgm:cxn modelId="{58890AE3-B0FC-4E87-9135-3B5EA22E74EB}" type="presParOf" srcId="{663AAFCE-8EAE-42C9-B51F-2D5E0C2ED81A}" destId="{FE59C8A2-626A-4F5F-A701-93B8BC197C8E}" srcOrd="0" destOrd="0" presId="urn:microsoft.com/office/officeart/2005/8/layout/default"/>
    <dgm:cxn modelId="{4FC1F02C-F8A8-4105-8866-9E22293BF1CB}" type="presParOf" srcId="{663AAFCE-8EAE-42C9-B51F-2D5E0C2ED81A}" destId="{CC656592-F5F9-43FE-BFE7-722BA0584672}" srcOrd="1" destOrd="0" presId="urn:microsoft.com/office/officeart/2005/8/layout/default"/>
    <dgm:cxn modelId="{A5F76915-435F-4A30-830A-E498EC00DEB6}" type="presParOf" srcId="{663AAFCE-8EAE-42C9-B51F-2D5E0C2ED81A}" destId="{05D6FD22-C44B-42E2-B6B0-CC7BBEAF246A}" srcOrd="2" destOrd="0" presId="urn:microsoft.com/office/officeart/2005/8/layout/default"/>
    <dgm:cxn modelId="{E198A48B-DF69-44F9-B3A4-23A166C0D61A}" type="presParOf" srcId="{663AAFCE-8EAE-42C9-B51F-2D5E0C2ED81A}" destId="{AE6DE114-AAFC-46D8-B5BF-B3875ADE87A0}" srcOrd="3" destOrd="0" presId="urn:microsoft.com/office/officeart/2005/8/layout/default"/>
    <dgm:cxn modelId="{9616958D-0393-4140-BB1D-C156A6041CC0}" type="presParOf" srcId="{663AAFCE-8EAE-42C9-B51F-2D5E0C2ED81A}" destId="{FE104FC7-B5AA-4A89-8DF6-93C976C258D9}" srcOrd="4" destOrd="0" presId="urn:microsoft.com/office/officeart/2005/8/layout/default"/>
    <dgm:cxn modelId="{92F6356A-6F6F-4CE0-A9AB-5EDD6D106889}" type="presParOf" srcId="{663AAFCE-8EAE-42C9-B51F-2D5E0C2ED81A}" destId="{D9207DB4-D72B-4061-A48D-AE90960F965F}" srcOrd="5" destOrd="0" presId="urn:microsoft.com/office/officeart/2005/8/layout/default"/>
    <dgm:cxn modelId="{B80434B5-8847-4D1A-91C5-AE103439E604}" type="presParOf" srcId="{663AAFCE-8EAE-42C9-B51F-2D5E0C2ED81A}" destId="{3330888C-9C70-445F-A5AA-9938A4457248}" srcOrd="6" destOrd="0" presId="urn:microsoft.com/office/officeart/2005/8/layout/default"/>
    <dgm:cxn modelId="{6FD337E5-7511-4DC2-BBF3-1D694BE77EB4}" type="presParOf" srcId="{663AAFCE-8EAE-42C9-B51F-2D5E0C2ED81A}" destId="{D63B737E-AA70-42C6-B106-DFC9CD0DB464}" srcOrd="7" destOrd="0" presId="urn:microsoft.com/office/officeart/2005/8/layout/default"/>
    <dgm:cxn modelId="{FD76C08D-3AF8-4635-B678-F290B08F23DF}" type="presParOf" srcId="{663AAFCE-8EAE-42C9-B51F-2D5E0C2ED81A}" destId="{FFEF875A-1186-41E0-8A04-3140C0E31810}" srcOrd="8" destOrd="0" presId="urn:microsoft.com/office/officeart/2005/8/layout/default"/>
    <dgm:cxn modelId="{92A94A82-B59F-4349-A7AB-CCB2931CF115}" type="presParOf" srcId="{663AAFCE-8EAE-42C9-B51F-2D5E0C2ED81A}" destId="{102B97E1-57A6-42C4-AE36-1A114C92FD68}" srcOrd="9" destOrd="0" presId="urn:microsoft.com/office/officeart/2005/8/layout/default"/>
    <dgm:cxn modelId="{1CE61CA8-CF95-4BBB-8866-2DB6B96C6F36}" type="presParOf" srcId="{663AAFCE-8EAE-42C9-B51F-2D5E0C2ED81A}" destId="{0E63CE50-BD63-41CC-8360-93AF72058BA3}" srcOrd="10" destOrd="0" presId="urn:microsoft.com/office/officeart/2005/8/layout/default"/>
    <dgm:cxn modelId="{F0C3A4B9-C3C8-46EB-9AEB-11BBBBF4F38C}" type="presParOf" srcId="{663AAFCE-8EAE-42C9-B51F-2D5E0C2ED81A}" destId="{FDDFA706-37D6-4BEC-B809-6566B5481A83}" srcOrd="11" destOrd="0" presId="urn:microsoft.com/office/officeart/2005/8/layout/default"/>
    <dgm:cxn modelId="{ED499BA8-D089-49CD-BF53-E56677BB3C81}" type="presParOf" srcId="{663AAFCE-8EAE-42C9-B51F-2D5E0C2ED81A}" destId="{8F736EE7-2C3B-47AA-81CA-969C11FAE600}" srcOrd="12" destOrd="0" presId="urn:microsoft.com/office/officeart/2005/8/layout/default"/>
    <dgm:cxn modelId="{846207DD-BAA3-49DD-B371-C89FE14596CA}" type="presParOf" srcId="{663AAFCE-8EAE-42C9-B51F-2D5E0C2ED81A}" destId="{75C3EFC6-F4DF-415A-804C-E4E106A20096}" srcOrd="13" destOrd="0" presId="urn:microsoft.com/office/officeart/2005/8/layout/default"/>
    <dgm:cxn modelId="{903DD5FE-2C3B-4CA4-8F1E-76EB1D5B1104}" type="presParOf" srcId="{663AAFCE-8EAE-42C9-B51F-2D5E0C2ED81A}" destId="{490DA98D-9A61-4391-93EB-C603392E28A6}" srcOrd="14" destOrd="0" presId="urn:microsoft.com/office/officeart/2005/8/layout/default"/>
    <dgm:cxn modelId="{F34F9F92-3CB8-4F36-992F-8C4FC3EEA647}" type="presParOf" srcId="{663AAFCE-8EAE-42C9-B51F-2D5E0C2ED81A}" destId="{B3D22E9C-9AEE-41FB-9B8E-E41146D92FED}" srcOrd="15" destOrd="0" presId="urn:microsoft.com/office/officeart/2005/8/layout/default"/>
    <dgm:cxn modelId="{827D9350-A197-4A8D-81F1-BD6DF9CE828D}" type="presParOf" srcId="{663AAFCE-8EAE-42C9-B51F-2D5E0C2ED81A}" destId="{9FAB44A7-6F39-4AA1-81F2-2ABF89214FC1}" srcOrd="16" destOrd="0" presId="urn:microsoft.com/office/officeart/2005/8/layout/default"/>
    <dgm:cxn modelId="{C960A7B8-CD81-4F01-A9AA-7C69799C35CF}" type="presParOf" srcId="{663AAFCE-8EAE-42C9-B51F-2D5E0C2ED81A}" destId="{EB42691E-FD36-456D-AB2E-BF895589860E}" srcOrd="17" destOrd="0" presId="urn:microsoft.com/office/officeart/2005/8/layout/default"/>
    <dgm:cxn modelId="{726D499B-C77A-4CB6-99EC-5FD2277CFE39}" type="presParOf" srcId="{663AAFCE-8EAE-42C9-B51F-2D5E0C2ED81A}" destId="{7B0F9C2D-1221-452E-925A-2654965A3661}" srcOrd="18" destOrd="0" presId="urn:microsoft.com/office/officeart/2005/8/layout/default"/>
    <dgm:cxn modelId="{6D8A62BE-AAF8-442F-A10A-320FFBC1AA6D}" type="presParOf" srcId="{663AAFCE-8EAE-42C9-B51F-2D5E0C2ED81A}" destId="{8C6EB905-E08B-4FB1-87F3-8394F6E470FE}" srcOrd="19" destOrd="0" presId="urn:microsoft.com/office/officeart/2005/8/layout/default"/>
    <dgm:cxn modelId="{8D839BDE-56EE-4F37-B74B-19EDC318DF63}" type="presParOf" srcId="{663AAFCE-8EAE-42C9-B51F-2D5E0C2ED81A}" destId="{F5ACE56C-573B-4BC6-B714-CADB3B2FEE44}" srcOrd="20" destOrd="0" presId="urn:microsoft.com/office/officeart/2005/8/layout/default"/>
    <dgm:cxn modelId="{AF54EC22-E41E-451B-906F-2604723E07DC}" type="presParOf" srcId="{663AAFCE-8EAE-42C9-B51F-2D5E0C2ED81A}" destId="{7EA84EC5-2338-4273-BC1D-E68E5907FA34}" srcOrd="21" destOrd="0" presId="urn:microsoft.com/office/officeart/2005/8/layout/default"/>
    <dgm:cxn modelId="{E3CC4019-015E-415A-8400-75D1E7AB1E6F}" type="presParOf" srcId="{663AAFCE-8EAE-42C9-B51F-2D5E0C2ED81A}" destId="{F41CB4FB-3592-4C11-BF8E-3BB3B6EA62D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01C6E3-F03E-4A29-843D-FD38284360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0D86EB-05A0-4B00-A2F0-88531590220B}">
      <dgm:prSet phldrT="[Text]"/>
      <dgm:spPr>
        <a:solidFill>
          <a:schemeClr val="accent6">
            <a:lumMod val="40000"/>
            <a:lumOff val="60000"/>
          </a:schemeClr>
        </a:solidFill>
      </dgm:spPr>
      <dgm:t>
        <a:bodyPr/>
        <a:lstStyle/>
        <a:p>
          <a:r>
            <a:rPr lang="en-US" dirty="0" smtClean="0">
              <a:solidFill>
                <a:schemeClr val="tx1"/>
              </a:solidFill>
            </a:rPr>
            <a:t>Impact of internet and social media</a:t>
          </a:r>
          <a:endParaRPr lang="en-US" dirty="0">
            <a:solidFill>
              <a:schemeClr val="tx1"/>
            </a:solidFill>
          </a:endParaRPr>
        </a:p>
      </dgm:t>
    </dgm:pt>
    <dgm:pt modelId="{02D84BC1-79A7-4EC8-B3D3-FD40E81A7243}" type="parTrans" cxnId="{9DDCBAEF-6B1D-4B49-99CA-6F0BF52EF297}">
      <dgm:prSet/>
      <dgm:spPr/>
      <dgm:t>
        <a:bodyPr/>
        <a:lstStyle/>
        <a:p>
          <a:endParaRPr lang="en-US"/>
        </a:p>
      </dgm:t>
    </dgm:pt>
    <dgm:pt modelId="{8415A3C5-6AE5-482D-83C2-9588803BCBF0}" type="sibTrans" cxnId="{9DDCBAEF-6B1D-4B49-99CA-6F0BF52EF297}">
      <dgm:prSet/>
      <dgm:spPr/>
      <dgm:t>
        <a:bodyPr/>
        <a:lstStyle/>
        <a:p>
          <a:endParaRPr lang="en-US"/>
        </a:p>
      </dgm:t>
    </dgm:pt>
    <dgm:pt modelId="{1EBADF3D-D633-47E8-B3CF-4E33A718D18B}">
      <dgm:prSet phldrT="[Text]"/>
      <dgm:spPr>
        <a:solidFill>
          <a:schemeClr val="accent1">
            <a:lumMod val="50000"/>
          </a:schemeClr>
        </a:solidFill>
      </dgm:spPr>
      <dgm:t>
        <a:bodyPr/>
        <a:lstStyle/>
        <a:p>
          <a:r>
            <a:rPr lang="en-US" dirty="0" smtClean="0"/>
            <a:t>Access to services</a:t>
          </a:r>
          <a:endParaRPr lang="en-US" dirty="0"/>
        </a:p>
      </dgm:t>
    </dgm:pt>
    <dgm:pt modelId="{7E4EF5E4-3F0F-42F1-8831-D1B410943A9A}" type="parTrans" cxnId="{FC10444C-C388-437F-B056-C0751FAFC399}">
      <dgm:prSet/>
      <dgm:spPr/>
      <dgm:t>
        <a:bodyPr/>
        <a:lstStyle/>
        <a:p>
          <a:endParaRPr lang="en-US"/>
        </a:p>
      </dgm:t>
    </dgm:pt>
    <dgm:pt modelId="{40989981-9759-40DF-A613-BAFFEC92DB51}" type="sibTrans" cxnId="{FC10444C-C388-437F-B056-C0751FAFC399}">
      <dgm:prSet/>
      <dgm:spPr/>
      <dgm:t>
        <a:bodyPr/>
        <a:lstStyle/>
        <a:p>
          <a:endParaRPr lang="en-US"/>
        </a:p>
      </dgm:t>
    </dgm:pt>
    <dgm:pt modelId="{3456B4AC-299C-4C4D-BFEB-D3D349354DDD}">
      <dgm:prSet phldrT="[Text]"/>
      <dgm:spPr>
        <a:solidFill>
          <a:schemeClr val="accent6">
            <a:lumMod val="50000"/>
          </a:schemeClr>
        </a:solidFill>
      </dgm:spPr>
      <dgm:t>
        <a:bodyPr/>
        <a:lstStyle/>
        <a:p>
          <a:r>
            <a:rPr lang="en-US" dirty="0" smtClean="0"/>
            <a:t>Environmental challenges</a:t>
          </a:r>
          <a:endParaRPr lang="en-US" dirty="0"/>
        </a:p>
      </dgm:t>
    </dgm:pt>
    <dgm:pt modelId="{992A5FAC-719D-4472-93E9-9784EDF8DC42}" type="parTrans" cxnId="{631B2404-6E06-49A8-9FB1-5CD44B43E0E0}">
      <dgm:prSet/>
      <dgm:spPr/>
      <dgm:t>
        <a:bodyPr/>
        <a:lstStyle/>
        <a:p>
          <a:endParaRPr lang="en-US"/>
        </a:p>
      </dgm:t>
    </dgm:pt>
    <dgm:pt modelId="{53D018DB-DCFC-4ABD-A64F-B0B80A07D961}" type="sibTrans" cxnId="{631B2404-6E06-49A8-9FB1-5CD44B43E0E0}">
      <dgm:prSet/>
      <dgm:spPr/>
      <dgm:t>
        <a:bodyPr/>
        <a:lstStyle/>
        <a:p>
          <a:endParaRPr lang="en-US"/>
        </a:p>
      </dgm:t>
    </dgm:pt>
    <dgm:pt modelId="{172989D3-DEE4-490D-ACBA-87EB89C3A63E}">
      <dgm:prSet phldrT="[Text]"/>
      <dgm:spPr>
        <a:solidFill>
          <a:schemeClr val="accent4">
            <a:lumMod val="20000"/>
            <a:lumOff val="80000"/>
          </a:schemeClr>
        </a:solidFill>
      </dgm:spPr>
      <dgm:t>
        <a:bodyPr/>
        <a:lstStyle/>
        <a:p>
          <a:r>
            <a:rPr lang="en-US" dirty="0" smtClean="0">
              <a:solidFill>
                <a:schemeClr val="tx1"/>
              </a:solidFill>
            </a:rPr>
            <a:t>Instability of funding for some </a:t>
          </a:r>
          <a:r>
            <a:rPr lang="en-US" dirty="0" err="1" smtClean="0">
              <a:solidFill>
                <a:schemeClr val="tx1"/>
              </a:solidFill>
            </a:rPr>
            <a:t>programmes</a:t>
          </a:r>
          <a:endParaRPr lang="en-US" dirty="0">
            <a:solidFill>
              <a:schemeClr val="tx1"/>
            </a:solidFill>
          </a:endParaRPr>
        </a:p>
      </dgm:t>
    </dgm:pt>
    <dgm:pt modelId="{6A3F1DB7-54C6-4B85-9463-9D1AE4B5F596}" type="parTrans" cxnId="{55D11E54-EBE7-44F0-8021-E303A8F3B317}">
      <dgm:prSet/>
      <dgm:spPr/>
      <dgm:t>
        <a:bodyPr/>
        <a:lstStyle/>
        <a:p>
          <a:endParaRPr lang="en-US"/>
        </a:p>
      </dgm:t>
    </dgm:pt>
    <dgm:pt modelId="{BA6E85BB-8F4A-41B3-805E-D006D147676E}" type="sibTrans" cxnId="{55D11E54-EBE7-44F0-8021-E303A8F3B317}">
      <dgm:prSet/>
      <dgm:spPr/>
      <dgm:t>
        <a:bodyPr/>
        <a:lstStyle/>
        <a:p>
          <a:endParaRPr lang="en-US"/>
        </a:p>
      </dgm:t>
    </dgm:pt>
    <dgm:pt modelId="{CAC4B3B8-1783-4AED-B154-EF7324987913}">
      <dgm:prSet phldrT="[Text]"/>
      <dgm:spPr/>
      <dgm:t>
        <a:bodyPr/>
        <a:lstStyle/>
        <a:p>
          <a:r>
            <a:rPr lang="en-US" dirty="0" smtClean="0"/>
            <a:t>Waiting times for services (counselling, CAMHs, MIND)</a:t>
          </a:r>
          <a:endParaRPr lang="en-US" dirty="0"/>
        </a:p>
      </dgm:t>
    </dgm:pt>
    <dgm:pt modelId="{D1C94B17-2389-4394-9F63-1D322D09C06B}" type="parTrans" cxnId="{91C97D32-5E77-4CA2-A8FD-2E5741BD8133}">
      <dgm:prSet/>
      <dgm:spPr/>
      <dgm:t>
        <a:bodyPr/>
        <a:lstStyle/>
        <a:p>
          <a:endParaRPr lang="en-US"/>
        </a:p>
      </dgm:t>
    </dgm:pt>
    <dgm:pt modelId="{C905C48F-F07A-43FF-BFF4-EE3C5095C213}" type="sibTrans" cxnId="{91C97D32-5E77-4CA2-A8FD-2E5741BD8133}">
      <dgm:prSet/>
      <dgm:spPr/>
      <dgm:t>
        <a:bodyPr/>
        <a:lstStyle/>
        <a:p>
          <a:endParaRPr lang="en-US"/>
        </a:p>
      </dgm:t>
    </dgm:pt>
    <dgm:pt modelId="{2CF8539E-0929-4708-89AE-150769A4CFA1}">
      <dgm:prSet/>
      <dgm:spPr>
        <a:solidFill>
          <a:schemeClr val="accent2">
            <a:lumMod val="40000"/>
            <a:lumOff val="60000"/>
          </a:schemeClr>
        </a:solidFill>
      </dgm:spPr>
      <dgm:t>
        <a:bodyPr/>
        <a:lstStyle/>
        <a:p>
          <a:r>
            <a:rPr lang="en-US" dirty="0" smtClean="0">
              <a:solidFill>
                <a:schemeClr val="tx1"/>
              </a:solidFill>
            </a:rPr>
            <a:t>Need outreach for most vulnerable who do not attend appointments</a:t>
          </a:r>
          <a:endParaRPr lang="en-US" dirty="0">
            <a:solidFill>
              <a:schemeClr val="tx1"/>
            </a:solidFill>
          </a:endParaRPr>
        </a:p>
      </dgm:t>
    </dgm:pt>
    <dgm:pt modelId="{263C837B-AEF1-4A53-BFBC-DCC654CF79CA}" type="parTrans" cxnId="{233A0B06-89BB-42BD-93C9-C43C0E478800}">
      <dgm:prSet/>
      <dgm:spPr/>
      <dgm:t>
        <a:bodyPr/>
        <a:lstStyle/>
        <a:p>
          <a:endParaRPr lang="en-US"/>
        </a:p>
      </dgm:t>
    </dgm:pt>
    <dgm:pt modelId="{B4301635-5CB0-438E-8851-499255D483A6}" type="sibTrans" cxnId="{233A0B06-89BB-42BD-93C9-C43C0E478800}">
      <dgm:prSet/>
      <dgm:spPr/>
      <dgm:t>
        <a:bodyPr/>
        <a:lstStyle/>
        <a:p>
          <a:endParaRPr lang="en-US"/>
        </a:p>
      </dgm:t>
    </dgm:pt>
    <dgm:pt modelId="{0C15A156-9D7A-427E-80BF-F6E77E790541}">
      <dgm:prSet/>
      <dgm:spPr>
        <a:solidFill>
          <a:schemeClr val="accent6">
            <a:lumMod val="40000"/>
            <a:lumOff val="60000"/>
          </a:schemeClr>
        </a:solidFill>
      </dgm:spPr>
      <dgm:t>
        <a:bodyPr/>
        <a:lstStyle/>
        <a:p>
          <a:r>
            <a:rPr lang="en-US" dirty="0" smtClean="0">
              <a:solidFill>
                <a:schemeClr val="tx1"/>
              </a:solidFill>
            </a:rPr>
            <a:t>Cases becoming more complex – unstable families, gangs, exploitation</a:t>
          </a:r>
          <a:endParaRPr lang="en-US" dirty="0">
            <a:solidFill>
              <a:schemeClr val="tx1"/>
            </a:solidFill>
          </a:endParaRPr>
        </a:p>
      </dgm:t>
    </dgm:pt>
    <dgm:pt modelId="{809538DF-1CCA-465D-9F05-AE13BFE31EC6}" type="parTrans" cxnId="{082F6E95-0261-4C4B-ACBE-0ABF6B18F89A}">
      <dgm:prSet/>
      <dgm:spPr/>
      <dgm:t>
        <a:bodyPr/>
        <a:lstStyle/>
        <a:p>
          <a:endParaRPr lang="en-US"/>
        </a:p>
      </dgm:t>
    </dgm:pt>
    <dgm:pt modelId="{F8F5EAD7-0FF3-4034-871B-9A2673D39990}" type="sibTrans" cxnId="{082F6E95-0261-4C4B-ACBE-0ABF6B18F89A}">
      <dgm:prSet/>
      <dgm:spPr/>
      <dgm:t>
        <a:bodyPr/>
        <a:lstStyle/>
        <a:p>
          <a:endParaRPr lang="en-US"/>
        </a:p>
      </dgm:t>
    </dgm:pt>
    <dgm:pt modelId="{88714F6B-11C7-4CF0-97FE-6C08A67CFCB4}">
      <dgm:prSet/>
      <dgm:spPr>
        <a:solidFill>
          <a:schemeClr val="accent4">
            <a:lumMod val="20000"/>
            <a:lumOff val="80000"/>
          </a:schemeClr>
        </a:solidFill>
      </dgm:spPr>
      <dgm:t>
        <a:bodyPr/>
        <a:lstStyle/>
        <a:p>
          <a:r>
            <a:rPr lang="en-US" dirty="0" smtClean="0">
              <a:solidFill>
                <a:schemeClr val="tx1"/>
              </a:solidFill>
            </a:rPr>
            <a:t>Schools help  to identify the need. Academies – no accountability. </a:t>
          </a:r>
          <a:endParaRPr lang="en-US" dirty="0">
            <a:solidFill>
              <a:schemeClr val="tx1"/>
            </a:solidFill>
          </a:endParaRPr>
        </a:p>
      </dgm:t>
    </dgm:pt>
    <dgm:pt modelId="{32247BC4-4169-497D-81A3-FAA606CDAB16}" type="parTrans" cxnId="{38859F49-5E36-4B17-9A65-011032685138}">
      <dgm:prSet/>
      <dgm:spPr/>
      <dgm:t>
        <a:bodyPr/>
        <a:lstStyle/>
        <a:p>
          <a:endParaRPr lang="en-US"/>
        </a:p>
      </dgm:t>
    </dgm:pt>
    <dgm:pt modelId="{A22B7CBE-CAC7-46BE-BFED-4922CCB9C3B3}" type="sibTrans" cxnId="{38859F49-5E36-4B17-9A65-011032685138}">
      <dgm:prSet/>
      <dgm:spPr/>
      <dgm:t>
        <a:bodyPr/>
        <a:lstStyle/>
        <a:p>
          <a:endParaRPr lang="en-US"/>
        </a:p>
      </dgm:t>
    </dgm:pt>
    <dgm:pt modelId="{EE2DE4FD-B7DE-4624-8113-38B1DD9D5755}">
      <dgm:prSet/>
      <dgm:spPr>
        <a:solidFill>
          <a:schemeClr val="accent2">
            <a:lumMod val="40000"/>
            <a:lumOff val="60000"/>
          </a:schemeClr>
        </a:solidFill>
      </dgm:spPr>
      <dgm:t>
        <a:bodyPr/>
        <a:lstStyle/>
        <a:p>
          <a:r>
            <a:rPr lang="en-US" dirty="0" smtClean="0">
              <a:solidFill>
                <a:schemeClr val="tx1"/>
              </a:solidFill>
            </a:rPr>
            <a:t>CYP living with parents waiting for MH services</a:t>
          </a:r>
          <a:endParaRPr lang="en-US" dirty="0">
            <a:solidFill>
              <a:schemeClr val="tx1"/>
            </a:solidFill>
          </a:endParaRPr>
        </a:p>
      </dgm:t>
    </dgm:pt>
    <dgm:pt modelId="{3DBF9168-82DA-4395-BAB1-7AD5AFFA72F6}" type="parTrans" cxnId="{7015384D-C6D6-45BE-BE57-AF6EB4016202}">
      <dgm:prSet/>
      <dgm:spPr/>
      <dgm:t>
        <a:bodyPr/>
        <a:lstStyle/>
        <a:p>
          <a:endParaRPr lang="en-US"/>
        </a:p>
      </dgm:t>
    </dgm:pt>
    <dgm:pt modelId="{59FD7225-58D8-480F-864C-7908A817ACD5}" type="sibTrans" cxnId="{7015384D-C6D6-45BE-BE57-AF6EB4016202}">
      <dgm:prSet/>
      <dgm:spPr/>
      <dgm:t>
        <a:bodyPr/>
        <a:lstStyle/>
        <a:p>
          <a:endParaRPr lang="en-US"/>
        </a:p>
      </dgm:t>
    </dgm:pt>
    <dgm:pt modelId="{81F12954-3C5B-47E5-AC30-E637C7615853}">
      <dgm:prSet/>
      <dgm:spPr>
        <a:solidFill>
          <a:schemeClr val="accent2"/>
        </a:solidFill>
      </dgm:spPr>
      <dgm:t>
        <a:bodyPr/>
        <a:lstStyle/>
        <a:p>
          <a:r>
            <a:rPr lang="en-US" dirty="0" smtClean="0"/>
            <a:t>Supporting the most vulnerable</a:t>
          </a:r>
          <a:endParaRPr lang="en-US" dirty="0"/>
        </a:p>
      </dgm:t>
    </dgm:pt>
    <dgm:pt modelId="{42EA79F4-E0D6-4227-9C7A-635C59652370}" type="parTrans" cxnId="{AB549E78-A7C9-477D-B66E-D2D7E4A06A65}">
      <dgm:prSet/>
      <dgm:spPr/>
      <dgm:t>
        <a:bodyPr/>
        <a:lstStyle/>
        <a:p>
          <a:endParaRPr lang="en-US"/>
        </a:p>
      </dgm:t>
    </dgm:pt>
    <dgm:pt modelId="{738D564E-5F24-49ED-98B6-8268EE574E91}" type="sibTrans" cxnId="{AB549E78-A7C9-477D-B66E-D2D7E4A06A65}">
      <dgm:prSet/>
      <dgm:spPr/>
      <dgm:t>
        <a:bodyPr/>
        <a:lstStyle/>
        <a:p>
          <a:endParaRPr lang="en-US"/>
        </a:p>
      </dgm:t>
    </dgm:pt>
    <dgm:pt modelId="{5DF45871-60D5-480D-BBD8-46B4CBA8EB6F}">
      <dgm:prSet/>
      <dgm:spPr/>
      <dgm:t>
        <a:bodyPr/>
        <a:lstStyle/>
        <a:p>
          <a:r>
            <a:rPr lang="en-US" dirty="0" smtClean="0"/>
            <a:t>Variable GP response to CYP presenting with poor MH</a:t>
          </a:r>
          <a:endParaRPr lang="en-US" dirty="0"/>
        </a:p>
      </dgm:t>
    </dgm:pt>
    <dgm:pt modelId="{477CBD0C-261B-4F21-95A1-BD5B59DFF5CA}" type="parTrans" cxnId="{9D503C20-09FA-46EE-9E50-0D9D98BA0756}">
      <dgm:prSet/>
      <dgm:spPr/>
      <dgm:t>
        <a:bodyPr/>
        <a:lstStyle/>
        <a:p>
          <a:endParaRPr lang="en-US"/>
        </a:p>
      </dgm:t>
    </dgm:pt>
    <dgm:pt modelId="{B2272508-C023-4BFE-B8A4-AB652C6861D4}" type="sibTrans" cxnId="{9D503C20-09FA-46EE-9E50-0D9D98BA0756}">
      <dgm:prSet/>
      <dgm:spPr/>
      <dgm:t>
        <a:bodyPr/>
        <a:lstStyle/>
        <a:p>
          <a:endParaRPr lang="en-US"/>
        </a:p>
      </dgm:t>
    </dgm:pt>
    <dgm:pt modelId="{ED35CB52-4299-4AD8-A4BB-1CD38CD00B43}">
      <dgm:prSet/>
      <dgm:spPr/>
      <dgm:t>
        <a:bodyPr/>
        <a:lstStyle/>
        <a:p>
          <a:r>
            <a:rPr lang="en-US" dirty="0" smtClean="0"/>
            <a:t>Variable counselling provision across the system</a:t>
          </a:r>
          <a:endParaRPr lang="en-US" dirty="0"/>
        </a:p>
      </dgm:t>
    </dgm:pt>
    <dgm:pt modelId="{C493DF80-FE6B-430A-B2D4-12A12EE472B0}" type="parTrans" cxnId="{56655DF8-4CE1-41F4-91AF-AEFBEABAAD9A}">
      <dgm:prSet/>
      <dgm:spPr/>
      <dgm:t>
        <a:bodyPr/>
        <a:lstStyle/>
        <a:p>
          <a:endParaRPr lang="en-US"/>
        </a:p>
      </dgm:t>
    </dgm:pt>
    <dgm:pt modelId="{30BEAB3A-B183-41C9-AD5F-4A35C1C265D4}" type="sibTrans" cxnId="{56655DF8-4CE1-41F4-91AF-AEFBEABAAD9A}">
      <dgm:prSet/>
      <dgm:spPr/>
      <dgm:t>
        <a:bodyPr/>
        <a:lstStyle/>
        <a:p>
          <a:endParaRPr lang="en-US"/>
        </a:p>
      </dgm:t>
    </dgm:pt>
    <dgm:pt modelId="{E4095B81-1A05-4004-902A-11F1F8BF44AF}">
      <dgm:prSet/>
      <dgm:spPr/>
      <dgm:t>
        <a:bodyPr/>
        <a:lstStyle/>
        <a:p>
          <a:r>
            <a:rPr lang="en-US" dirty="0" smtClean="0"/>
            <a:t>Lots going on in the system – but is it evidence based?</a:t>
          </a:r>
          <a:endParaRPr lang="en-US" dirty="0"/>
        </a:p>
      </dgm:t>
    </dgm:pt>
    <dgm:pt modelId="{602A4244-3940-4E41-A510-C34484E165E5}" type="parTrans" cxnId="{E329ED25-AA49-42EC-A143-0BD63CC01498}">
      <dgm:prSet/>
      <dgm:spPr/>
      <dgm:t>
        <a:bodyPr/>
        <a:lstStyle/>
        <a:p>
          <a:endParaRPr lang="en-US"/>
        </a:p>
      </dgm:t>
    </dgm:pt>
    <dgm:pt modelId="{AE7D668D-92E6-45D7-935D-6ED30C577D7B}" type="sibTrans" cxnId="{E329ED25-AA49-42EC-A143-0BD63CC01498}">
      <dgm:prSet/>
      <dgm:spPr/>
      <dgm:t>
        <a:bodyPr/>
        <a:lstStyle/>
        <a:p>
          <a:endParaRPr lang="en-US"/>
        </a:p>
      </dgm:t>
    </dgm:pt>
    <dgm:pt modelId="{7D7FD2C1-960C-4743-A4E5-FDBF2F8517F3}">
      <dgm:prSet/>
      <dgm:spPr>
        <a:solidFill>
          <a:schemeClr val="accent4">
            <a:lumMod val="20000"/>
            <a:lumOff val="80000"/>
          </a:schemeClr>
        </a:solidFill>
      </dgm:spPr>
      <dgm:t>
        <a:bodyPr/>
        <a:lstStyle/>
        <a:p>
          <a:r>
            <a:rPr lang="en-US" dirty="0" smtClean="0">
              <a:solidFill>
                <a:schemeClr val="tx1"/>
              </a:solidFill>
            </a:rPr>
            <a:t>Families with no recourse to public funds</a:t>
          </a:r>
          <a:endParaRPr lang="en-US" dirty="0">
            <a:solidFill>
              <a:schemeClr val="tx1"/>
            </a:solidFill>
          </a:endParaRPr>
        </a:p>
      </dgm:t>
    </dgm:pt>
    <dgm:pt modelId="{567F649F-492A-4D02-9E94-AFED0357FCE3}" type="parTrans" cxnId="{F0A1B278-DF9B-45DB-8CF3-F0608B43923C}">
      <dgm:prSet/>
      <dgm:spPr/>
      <dgm:t>
        <a:bodyPr/>
        <a:lstStyle/>
        <a:p>
          <a:endParaRPr lang="en-US"/>
        </a:p>
      </dgm:t>
    </dgm:pt>
    <dgm:pt modelId="{7A6C0393-0628-4F2D-B476-9D2643A51A4D}" type="sibTrans" cxnId="{F0A1B278-DF9B-45DB-8CF3-F0608B43923C}">
      <dgm:prSet/>
      <dgm:spPr/>
      <dgm:t>
        <a:bodyPr/>
        <a:lstStyle/>
        <a:p>
          <a:endParaRPr lang="en-US"/>
        </a:p>
      </dgm:t>
    </dgm:pt>
    <dgm:pt modelId="{4374C95D-47C6-4DAF-800B-930662FA6D1D}">
      <dgm:prSet/>
      <dgm:spPr>
        <a:solidFill>
          <a:schemeClr val="accent2">
            <a:lumMod val="40000"/>
            <a:lumOff val="60000"/>
          </a:schemeClr>
        </a:solidFill>
      </dgm:spPr>
      <dgm:t>
        <a:bodyPr/>
        <a:lstStyle/>
        <a:p>
          <a:r>
            <a:rPr lang="en-US" dirty="0" smtClean="0">
              <a:solidFill>
                <a:schemeClr val="tx1"/>
              </a:solidFill>
            </a:rPr>
            <a:t>Lack of understanding of what its like for Children in Care</a:t>
          </a:r>
          <a:endParaRPr lang="en-US" dirty="0">
            <a:solidFill>
              <a:schemeClr val="tx1"/>
            </a:solidFill>
          </a:endParaRPr>
        </a:p>
      </dgm:t>
    </dgm:pt>
    <dgm:pt modelId="{374C7258-FAB5-4FE8-97B6-6E1544325817}" type="parTrans" cxnId="{07E7102A-EE51-4BAC-B7E2-C6E8965F4674}">
      <dgm:prSet/>
      <dgm:spPr/>
      <dgm:t>
        <a:bodyPr/>
        <a:lstStyle/>
        <a:p>
          <a:endParaRPr lang="en-US"/>
        </a:p>
      </dgm:t>
    </dgm:pt>
    <dgm:pt modelId="{0CF7D8FF-381C-4FF8-BB9B-16BBB176AE21}" type="sibTrans" cxnId="{07E7102A-EE51-4BAC-B7E2-C6E8965F4674}">
      <dgm:prSet/>
      <dgm:spPr/>
      <dgm:t>
        <a:bodyPr/>
        <a:lstStyle/>
        <a:p>
          <a:endParaRPr lang="en-US"/>
        </a:p>
      </dgm:t>
    </dgm:pt>
    <dgm:pt modelId="{A2D27897-A1A3-4B94-8141-036D45FDA1FA}">
      <dgm:prSet/>
      <dgm:spPr>
        <a:solidFill>
          <a:schemeClr val="accent4">
            <a:lumMod val="20000"/>
            <a:lumOff val="80000"/>
          </a:schemeClr>
        </a:solidFill>
      </dgm:spPr>
      <dgm:t>
        <a:bodyPr/>
        <a:lstStyle/>
        <a:p>
          <a:r>
            <a:rPr lang="en-US" dirty="0" smtClean="0">
              <a:solidFill>
                <a:schemeClr val="tx1"/>
              </a:solidFill>
            </a:rPr>
            <a:t>Need to address bullying in schools and colleges</a:t>
          </a:r>
          <a:endParaRPr lang="en-US" dirty="0">
            <a:solidFill>
              <a:schemeClr val="tx1"/>
            </a:solidFill>
          </a:endParaRPr>
        </a:p>
      </dgm:t>
    </dgm:pt>
    <dgm:pt modelId="{E84EB2A2-37B6-41F6-AA35-A2A5FDDD811F}" type="parTrans" cxnId="{C57929E6-69E8-4215-8A4A-32A53446D1C4}">
      <dgm:prSet/>
      <dgm:spPr/>
      <dgm:t>
        <a:bodyPr/>
        <a:lstStyle/>
        <a:p>
          <a:endParaRPr lang="en-US"/>
        </a:p>
      </dgm:t>
    </dgm:pt>
    <dgm:pt modelId="{38B54B92-B34C-48C9-9960-45FB4CFD23F0}" type="sibTrans" cxnId="{C57929E6-69E8-4215-8A4A-32A53446D1C4}">
      <dgm:prSet/>
      <dgm:spPr/>
      <dgm:t>
        <a:bodyPr/>
        <a:lstStyle/>
        <a:p>
          <a:endParaRPr lang="en-US"/>
        </a:p>
      </dgm:t>
    </dgm:pt>
    <dgm:pt modelId="{BB649C63-CB27-4DD3-B669-024B75914200}">
      <dgm:prSet/>
      <dgm:spPr>
        <a:solidFill>
          <a:srgbClr val="FFC000"/>
        </a:solidFill>
      </dgm:spPr>
      <dgm:t>
        <a:bodyPr/>
        <a:lstStyle/>
        <a:p>
          <a:r>
            <a:rPr lang="en-US" dirty="0" smtClean="0">
              <a:solidFill>
                <a:schemeClr val="tx1"/>
              </a:solidFill>
            </a:rPr>
            <a:t>System or place specific challenges</a:t>
          </a:r>
          <a:endParaRPr lang="en-US" dirty="0">
            <a:solidFill>
              <a:schemeClr val="tx1"/>
            </a:solidFill>
          </a:endParaRPr>
        </a:p>
      </dgm:t>
    </dgm:pt>
    <dgm:pt modelId="{6786D035-5BD8-445C-A987-4A2587B79F43}" type="parTrans" cxnId="{67A547AC-950D-4DA0-8805-E80D5A5DC098}">
      <dgm:prSet/>
      <dgm:spPr/>
      <dgm:t>
        <a:bodyPr/>
        <a:lstStyle/>
        <a:p>
          <a:endParaRPr lang="en-US"/>
        </a:p>
      </dgm:t>
    </dgm:pt>
    <dgm:pt modelId="{29B6EAF3-B258-42D0-B96F-D6DEE0E22746}" type="sibTrans" cxnId="{67A547AC-950D-4DA0-8805-E80D5A5DC098}">
      <dgm:prSet/>
      <dgm:spPr/>
      <dgm:t>
        <a:bodyPr/>
        <a:lstStyle/>
        <a:p>
          <a:endParaRPr lang="en-US"/>
        </a:p>
      </dgm:t>
    </dgm:pt>
    <dgm:pt modelId="{A02EFD55-1AD1-4002-AF41-765FD054E62E}">
      <dgm:prSet/>
      <dgm:spPr/>
      <dgm:t>
        <a:bodyPr/>
        <a:lstStyle/>
        <a:p>
          <a:r>
            <a:rPr lang="en-US" dirty="0" smtClean="0"/>
            <a:t>Lack of Tier 4 provision locally – children placed out of area </a:t>
          </a:r>
          <a:endParaRPr lang="en-US" dirty="0"/>
        </a:p>
      </dgm:t>
    </dgm:pt>
    <dgm:pt modelId="{A5613573-FBD2-46E6-A1B4-5591FAD69CE5}" type="parTrans" cxnId="{6A7EAA65-B3D2-46FF-A621-47F38D71FBDB}">
      <dgm:prSet/>
      <dgm:spPr/>
      <dgm:t>
        <a:bodyPr/>
        <a:lstStyle/>
        <a:p>
          <a:endParaRPr lang="en-US"/>
        </a:p>
      </dgm:t>
    </dgm:pt>
    <dgm:pt modelId="{71C1979A-07A3-4788-822C-269F9032BE19}" type="sibTrans" cxnId="{6A7EAA65-B3D2-46FF-A621-47F38D71FBDB}">
      <dgm:prSet/>
      <dgm:spPr/>
      <dgm:t>
        <a:bodyPr/>
        <a:lstStyle/>
        <a:p>
          <a:endParaRPr lang="en-US"/>
        </a:p>
      </dgm:t>
    </dgm:pt>
    <dgm:pt modelId="{1B5C39D0-0166-4AAA-ACFC-E16C4319EF44}">
      <dgm:prSet/>
      <dgm:spPr/>
      <dgm:t>
        <a:bodyPr/>
        <a:lstStyle/>
        <a:p>
          <a:r>
            <a:rPr lang="en-US" dirty="0" smtClean="0"/>
            <a:t>If need identified at aged 17, nearly 18 –  difficult to access services</a:t>
          </a:r>
          <a:endParaRPr lang="en-US" dirty="0"/>
        </a:p>
      </dgm:t>
    </dgm:pt>
    <dgm:pt modelId="{A1630EC2-6213-41CB-BF0C-76C080CD6B2D}" type="parTrans" cxnId="{4B5E017B-A98C-4077-9F31-485D778A9807}">
      <dgm:prSet/>
      <dgm:spPr/>
      <dgm:t>
        <a:bodyPr/>
        <a:lstStyle/>
        <a:p>
          <a:endParaRPr lang="en-US"/>
        </a:p>
      </dgm:t>
    </dgm:pt>
    <dgm:pt modelId="{C6399E66-D965-4C85-9262-3A0915EC91AA}" type="sibTrans" cxnId="{4B5E017B-A98C-4077-9F31-485D778A9807}">
      <dgm:prSet/>
      <dgm:spPr/>
      <dgm:t>
        <a:bodyPr/>
        <a:lstStyle/>
        <a:p>
          <a:endParaRPr lang="en-US"/>
        </a:p>
      </dgm:t>
    </dgm:pt>
    <dgm:pt modelId="{A3A7D9F8-295C-453F-BEF7-F2E1D215CDF3}">
      <dgm:prSet/>
      <dgm:spPr>
        <a:solidFill>
          <a:schemeClr val="accent2">
            <a:lumMod val="40000"/>
            <a:lumOff val="60000"/>
          </a:schemeClr>
        </a:solidFill>
      </dgm:spPr>
      <dgm:t>
        <a:bodyPr/>
        <a:lstStyle/>
        <a:p>
          <a:r>
            <a:rPr lang="en-US" dirty="0" smtClean="0">
              <a:solidFill>
                <a:schemeClr val="tx1"/>
              </a:solidFill>
            </a:rPr>
            <a:t>Challenges with transitions were identified across all three areas</a:t>
          </a:r>
          <a:endParaRPr lang="en-US" dirty="0">
            <a:solidFill>
              <a:schemeClr val="tx1"/>
            </a:solidFill>
          </a:endParaRPr>
        </a:p>
      </dgm:t>
    </dgm:pt>
    <dgm:pt modelId="{240D4A8E-34BD-4DE6-BC8E-EA4A4075B992}" type="parTrans" cxnId="{C5A21DAC-4D43-486A-9214-4F9A23FF0F2A}">
      <dgm:prSet/>
      <dgm:spPr/>
      <dgm:t>
        <a:bodyPr/>
        <a:lstStyle/>
        <a:p>
          <a:endParaRPr lang="en-US"/>
        </a:p>
      </dgm:t>
    </dgm:pt>
    <dgm:pt modelId="{5FF587CC-5BBE-432A-9E79-3EA035EC9DC9}" type="sibTrans" cxnId="{C5A21DAC-4D43-486A-9214-4F9A23FF0F2A}">
      <dgm:prSet/>
      <dgm:spPr/>
      <dgm:t>
        <a:bodyPr/>
        <a:lstStyle/>
        <a:p>
          <a:endParaRPr lang="en-US"/>
        </a:p>
      </dgm:t>
    </dgm:pt>
    <dgm:pt modelId="{2D4C5032-8F38-4F57-9B8E-AB40E9B0936C}" type="pres">
      <dgm:prSet presAssocID="{8701C6E3-F03E-4A29-843D-FD3828436084}" presName="diagram" presStyleCnt="0">
        <dgm:presLayoutVars>
          <dgm:dir/>
          <dgm:resizeHandles val="exact"/>
        </dgm:presLayoutVars>
      </dgm:prSet>
      <dgm:spPr/>
      <dgm:t>
        <a:bodyPr/>
        <a:lstStyle/>
        <a:p>
          <a:endParaRPr lang="en-US"/>
        </a:p>
      </dgm:t>
    </dgm:pt>
    <dgm:pt modelId="{B5FF7434-7CA0-4714-B275-D532842F7AC5}" type="pres">
      <dgm:prSet presAssocID="{1EBADF3D-D633-47E8-B3CF-4E33A718D18B}" presName="node" presStyleLbl="node1" presStyleIdx="0" presStyleCnt="20">
        <dgm:presLayoutVars>
          <dgm:bulletEnabled val="1"/>
        </dgm:presLayoutVars>
      </dgm:prSet>
      <dgm:spPr/>
      <dgm:t>
        <a:bodyPr/>
        <a:lstStyle/>
        <a:p>
          <a:endParaRPr lang="en-US"/>
        </a:p>
      </dgm:t>
    </dgm:pt>
    <dgm:pt modelId="{41C5FA41-DBCD-4A1B-BCB4-57EB6C009053}" type="pres">
      <dgm:prSet presAssocID="{40989981-9759-40DF-A613-BAFFEC92DB51}" presName="sibTrans" presStyleCnt="0"/>
      <dgm:spPr/>
    </dgm:pt>
    <dgm:pt modelId="{21919A95-25C3-4165-B91C-C4B7CED450B8}" type="pres">
      <dgm:prSet presAssocID="{CAC4B3B8-1783-4AED-B154-EF7324987913}" presName="node" presStyleLbl="node1" presStyleIdx="1" presStyleCnt="20">
        <dgm:presLayoutVars>
          <dgm:bulletEnabled val="1"/>
        </dgm:presLayoutVars>
      </dgm:prSet>
      <dgm:spPr/>
      <dgm:t>
        <a:bodyPr/>
        <a:lstStyle/>
        <a:p>
          <a:endParaRPr lang="en-US"/>
        </a:p>
      </dgm:t>
    </dgm:pt>
    <dgm:pt modelId="{99B3EE01-645B-4741-80B0-F8489D0270D9}" type="pres">
      <dgm:prSet presAssocID="{C905C48F-F07A-43FF-BFF4-EE3C5095C213}" presName="sibTrans" presStyleCnt="0"/>
      <dgm:spPr/>
    </dgm:pt>
    <dgm:pt modelId="{38B0D7D1-D506-40D5-B83C-4A4734E86A4A}" type="pres">
      <dgm:prSet presAssocID="{1B5C39D0-0166-4AAA-ACFC-E16C4319EF44}" presName="node" presStyleLbl="node1" presStyleIdx="2" presStyleCnt="20">
        <dgm:presLayoutVars>
          <dgm:bulletEnabled val="1"/>
        </dgm:presLayoutVars>
      </dgm:prSet>
      <dgm:spPr/>
      <dgm:t>
        <a:bodyPr/>
        <a:lstStyle/>
        <a:p>
          <a:endParaRPr lang="en-US"/>
        </a:p>
      </dgm:t>
    </dgm:pt>
    <dgm:pt modelId="{126F59CB-1254-49D1-B12B-FD40B7ABEB3F}" type="pres">
      <dgm:prSet presAssocID="{C6399E66-D965-4C85-9262-3A0915EC91AA}" presName="sibTrans" presStyleCnt="0"/>
      <dgm:spPr/>
    </dgm:pt>
    <dgm:pt modelId="{9A6D0AFB-94AD-4472-917C-927E24642B2D}" type="pres">
      <dgm:prSet presAssocID="{E4095B81-1A05-4004-902A-11F1F8BF44AF}" presName="node" presStyleLbl="node1" presStyleIdx="3" presStyleCnt="20">
        <dgm:presLayoutVars>
          <dgm:bulletEnabled val="1"/>
        </dgm:presLayoutVars>
      </dgm:prSet>
      <dgm:spPr/>
      <dgm:t>
        <a:bodyPr/>
        <a:lstStyle/>
        <a:p>
          <a:endParaRPr lang="en-US"/>
        </a:p>
      </dgm:t>
    </dgm:pt>
    <dgm:pt modelId="{8377569A-B7D0-47D5-A83C-2DA69B33D6B1}" type="pres">
      <dgm:prSet presAssocID="{AE7D668D-92E6-45D7-935D-6ED30C577D7B}" presName="sibTrans" presStyleCnt="0"/>
      <dgm:spPr/>
    </dgm:pt>
    <dgm:pt modelId="{A67295DF-9B11-41B7-82A2-4CA99BFC6373}" type="pres">
      <dgm:prSet presAssocID="{ED35CB52-4299-4AD8-A4BB-1CD38CD00B43}" presName="node" presStyleLbl="node1" presStyleIdx="4" presStyleCnt="20">
        <dgm:presLayoutVars>
          <dgm:bulletEnabled val="1"/>
        </dgm:presLayoutVars>
      </dgm:prSet>
      <dgm:spPr/>
      <dgm:t>
        <a:bodyPr/>
        <a:lstStyle/>
        <a:p>
          <a:endParaRPr lang="en-US"/>
        </a:p>
      </dgm:t>
    </dgm:pt>
    <dgm:pt modelId="{1FF57392-1CF4-497D-B2F9-BBEB39152D53}" type="pres">
      <dgm:prSet presAssocID="{30BEAB3A-B183-41C9-AD5F-4A35C1C265D4}" presName="sibTrans" presStyleCnt="0"/>
      <dgm:spPr/>
    </dgm:pt>
    <dgm:pt modelId="{ACD9D426-2619-413F-8892-FC77932F8F4F}" type="pres">
      <dgm:prSet presAssocID="{A02EFD55-1AD1-4002-AF41-765FD054E62E}" presName="node" presStyleLbl="node1" presStyleIdx="5" presStyleCnt="20">
        <dgm:presLayoutVars>
          <dgm:bulletEnabled val="1"/>
        </dgm:presLayoutVars>
      </dgm:prSet>
      <dgm:spPr/>
      <dgm:t>
        <a:bodyPr/>
        <a:lstStyle/>
        <a:p>
          <a:endParaRPr lang="en-US"/>
        </a:p>
      </dgm:t>
    </dgm:pt>
    <dgm:pt modelId="{72772376-96F8-46B0-8E47-9A17AA50802C}" type="pres">
      <dgm:prSet presAssocID="{71C1979A-07A3-4788-822C-269F9032BE19}" presName="sibTrans" presStyleCnt="0"/>
      <dgm:spPr/>
    </dgm:pt>
    <dgm:pt modelId="{9143403C-BE57-465F-95E9-C3FDD3441026}" type="pres">
      <dgm:prSet presAssocID="{5DF45871-60D5-480D-BBD8-46B4CBA8EB6F}" presName="node" presStyleLbl="node1" presStyleIdx="6" presStyleCnt="20">
        <dgm:presLayoutVars>
          <dgm:bulletEnabled val="1"/>
        </dgm:presLayoutVars>
      </dgm:prSet>
      <dgm:spPr/>
      <dgm:t>
        <a:bodyPr/>
        <a:lstStyle/>
        <a:p>
          <a:endParaRPr lang="en-US"/>
        </a:p>
      </dgm:t>
    </dgm:pt>
    <dgm:pt modelId="{7774E2AA-DA85-49DE-BACD-CC02B024FAF4}" type="pres">
      <dgm:prSet presAssocID="{B2272508-C023-4BFE-B8A4-AB652C6861D4}" presName="sibTrans" presStyleCnt="0"/>
      <dgm:spPr/>
    </dgm:pt>
    <dgm:pt modelId="{88F19A19-FAAB-4F7B-9714-C3488C85F74B}" type="pres">
      <dgm:prSet presAssocID="{3456B4AC-299C-4C4D-BFEB-D3D349354DDD}" presName="node" presStyleLbl="node1" presStyleIdx="7" presStyleCnt="20">
        <dgm:presLayoutVars>
          <dgm:bulletEnabled val="1"/>
        </dgm:presLayoutVars>
      </dgm:prSet>
      <dgm:spPr/>
      <dgm:t>
        <a:bodyPr/>
        <a:lstStyle/>
        <a:p>
          <a:endParaRPr lang="en-US"/>
        </a:p>
      </dgm:t>
    </dgm:pt>
    <dgm:pt modelId="{E8DD9DF4-76A0-4E42-8E29-FFFDC4DC7177}" type="pres">
      <dgm:prSet presAssocID="{53D018DB-DCFC-4ABD-A64F-B0B80A07D961}" presName="sibTrans" presStyleCnt="0"/>
      <dgm:spPr/>
    </dgm:pt>
    <dgm:pt modelId="{58F4DB1E-F037-43C6-BF06-607F2AF590C4}" type="pres">
      <dgm:prSet presAssocID="{0C15A156-9D7A-427E-80BF-F6E77E790541}" presName="node" presStyleLbl="node1" presStyleIdx="8" presStyleCnt="20">
        <dgm:presLayoutVars>
          <dgm:bulletEnabled val="1"/>
        </dgm:presLayoutVars>
      </dgm:prSet>
      <dgm:spPr/>
      <dgm:t>
        <a:bodyPr/>
        <a:lstStyle/>
        <a:p>
          <a:endParaRPr lang="en-US"/>
        </a:p>
      </dgm:t>
    </dgm:pt>
    <dgm:pt modelId="{3AAF5D69-99DA-459F-93DE-ED93C3EFE103}" type="pres">
      <dgm:prSet presAssocID="{F8F5EAD7-0FF3-4034-871B-9A2673D39990}" presName="sibTrans" presStyleCnt="0"/>
      <dgm:spPr/>
    </dgm:pt>
    <dgm:pt modelId="{4E1359FA-AAA7-4D99-96EC-123D3146B082}" type="pres">
      <dgm:prSet presAssocID="{FE0D86EB-05A0-4B00-A2F0-88531590220B}" presName="node" presStyleLbl="node1" presStyleIdx="9" presStyleCnt="20">
        <dgm:presLayoutVars>
          <dgm:bulletEnabled val="1"/>
        </dgm:presLayoutVars>
      </dgm:prSet>
      <dgm:spPr/>
      <dgm:t>
        <a:bodyPr/>
        <a:lstStyle/>
        <a:p>
          <a:endParaRPr lang="en-US"/>
        </a:p>
      </dgm:t>
    </dgm:pt>
    <dgm:pt modelId="{19799CA5-11BF-4830-A8CB-9432CA75A039}" type="pres">
      <dgm:prSet presAssocID="{8415A3C5-6AE5-482D-83C2-9588803BCBF0}" presName="sibTrans" presStyleCnt="0"/>
      <dgm:spPr/>
    </dgm:pt>
    <dgm:pt modelId="{E91BB7F6-12DC-4C5B-8451-62163535BB71}" type="pres">
      <dgm:prSet presAssocID="{81F12954-3C5B-47E5-AC30-E637C7615853}" presName="node" presStyleLbl="node1" presStyleIdx="10" presStyleCnt="20">
        <dgm:presLayoutVars>
          <dgm:bulletEnabled val="1"/>
        </dgm:presLayoutVars>
      </dgm:prSet>
      <dgm:spPr/>
      <dgm:t>
        <a:bodyPr/>
        <a:lstStyle/>
        <a:p>
          <a:endParaRPr lang="en-US"/>
        </a:p>
      </dgm:t>
    </dgm:pt>
    <dgm:pt modelId="{D49FFEC9-9B57-4485-A297-926E6F5C1FD1}" type="pres">
      <dgm:prSet presAssocID="{738D564E-5F24-49ED-98B6-8268EE574E91}" presName="sibTrans" presStyleCnt="0"/>
      <dgm:spPr/>
    </dgm:pt>
    <dgm:pt modelId="{1873AD8A-E2D0-4F56-BB35-83DD6872ED40}" type="pres">
      <dgm:prSet presAssocID="{2CF8539E-0929-4708-89AE-150769A4CFA1}" presName="node" presStyleLbl="node1" presStyleIdx="11" presStyleCnt="20">
        <dgm:presLayoutVars>
          <dgm:bulletEnabled val="1"/>
        </dgm:presLayoutVars>
      </dgm:prSet>
      <dgm:spPr/>
      <dgm:t>
        <a:bodyPr/>
        <a:lstStyle/>
        <a:p>
          <a:endParaRPr lang="en-US"/>
        </a:p>
      </dgm:t>
    </dgm:pt>
    <dgm:pt modelId="{DB1CC2A1-AF69-4F9A-A12C-206E57699C34}" type="pres">
      <dgm:prSet presAssocID="{B4301635-5CB0-438E-8851-499255D483A6}" presName="sibTrans" presStyleCnt="0"/>
      <dgm:spPr/>
    </dgm:pt>
    <dgm:pt modelId="{EE62A812-B414-4DEB-9384-7CFA8B8C9D2B}" type="pres">
      <dgm:prSet presAssocID="{EE2DE4FD-B7DE-4624-8113-38B1DD9D5755}" presName="node" presStyleLbl="node1" presStyleIdx="12" presStyleCnt="20">
        <dgm:presLayoutVars>
          <dgm:bulletEnabled val="1"/>
        </dgm:presLayoutVars>
      </dgm:prSet>
      <dgm:spPr/>
      <dgm:t>
        <a:bodyPr/>
        <a:lstStyle/>
        <a:p>
          <a:endParaRPr lang="en-US"/>
        </a:p>
      </dgm:t>
    </dgm:pt>
    <dgm:pt modelId="{28067A5A-38F6-4DB8-9820-40C9D090BB9A}" type="pres">
      <dgm:prSet presAssocID="{59FD7225-58D8-480F-864C-7908A817ACD5}" presName="sibTrans" presStyleCnt="0"/>
      <dgm:spPr/>
    </dgm:pt>
    <dgm:pt modelId="{FDF8D3B1-E4BF-4024-9304-44C24E901481}" type="pres">
      <dgm:prSet presAssocID="{4374C95D-47C6-4DAF-800B-930662FA6D1D}" presName="node" presStyleLbl="node1" presStyleIdx="13" presStyleCnt="20">
        <dgm:presLayoutVars>
          <dgm:bulletEnabled val="1"/>
        </dgm:presLayoutVars>
      </dgm:prSet>
      <dgm:spPr/>
      <dgm:t>
        <a:bodyPr/>
        <a:lstStyle/>
        <a:p>
          <a:endParaRPr lang="en-US"/>
        </a:p>
      </dgm:t>
    </dgm:pt>
    <dgm:pt modelId="{594F5898-426A-4974-8C08-67F9D43DBBCF}" type="pres">
      <dgm:prSet presAssocID="{0CF7D8FF-381C-4FF8-BB9B-16BBB176AE21}" presName="sibTrans" presStyleCnt="0"/>
      <dgm:spPr/>
    </dgm:pt>
    <dgm:pt modelId="{43850DFD-FEAD-4047-B855-EE4D4ADD3A02}" type="pres">
      <dgm:prSet presAssocID="{A3A7D9F8-295C-453F-BEF7-F2E1D215CDF3}" presName="node" presStyleLbl="node1" presStyleIdx="14" presStyleCnt="20">
        <dgm:presLayoutVars>
          <dgm:bulletEnabled val="1"/>
        </dgm:presLayoutVars>
      </dgm:prSet>
      <dgm:spPr/>
      <dgm:t>
        <a:bodyPr/>
        <a:lstStyle/>
        <a:p>
          <a:endParaRPr lang="en-US"/>
        </a:p>
      </dgm:t>
    </dgm:pt>
    <dgm:pt modelId="{851181B1-8DA7-456C-A8C7-E3F289A8D1E1}" type="pres">
      <dgm:prSet presAssocID="{5FF587CC-5BBE-432A-9E79-3EA035EC9DC9}" presName="sibTrans" presStyleCnt="0"/>
      <dgm:spPr/>
    </dgm:pt>
    <dgm:pt modelId="{DB243AD5-6130-4F79-92B0-9CEDBAB19EA3}" type="pres">
      <dgm:prSet presAssocID="{BB649C63-CB27-4DD3-B669-024B75914200}" presName="node" presStyleLbl="node1" presStyleIdx="15" presStyleCnt="20">
        <dgm:presLayoutVars>
          <dgm:bulletEnabled val="1"/>
        </dgm:presLayoutVars>
      </dgm:prSet>
      <dgm:spPr/>
      <dgm:t>
        <a:bodyPr/>
        <a:lstStyle/>
        <a:p>
          <a:endParaRPr lang="en-US"/>
        </a:p>
      </dgm:t>
    </dgm:pt>
    <dgm:pt modelId="{27E12380-9B65-4C05-9F7A-4CB5FDAAAD80}" type="pres">
      <dgm:prSet presAssocID="{29B6EAF3-B258-42D0-B96F-D6DEE0E22746}" presName="sibTrans" presStyleCnt="0"/>
      <dgm:spPr/>
    </dgm:pt>
    <dgm:pt modelId="{84697D28-A1CD-42E0-AED6-6875D5FDC6DE}" type="pres">
      <dgm:prSet presAssocID="{88714F6B-11C7-4CF0-97FE-6C08A67CFCB4}" presName="node" presStyleLbl="node1" presStyleIdx="16" presStyleCnt="20">
        <dgm:presLayoutVars>
          <dgm:bulletEnabled val="1"/>
        </dgm:presLayoutVars>
      </dgm:prSet>
      <dgm:spPr/>
      <dgm:t>
        <a:bodyPr/>
        <a:lstStyle/>
        <a:p>
          <a:endParaRPr lang="en-US"/>
        </a:p>
      </dgm:t>
    </dgm:pt>
    <dgm:pt modelId="{FD20F2CB-0781-4F52-92EF-642D33184636}" type="pres">
      <dgm:prSet presAssocID="{A22B7CBE-CAC7-46BE-BFED-4922CCB9C3B3}" presName="sibTrans" presStyleCnt="0"/>
      <dgm:spPr/>
    </dgm:pt>
    <dgm:pt modelId="{82E41E06-1AA9-46D2-9FDE-DAB170F9B0E6}" type="pres">
      <dgm:prSet presAssocID="{7D7FD2C1-960C-4743-A4E5-FDBF2F8517F3}" presName="node" presStyleLbl="node1" presStyleIdx="17" presStyleCnt="20">
        <dgm:presLayoutVars>
          <dgm:bulletEnabled val="1"/>
        </dgm:presLayoutVars>
      </dgm:prSet>
      <dgm:spPr/>
      <dgm:t>
        <a:bodyPr/>
        <a:lstStyle/>
        <a:p>
          <a:endParaRPr lang="en-US"/>
        </a:p>
      </dgm:t>
    </dgm:pt>
    <dgm:pt modelId="{5EBB5DFD-7D2C-4FCE-AB4F-71458B2751BF}" type="pres">
      <dgm:prSet presAssocID="{7A6C0393-0628-4F2D-B476-9D2643A51A4D}" presName="sibTrans" presStyleCnt="0"/>
      <dgm:spPr/>
    </dgm:pt>
    <dgm:pt modelId="{2874574B-A7FE-4F07-8A1D-8E48DCE5B81A}" type="pres">
      <dgm:prSet presAssocID="{172989D3-DEE4-490D-ACBA-87EB89C3A63E}" presName="node" presStyleLbl="node1" presStyleIdx="18" presStyleCnt="20">
        <dgm:presLayoutVars>
          <dgm:bulletEnabled val="1"/>
        </dgm:presLayoutVars>
      </dgm:prSet>
      <dgm:spPr/>
      <dgm:t>
        <a:bodyPr/>
        <a:lstStyle/>
        <a:p>
          <a:endParaRPr lang="en-US"/>
        </a:p>
      </dgm:t>
    </dgm:pt>
    <dgm:pt modelId="{C675DD6B-9D13-4D61-850B-EC45390DAE1E}" type="pres">
      <dgm:prSet presAssocID="{BA6E85BB-8F4A-41B3-805E-D006D147676E}" presName="sibTrans" presStyleCnt="0"/>
      <dgm:spPr/>
    </dgm:pt>
    <dgm:pt modelId="{42C886CD-4398-4018-9795-46AF86985F77}" type="pres">
      <dgm:prSet presAssocID="{A2D27897-A1A3-4B94-8141-036D45FDA1FA}" presName="node" presStyleLbl="node1" presStyleIdx="19" presStyleCnt="20">
        <dgm:presLayoutVars>
          <dgm:bulletEnabled val="1"/>
        </dgm:presLayoutVars>
      </dgm:prSet>
      <dgm:spPr/>
      <dgm:t>
        <a:bodyPr/>
        <a:lstStyle/>
        <a:p>
          <a:endParaRPr lang="en-US"/>
        </a:p>
      </dgm:t>
    </dgm:pt>
  </dgm:ptLst>
  <dgm:cxnLst>
    <dgm:cxn modelId="{631B2404-6E06-49A8-9FB1-5CD44B43E0E0}" srcId="{8701C6E3-F03E-4A29-843D-FD3828436084}" destId="{3456B4AC-299C-4C4D-BFEB-D3D349354DDD}" srcOrd="7" destOrd="0" parTransId="{992A5FAC-719D-4472-93E9-9784EDF8DC42}" sibTransId="{53D018DB-DCFC-4ABD-A64F-B0B80A07D961}"/>
    <dgm:cxn modelId="{67A547AC-950D-4DA0-8805-E80D5A5DC098}" srcId="{8701C6E3-F03E-4A29-843D-FD3828436084}" destId="{BB649C63-CB27-4DD3-B669-024B75914200}" srcOrd="15" destOrd="0" parTransId="{6786D035-5BD8-445C-A987-4A2587B79F43}" sibTransId="{29B6EAF3-B258-42D0-B96F-D6DEE0E22746}"/>
    <dgm:cxn modelId="{C21628C8-76F7-4D14-8E50-9A192E103292}" type="presOf" srcId="{7D7FD2C1-960C-4743-A4E5-FDBF2F8517F3}" destId="{82E41E06-1AA9-46D2-9FDE-DAB170F9B0E6}" srcOrd="0" destOrd="0" presId="urn:microsoft.com/office/officeart/2005/8/layout/default"/>
    <dgm:cxn modelId="{C57929E6-69E8-4215-8A4A-32A53446D1C4}" srcId="{8701C6E3-F03E-4A29-843D-FD3828436084}" destId="{A2D27897-A1A3-4B94-8141-036D45FDA1FA}" srcOrd="19" destOrd="0" parTransId="{E84EB2A2-37B6-41F6-AA35-A2A5FDDD811F}" sibTransId="{38B54B92-B34C-48C9-9960-45FB4CFD23F0}"/>
    <dgm:cxn modelId="{36565F52-CEFA-406D-A239-E180688ED5D5}" type="presOf" srcId="{5DF45871-60D5-480D-BBD8-46B4CBA8EB6F}" destId="{9143403C-BE57-465F-95E9-C3FDD3441026}" srcOrd="0" destOrd="0" presId="urn:microsoft.com/office/officeart/2005/8/layout/default"/>
    <dgm:cxn modelId="{4B5E017B-A98C-4077-9F31-485D778A9807}" srcId="{8701C6E3-F03E-4A29-843D-FD3828436084}" destId="{1B5C39D0-0166-4AAA-ACFC-E16C4319EF44}" srcOrd="2" destOrd="0" parTransId="{A1630EC2-6213-41CB-BF0C-76C080CD6B2D}" sibTransId="{C6399E66-D965-4C85-9262-3A0915EC91AA}"/>
    <dgm:cxn modelId="{55D11E54-EBE7-44F0-8021-E303A8F3B317}" srcId="{8701C6E3-F03E-4A29-843D-FD3828436084}" destId="{172989D3-DEE4-490D-ACBA-87EB89C3A63E}" srcOrd="18" destOrd="0" parTransId="{6A3F1DB7-54C6-4B85-9463-9D1AE4B5F596}" sibTransId="{BA6E85BB-8F4A-41B3-805E-D006D147676E}"/>
    <dgm:cxn modelId="{64716E03-0CCD-4CC4-AE38-DD4B320C7AF9}" type="presOf" srcId="{88714F6B-11C7-4CF0-97FE-6C08A67CFCB4}" destId="{84697D28-A1CD-42E0-AED6-6875D5FDC6DE}" srcOrd="0" destOrd="0" presId="urn:microsoft.com/office/officeart/2005/8/layout/default"/>
    <dgm:cxn modelId="{0CF89233-BE31-4373-B299-0F62BDB67FB0}" type="presOf" srcId="{0C15A156-9D7A-427E-80BF-F6E77E790541}" destId="{58F4DB1E-F037-43C6-BF06-607F2AF590C4}" srcOrd="0" destOrd="0" presId="urn:microsoft.com/office/officeart/2005/8/layout/default"/>
    <dgm:cxn modelId="{56655DF8-4CE1-41F4-91AF-AEFBEABAAD9A}" srcId="{8701C6E3-F03E-4A29-843D-FD3828436084}" destId="{ED35CB52-4299-4AD8-A4BB-1CD38CD00B43}" srcOrd="4" destOrd="0" parTransId="{C493DF80-FE6B-430A-B2D4-12A12EE472B0}" sibTransId="{30BEAB3A-B183-41C9-AD5F-4A35C1C265D4}"/>
    <dgm:cxn modelId="{44DA02A9-681A-4E99-B514-0DCAF22D9B74}" type="presOf" srcId="{EE2DE4FD-B7DE-4624-8113-38B1DD9D5755}" destId="{EE62A812-B414-4DEB-9384-7CFA8B8C9D2B}" srcOrd="0" destOrd="0" presId="urn:microsoft.com/office/officeart/2005/8/layout/default"/>
    <dgm:cxn modelId="{AB549E78-A7C9-477D-B66E-D2D7E4A06A65}" srcId="{8701C6E3-F03E-4A29-843D-FD3828436084}" destId="{81F12954-3C5B-47E5-AC30-E637C7615853}" srcOrd="10" destOrd="0" parTransId="{42EA79F4-E0D6-4227-9C7A-635C59652370}" sibTransId="{738D564E-5F24-49ED-98B6-8268EE574E91}"/>
    <dgm:cxn modelId="{9D503C20-09FA-46EE-9E50-0D9D98BA0756}" srcId="{8701C6E3-F03E-4A29-843D-FD3828436084}" destId="{5DF45871-60D5-480D-BBD8-46B4CBA8EB6F}" srcOrd="6" destOrd="0" parTransId="{477CBD0C-261B-4F21-95A1-BD5B59DFF5CA}" sibTransId="{B2272508-C023-4BFE-B8A4-AB652C6861D4}"/>
    <dgm:cxn modelId="{41AC1912-99AF-4C8E-8BDD-9B154D10C2E1}" type="presOf" srcId="{E4095B81-1A05-4004-902A-11F1F8BF44AF}" destId="{9A6D0AFB-94AD-4472-917C-927E24642B2D}" srcOrd="0" destOrd="0" presId="urn:microsoft.com/office/officeart/2005/8/layout/default"/>
    <dgm:cxn modelId="{EE20C39B-4259-4DA9-9FAA-B39240ED70CC}" type="presOf" srcId="{81F12954-3C5B-47E5-AC30-E637C7615853}" destId="{E91BB7F6-12DC-4C5B-8451-62163535BB71}" srcOrd="0" destOrd="0" presId="urn:microsoft.com/office/officeart/2005/8/layout/default"/>
    <dgm:cxn modelId="{FFF6A4B0-E40E-439F-983F-0D3186D9DFEE}" type="presOf" srcId="{1B5C39D0-0166-4AAA-ACFC-E16C4319EF44}" destId="{38B0D7D1-D506-40D5-B83C-4A4734E86A4A}" srcOrd="0" destOrd="0" presId="urn:microsoft.com/office/officeart/2005/8/layout/default"/>
    <dgm:cxn modelId="{1C5C39C7-54E7-4C2E-B92C-95EDF1C95AB7}" type="presOf" srcId="{172989D3-DEE4-490D-ACBA-87EB89C3A63E}" destId="{2874574B-A7FE-4F07-8A1D-8E48DCE5B81A}" srcOrd="0" destOrd="0" presId="urn:microsoft.com/office/officeart/2005/8/layout/default"/>
    <dgm:cxn modelId="{CECE87B2-7DF9-4E4E-AB44-E91FA6237656}" type="presOf" srcId="{A2D27897-A1A3-4B94-8141-036D45FDA1FA}" destId="{42C886CD-4398-4018-9795-46AF86985F77}" srcOrd="0" destOrd="0" presId="urn:microsoft.com/office/officeart/2005/8/layout/default"/>
    <dgm:cxn modelId="{6A7EAA65-B3D2-46FF-A621-47F38D71FBDB}" srcId="{8701C6E3-F03E-4A29-843D-FD3828436084}" destId="{A02EFD55-1AD1-4002-AF41-765FD054E62E}" srcOrd="5" destOrd="0" parTransId="{A5613573-FBD2-46E6-A1B4-5591FAD69CE5}" sibTransId="{71C1979A-07A3-4788-822C-269F9032BE19}"/>
    <dgm:cxn modelId="{B7E8FCAB-29A2-44D6-8180-E3740D81F067}" type="presOf" srcId="{ED35CB52-4299-4AD8-A4BB-1CD38CD00B43}" destId="{A67295DF-9B11-41B7-82A2-4CA99BFC6373}" srcOrd="0" destOrd="0" presId="urn:microsoft.com/office/officeart/2005/8/layout/default"/>
    <dgm:cxn modelId="{02099208-9AEC-46E5-8034-EB5321566346}" type="presOf" srcId="{CAC4B3B8-1783-4AED-B154-EF7324987913}" destId="{21919A95-25C3-4165-B91C-C4B7CED450B8}" srcOrd="0" destOrd="0" presId="urn:microsoft.com/office/officeart/2005/8/layout/default"/>
    <dgm:cxn modelId="{75A13532-51C1-4BB0-8C49-C01EBDA522D5}" type="presOf" srcId="{4374C95D-47C6-4DAF-800B-930662FA6D1D}" destId="{FDF8D3B1-E4BF-4024-9304-44C24E901481}" srcOrd="0" destOrd="0" presId="urn:microsoft.com/office/officeart/2005/8/layout/default"/>
    <dgm:cxn modelId="{E329ED25-AA49-42EC-A143-0BD63CC01498}" srcId="{8701C6E3-F03E-4A29-843D-FD3828436084}" destId="{E4095B81-1A05-4004-902A-11F1F8BF44AF}" srcOrd="3" destOrd="0" parTransId="{602A4244-3940-4E41-A510-C34484E165E5}" sibTransId="{AE7D668D-92E6-45D7-935D-6ED30C577D7B}"/>
    <dgm:cxn modelId="{3763190B-72AC-4342-87CC-AAD473966815}" type="presOf" srcId="{8701C6E3-F03E-4A29-843D-FD3828436084}" destId="{2D4C5032-8F38-4F57-9B8E-AB40E9B0936C}" srcOrd="0" destOrd="0" presId="urn:microsoft.com/office/officeart/2005/8/layout/default"/>
    <dgm:cxn modelId="{63D5C28A-D57B-4D75-A1E1-0E6EE883F878}" type="presOf" srcId="{A02EFD55-1AD1-4002-AF41-765FD054E62E}" destId="{ACD9D426-2619-413F-8892-FC77932F8F4F}" srcOrd="0" destOrd="0" presId="urn:microsoft.com/office/officeart/2005/8/layout/default"/>
    <dgm:cxn modelId="{082F6E95-0261-4C4B-ACBE-0ABF6B18F89A}" srcId="{8701C6E3-F03E-4A29-843D-FD3828436084}" destId="{0C15A156-9D7A-427E-80BF-F6E77E790541}" srcOrd="8" destOrd="0" parTransId="{809538DF-1CCA-465D-9F05-AE13BFE31EC6}" sibTransId="{F8F5EAD7-0FF3-4034-871B-9A2673D39990}"/>
    <dgm:cxn modelId="{363B99BE-EF57-45F6-BFD7-02283B63A5BB}" type="presOf" srcId="{A3A7D9F8-295C-453F-BEF7-F2E1D215CDF3}" destId="{43850DFD-FEAD-4047-B855-EE4D4ADD3A02}" srcOrd="0" destOrd="0" presId="urn:microsoft.com/office/officeart/2005/8/layout/default"/>
    <dgm:cxn modelId="{F79B2374-EF03-42B5-9DB4-78939CDB2F0A}" type="presOf" srcId="{FE0D86EB-05A0-4B00-A2F0-88531590220B}" destId="{4E1359FA-AAA7-4D99-96EC-123D3146B082}" srcOrd="0" destOrd="0" presId="urn:microsoft.com/office/officeart/2005/8/layout/default"/>
    <dgm:cxn modelId="{9DDCBAEF-6B1D-4B49-99CA-6F0BF52EF297}" srcId="{8701C6E3-F03E-4A29-843D-FD3828436084}" destId="{FE0D86EB-05A0-4B00-A2F0-88531590220B}" srcOrd="9" destOrd="0" parTransId="{02D84BC1-79A7-4EC8-B3D3-FD40E81A7243}" sibTransId="{8415A3C5-6AE5-482D-83C2-9588803BCBF0}"/>
    <dgm:cxn modelId="{C5A21DAC-4D43-486A-9214-4F9A23FF0F2A}" srcId="{8701C6E3-F03E-4A29-843D-FD3828436084}" destId="{A3A7D9F8-295C-453F-BEF7-F2E1D215CDF3}" srcOrd="14" destOrd="0" parTransId="{240D4A8E-34BD-4DE6-BC8E-EA4A4075B992}" sibTransId="{5FF587CC-5BBE-432A-9E79-3EA035EC9DC9}"/>
    <dgm:cxn modelId="{B0725E07-792F-497B-872A-3BFBD47DF321}" type="presOf" srcId="{2CF8539E-0929-4708-89AE-150769A4CFA1}" destId="{1873AD8A-E2D0-4F56-BB35-83DD6872ED40}" srcOrd="0" destOrd="0" presId="urn:microsoft.com/office/officeart/2005/8/layout/default"/>
    <dgm:cxn modelId="{341F8147-27B0-40BC-B037-C57F9DCF6444}" type="presOf" srcId="{BB649C63-CB27-4DD3-B669-024B75914200}" destId="{DB243AD5-6130-4F79-92B0-9CEDBAB19EA3}" srcOrd="0" destOrd="0" presId="urn:microsoft.com/office/officeart/2005/8/layout/default"/>
    <dgm:cxn modelId="{38859F49-5E36-4B17-9A65-011032685138}" srcId="{8701C6E3-F03E-4A29-843D-FD3828436084}" destId="{88714F6B-11C7-4CF0-97FE-6C08A67CFCB4}" srcOrd="16" destOrd="0" parTransId="{32247BC4-4169-497D-81A3-FAA606CDAB16}" sibTransId="{A22B7CBE-CAC7-46BE-BFED-4922CCB9C3B3}"/>
    <dgm:cxn modelId="{FC10444C-C388-437F-B056-C0751FAFC399}" srcId="{8701C6E3-F03E-4A29-843D-FD3828436084}" destId="{1EBADF3D-D633-47E8-B3CF-4E33A718D18B}" srcOrd="0" destOrd="0" parTransId="{7E4EF5E4-3F0F-42F1-8831-D1B410943A9A}" sibTransId="{40989981-9759-40DF-A613-BAFFEC92DB51}"/>
    <dgm:cxn modelId="{6823EFEE-416A-43E4-90F4-79195227BE64}" type="presOf" srcId="{1EBADF3D-D633-47E8-B3CF-4E33A718D18B}" destId="{B5FF7434-7CA0-4714-B275-D532842F7AC5}" srcOrd="0" destOrd="0" presId="urn:microsoft.com/office/officeart/2005/8/layout/default"/>
    <dgm:cxn modelId="{07E7102A-EE51-4BAC-B7E2-C6E8965F4674}" srcId="{8701C6E3-F03E-4A29-843D-FD3828436084}" destId="{4374C95D-47C6-4DAF-800B-930662FA6D1D}" srcOrd="13" destOrd="0" parTransId="{374C7258-FAB5-4FE8-97B6-6E1544325817}" sibTransId="{0CF7D8FF-381C-4FF8-BB9B-16BBB176AE21}"/>
    <dgm:cxn modelId="{91C97D32-5E77-4CA2-A8FD-2E5741BD8133}" srcId="{8701C6E3-F03E-4A29-843D-FD3828436084}" destId="{CAC4B3B8-1783-4AED-B154-EF7324987913}" srcOrd="1" destOrd="0" parTransId="{D1C94B17-2389-4394-9F63-1D322D09C06B}" sibTransId="{C905C48F-F07A-43FF-BFF4-EE3C5095C213}"/>
    <dgm:cxn modelId="{F0A1B278-DF9B-45DB-8CF3-F0608B43923C}" srcId="{8701C6E3-F03E-4A29-843D-FD3828436084}" destId="{7D7FD2C1-960C-4743-A4E5-FDBF2F8517F3}" srcOrd="17" destOrd="0" parTransId="{567F649F-492A-4D02-9E94-AFED0357FCE3}" sibTransId="{7A6C0393-0628-4F2D-B476-9D2643A51A4D}"/>
    <dgm:cxn modelId="{233A0B06-89BB-42BD-93C9-C43C0E478800}" srcId="{8701C6E3-F03E-4A29-843D-FD3828436084}" destId="{2CF8539E-0929-4708-89AE-150769A4CFA1}" srcOrd="11" destOrd="0" parTransId="{263C837B-AEF1-4A53-BFBC-DCC654CF79CA}" sibTransId="{B4301635-5CB0-438E-8851-499255D483A6}"/>
    <dgm:cxn modelId="{7015384D-C6D6-45BE-BE57-AF6EB4016202}" srcId="{8701C6E3-F03E-4A29-843D-FD3828436084}" destId="{EE2DE4FD-B7DE-4624-8113-38B1DD9D5755}" srcOrd="12" destOrd="0" parTransId="{3DBF9168-82DA-4395-BAB1-7AD5AFFA72F6}" sibTransId="{59FD7225-58D8-480F-864C-7908A817ACD5}"/>
    <dgm:cxn modelId="{4C30A4D8-77A5-4B38-9DF7-1EE864EC10FE}" type="presOf" srcId="{3456B4AC-299C-4C4D-BFEB-D3D349354DDD}" destId="{88F19A19-FAAB-4F7B-9714-C3488C85F74B}" srcOrd="0" destOrd="0" presId="urn:microsoft.com/office/officeart/2005/8/layout/default"/>
    <dgm:cxn modelId="{B478B925-FD34-4053-8C08-8E3E3ED21C4A}" type="presParOf" srcId="{2D4C5032-8F38-4F57-9B8E-AB40E9B0936C}" destId="{B5FF7434-7CA0-4714-B275-D532842F7AC5}" srcOrd="0" destOrd="0" presId="urn:microsoft.com/office/officeart/2005/8/layout/default"/>
    <dgm:cxn modelId="{401EFCDF-0E52-4F1A-B7D1-A31268E2E676}" type="presParOf" srcId="{2D4C5032-8F38-4F57-9B8E-AB40E9B0936C}" destId="{41C5FA41-DBCD-4A1B-BCB4-57EB6C009053}" srcOrd="1" destOrd="0" presId="urn:microsoft.com/office/officeart/2005/8/layout/default"/>
    <dgm:cxn modelId="{7381F811-EE5B-4AB8-AE67-6331C2DC7985}" type="presParOf" srcId="{2D4C5032-8F38-4F57-9B8E-AB40E9B0936C}" destId="{21919A95-25C3-4165-B91C-C4B7CED450B8}" srcOrd="2" destOrd="0" presId="urn:microsoft.com/office/officeart/2005/8/layout/default"/>
    <dgm:cxn modelId="{B2CC9A63-9A2C-4775-AA4D-A5EE26DD65BD}" type="presParOf" srcId="{2D4C5032-8F38-4F57-9B8E-AB40E9B0936C}" destId="{99B3EE01-645B-4741-80B0-F8489D0270D9}" srcOrd="3" destOrd="0" presId="urn:microsoft.com/office/officeart/2005/8/layout/default"/>
    <dgm:cxn modelId="{0F4F7743-4D7E-46DD-9D01-08A2A072BC04}" type="presParOf" srcId="{2D4C5032-8F38-4F57-9B8E-AB40E9B0936C}" destId="{38B0D7D1-D506-40D5-B83C-4A4734E86A4A}" srcOrd="4" destOrd="0" presId="urn:microsoft.com/office/officeart/2005/8/layout/default"/>
    <dgm:cxn modelId="{E1716D41-DD15-4CBE-BE7D-CF25319DF5DA}" type="presParOf" srcId="{2D4C5032-8F38-4F57-9B8E-AB40E9B0936C}" destId="{126F59CB-1254-49D1-B12B-FD40B7ABEB3F}" srcOrd="5" destOrd="0" presId="urn:microsoft.com/office/officeart/2005/8/layout/default"/>
    <dgm:cxn modelId="{9C062903-0BAD-4238-A753-681349463CA3}" type="presParOf" srcId="{2D4C5032-8F38-4F57-9B8E-AB40E9B0936C}" destId="{9A6D0AFB-94AD-4472-917C-927E24642B2D}" srcOrd="6" destOrd="0" presId="urn:microsoft.com/office/officeart/2005/8/layout/default"/>
    <dgm:cxn modelId="{40EE2606-6B59-4EA3-9680-5735B46F46D3}" type="presParOf" srcId="{2D4C5032-8F38-4F57-9B8E-AB40E9B0936C}" destId="{8377569A-B7D0-47D5-A83C-2DA69B33D6B1}" srcOrd="7" destOrd="0" presId="urn:microsoft.com/office/officeart/2005/8/layout/default"/>
    <dgm:cxn modelId="{A5246B0A-3137-4D59-9EC9-91222602D145}" type="presParOf" srcId="{2D4C5032-8F38-4F57-9B8E-AB40E9B0936C}" destId="{A67295DF-9B11-41B7-82A2-4CA99BFC6373}" srcOrd="8" destOrd="0" presId="urn:microsoft.com/office/officeart/2005/8/layout/default"/>
    <dgm:cxn modelId="{8A8D7C75-E5B4-4502-AAC3-872A846A2A9A}" type="presParOf" srcId="{2D4C5032-8F38-4F57-9B8E-AB40E9B0936C}" destId="{1FF57392-1CF4-497D-B2F9-BBEB39152D53}" srcOrd="9" destOrd="0" presId="urn:microsoft.com/office/officeart/2005/8/layout/default"/>
    <dgm:cxn modelId="{90ED11E0-189C-4F64-BBAB-4D0166DA1102}" type="presParOf" srcId="{2D4C5032-8F38-4F57-9B8E-AB40E9B0936C}" destId="{ACD9D426-2619-413F-8892-FC77932F8F4F}" srcOrd="10" destOrd="0" presId="urn:microsoft.com/office/officeart/2005/8/layout/default"/>
    <dgm:cxn modelId="{93A5441C-FD9B-4961-AA19-7136C6C00599}" type="presParOf" srcId="{2D4C5032-8F38-4F57-9B8E-AB40E9B0936C}" destId="{72772376-96F8-46B0-8E47-9A17AA50802C}" srcOrd="11" destOrd="0" presId="urn:microsoft.com/office/officeart/2005/8/layout/default"/>
    <dgm:cxn modelId="{871C37AF-5CC2-4698-8A8C-E3816ED8D529}" type="presParOf" srcId="{2D4C5032-8F38-4F57-9B8E-AB40E9B0936C}" destId="{9143403C-BE57-465F-95E9-C3FDD3441026}" srcOrd="12" destOrd="0" presId="urn:microsoft.com/office/officeart/2005/8/layout/default"/>
    <dgm:cxn modelId="{D27B0873-C1E1-456B-B0DF-AB95D0C52791}" type="presParOf" srcId="{2D4C5032-8F38-4F57-9B8E-AB40E9B0936C}" destId="{7774E2AA-DA85-49DE-BACD-CC02B024FAF4}" srcOrd="13" destOrd="0" presId="urn:microsoft.com/office/officeart/2005/8/layout/default"/>
    <dgm:cxn modelId="{5E283443-C256-4A81-8813-2B36F349D13D}" type="presParOf" srcId="{2D4C5032-8F38-4F57-9B8E-AB40E9B0936C}" destId="{88F19A19-FAAB-4F7B-9714-C3488C85F74B}" srcOrd="14" destOrd="0" presId="urn:microsoft.com/office/officeart/2005/8/layout/default"/>
    <dgm:cxn modelId="{93A21EBE-2D59-4742-90BB-2ADED3771C6C}" type="presParOf" srcId="{2D4C5032-8F38-4F57-9B8E-AB40E9B0936C}" destId="{E8DD9DF4-76A0-4E42-8E29-FFFDC4DC7177}" srcOrd="15" destOrd="0" presId="urn:microsoft.com/office/officeart/2005/8/layout/default"/>
    <dgm:cxn modelId="{F1C7484D-0FFF-4933-8E41-7F82A280312E}" type="presParOf" srcId="{2D4C5032-8F38-4F57-9B8E-AB40E9B0936C}" destId="{58F4DB1E-F037-43C6-BF06-607F2AF590C4}" srcOrd="16" destOrd="0" presId="urn:microsoft.com/office/officeart/2005/8/layout/default"/>
    <dgm:cxn modelId="{9DFCEA66-7049-40F5-8D41-FB99D0FBE9B0}" type="presParOf" srcId="{2D4C5032-8F38-4F57-9B8E-AB40E9B0936C}" destId="{3AAF5D69-99DA-459F-93DE-ED93C3EFE103}" srcOrd="17" destOrd="0" presId="urn:microsoft.com/office/officeart/2005/8/layout/default"/>
    <dgm:cxn modelId="{F42BE3CA-0E5A-461C-8879-EF79FB8EFFCE}" type="presParOf" srcId="{2D4C5032-8F38-4F57-9B8E-AB40E9B0936C}" destId="{4E1359FA-AAA7-4D99-96EC-123D3146B082}" srcOrd="18" destOrd="0" presId="urn:microsoft.com/office/officeart/2005/8/layout/default"/>
    <dgm:cxn modelId="{D07E9F7F-C53A-4B0E-BCB8-0DB50060AFF0}" type="presParOf" srcId="{2D4C5032-8F38-4F57-9B8E-AB40E9B0936C}" destId="{19799CA5-11BF-4830-A8CB-9432CA75A039}" srcOrd="19" destOrd="0" presId="urn:microsoft.com/office/officeart/2005/8/layout/default"/>
    <dgm:cxn modelId="{2A0E198F-91C8-454A-A695-271EB14B844C}" type="presParOf" srcId="{2D4C5032-8F38-4F57-9B8E-AB40E9B0936C}" destId="{E91BB7F6-12DC-4C5B-8451-62163535BB71}" srcOrd="20" destOrd="0" presId="urn:microsoft.com/office/officeart/2005/8/layout/default"/>
    <dgm:cxn modelId="{7518B850-BC80-4503-90E0-3BC3F1851871}" type="presParOf" srcId="{2D4C5032-8F38-4F57-9B8E-AB40E9B0936C}" destId="{D49FFEC9-9B57-4485-A297-926E6F5C1FD1}" srcOrd="21" destOrd="0" presId="urn:microsoft.com/office/officeart/2005/8/layout/default"/>
    <dgm:cxn modelId="{38220801-3525-423F-BBBB-E3164CC8F63E}" type="presParOf" srcId="{2D4C5032-8F38-4F57-9B8E-AB40E9B0936C}" destId="{1873AD8A-E2D0-4F56-BB35-83DD6872ED40}" srcOrd="22" destOrd="0" presId="urn:microsoft.com/office/officeart/2005/8/layout/default"/>
    <dgm:cxn modelId="{C160540B-CE35-4921-80E7-8270BC510A33}" type="presParOf" srcId="{2D4C5032-8F38-4F57-9B8E-AB40E9B0936C}" destId="{DB1CC2A1-AF69-4F9A-A12C-206E57699C34}" srcOrd="23" destOrd="0" presId="urn:microsoft.com/office/officeart/2005/8/layout/default"/>
    <dgm:cxn modelId="{4191E904-9E50-4442-A6CB-BD856B801591}" type="presParOf" srcId="{2D4C5032-8F38-4F57-9B8E-AB40E9B0936C}" destId="{EE62A812-B414-4DEB-9384-7CFA8B8C9D2B}" srcOrd="24" destOrd="0" presId="urn:microsoft.com/office/officeart/2005/8/layout/default"/>
    <dgm:cxn modelId="{3CAF91DF-4757-4BA4-8A4A-B798DFAA0622}" type="presParOf" srcId="{2D4C5032-8F38-4F57-9B8E-AB40E9B0936C}" destId="{28067A5A-38F6-4DB8-9820-40C9D090BB9A}" srcOrd="25" destOrd="0" presId="urn:microsoft.com/office/officeart/2005/8/layout/default"/>
    <dgm:cxn modelId="{9AC671E8-20D0-4C0C-ACF3-B8D4DB3FD7F0}" type="presParOf" srcId="{2D4C5032-8F38-4F57-9B8E-AB40E9B0936C}" destId="{FDF8D3B1-E4BF-4024-9304-44C24E901481}" srcOrd="26" destOrd="0" presId="urn:microsoft.com/office/officeart/2005/8/layout/default"/>
    <dgm:cxn modelId="{9C54CB66-8D58-46EE-BE65-FFEE1A7D1933}" type="presParOf" srcId="{2D4C5032-8F38-4F57-9B8E-AB40E9B0936C}" destId="{594F5898-426A-4974-8C08-67F9D43DBBCF}" srcOrd="27" destOrd="0" presId="urn:microsoft.com/office/officeart/2005/8/layout/default"/>
    <dgm:cxn modelId="{4152A54D-9464-48A7-A94B-937E14CB5CB6}" type="presParOf" srcId="{2D4C5032-8F38-4F57-9B8E-AB40E9B0936C}" destId="{43850DFD-FEAD-4047-B855-EE4D4ADD3A02}" srcOrd="28" destOrd="0" presId="urn:microsoft.com/office/officeart/2005/8/layout/default"/>
    <dgm:cxn modelId="{52C75B6D-5FB1-4DF4-94D3-51F961CAB207}" type="presParOf" srcId="{2D4C5032-8F38-4F57-9B8E-AB40E9B0936C}" destId="{851181B1-8DA7-456C-A8C7-E3F289A8D1E1}" srcOrd="29" destOrd="0" presId="urn:microsoft.com/office/officeart/2005/8/layout/default"/>
    <dgm:cxn modelId="{06168EE6-4802-4B8E-874C-F2FE427A859A}" type="presParOf" srcId="{2D4C5032-8F38-4F57-9B8E-AB40E9B0936C}" destId="{DB243AD5-6130-4F79-92B0-9CEDBAB19EA3}" srcOrd="30" destOrd="0" presId="urn:microsoft.com/office/officeart/2005/8/layout/default"/>
    <dgm:cxn modelId="{5C183C12-FB3D-4608-B0BB-A5A65F1897F2}" type="presParOf" srcId="{2D4C5032-8F38-4F57-9B8E-AB40E9B0936C}" destId="{27E12380-9B65-4C05-9F7A-4CB5FDAAAD80}" srcOrd="31" destOrd="0" presId="urn:microsoft.com/office/officeart/2005/8/layout/default"/>
    <dgm:cxn modelId="{C415C3B4-9587-4762-8BD6-207C96B362BE}" type="presParOf" srcId="{2D4C5032-8F38-4F57-9B8E-AB40E9B0936C}" destId="{84697D28-A1CD-42E0-AED6-6875D5FDC6DE}" srcOrd="32" destOrd="0" presId="urn:microsoft.com/office/officeart/2005/8/layout/default"/>
    <dgm:cxn modelId="{6BA93B93-4623-4A86-9C72-8990F4B27C96}" type="presParOf" srcId="{2D4C5032-8F38-4F57-9B8E-AB40E9B0936C}" destId="{FD20F2CB-0781-4F52-92EF-642D33184636}" srcOrd="33" destOrd="0" presId="urn:microsoft.com/office/officeart/2005/8/layout/default"/>
    <dgm:cxn modelId="{256A6BB1-0320-4F7F-9E79-31EF9338223D}" type="presParOf" srcId="{2D4C5032-8F38-4F57-9B8E-AB40E9B0936C}" destId="{82E41E06-1AA9-46D2-9FDE-DAB170F9B0E6}" srcOrd="34" destOrd="0" presId="urn:microsoft.com/office/officeart/2005/8/layout/default"/>
    <dgm:cxn modelId="{2F0730B0-39A3-4DFF-A2B9-DBB2F3DBCC42}" type="presParOf" srcId="{2D4C5032-8F38-4F57-9B8E-AB40E9B0936C}" destId="{5EBB5DFD-7D2C-4FCE-AB4F-71458B2751BF}" srcOrd="35" destOrd="0" presId="urn:microsoft.com/office/officeart/2005/8/layout/default"/>
    <dgm:cxn modelId="{3E426A43-667F-4F74-B4E0-A0ECC75BCE4F}" type="presParOf" srcId="{2D4C5032-8F38-4F57-9B8E-AB40E9B0936C}" destId="{2874574B-A7FE-4F07-8A1D-8E48DCE5B81A}" srcOrd="36" destOrd="0" presId="urn:microsoft.com/office/officeart/2005/8/layout/default"/>
    <dgm:cxn modelId="{7D884794-1A3C-463F-ABF2-B650DE0B2E38}" type="presParOf" srcId="{2D4C5032-8F38-4F57-9B8E-AB40E9B0936C}" destId="{C675DD6B-9D13-4D61-850B-EC45390DAE1E}" srcOrd="37" destOrd="0" presId="urn:microsoft.com/office/officeart/2005/8/layout/default"/>
    <dgm:cxn modelId="{53D2D037-1378-4021-85BF-8F366F3771C8}" type="presParOf" srcId="{2D4C5032-8F38-4F57-9B8E-AB40E9B0936C}" destId="{42C886CD-4398-4018-9795-46AF86985F77}"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0CBCC-397B-44E8-A19F-1EC392BE4D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49E2A2-6EDE-4CDD-8866-2CB632B946EA}">
      <dgm:prSet phldrT="[Text]"/>
      <dgm:spPr/>
      <dgm:t>
        <a:bodyPr/>
        <a:lstStyle/>
        <a:p>
          <a:r>
            <a:rPr lang="en-GB" b="1" dirty="0" smtClean="0"/>
            <a:t>Enhanced perinatal support </a:t>
          </a:r>
          <a:r>
            <a:rPr lang="en-GB" dirty="0" smtClean="0"/>
            <a:t>with a specific focus on the mental health of mother and infants e.g. Health visiting, home and family-based support</a:t>
          </a:r>
          <a:endParaRPr lang="en-US" dirty="0"/>
        </a:p>
      </dgm:t>
    </dgm:pt>
    <dgm:pt modelId="{0242EC47-D9CB-4203-A1BA-B8E49AFBCD7D}" type="parTrans" cxnId="{EF345969-1D8E-42CE-8733-6C602F4B04AB}">
      <dgm:prSet/>
      <dgm:spPr/>
      <dgm:t>
        <a:bodyPr/>
        <a:lstStyle/>
        <a:p>
          <a:endParaRPr lang="en-US"/>
        </a:p>
      </dgm:t>
    </dgm:pt>
    <dgm:pt modelId="{5D28BE37-36AB-45FD-8EF2-D16C8EE3F30D}" type="sibTrans" cxnId="{EF345969-1D8E-42CE-8733-6C602F4B04AB}">
      <dgm:prSet/>
      <dgm:spPr/>
      <dgm:t>
        <a:bodyPr/>
        <a:lstStyle/>
        <a:p>
          <a:endParaRPr lang="en-US"/>
        </a:p>
      </dgm:t>
    </dgm:pt>
    <dgm:pt modelId="{193C9E28-A944-4CAB-8502-83D139C98DD3}">
      <dgm:prSet phldrT="[Text]"/>
      <dgm:spPr/>
      <dgm:t>
        <a:bodyPr/>
        <a:lstStyle/>
        <a:p>
          <a:r>
            <a:rPr lang="en-GB" b="1" dirty="0" smtClean="0"/>
            <a:t>Intensive support for families facing difficulties</a:t>
          </a:r>
          <a:r>
            <a:rPr lang="en-GB" dirty="0" smtClean="0"/>
            <a:t>: Strengthening Families, Incredible Years; Inter-parent relationship; Video Interaction Guidance</a:t>
          </a:r>
          <a:endParaRPr lang="en-US" dirty="0"/>
        </a:p>
      </dgm:t>
    </dgm:pt>
    <dgm:pt modelId="{4A6BA229-78FE-46F7-8B05-2798392E04D6}" type="parTrans" cxnId="{A7E47026-F72B-4929-8A49-55F37386E9C7}">
      <dgm:prSet/>
      <dgm:spPr/>
      <dgm:t>
        <a:bodyPr/>
        <a:lstStyle/>
        <a:p>
          <a:endParaRPr lang="en-US"/>
        </a:p>
      </dgm:t>
    </dgm:pt>
    <dgm:pt modelId="{E5831DC5-4E1E-4387-844A-ABFA017D5C47}" type="sibTrans" cxnId="{A7E47026-F72B-4929-8A49-55F37386E9C7}">
      <dgm:prSet/>
      <dgm:spPr/>
      <dgm:t>
        <a:bodyPr/>
        <a:lstStyle/>
        <a:p>
          <a:endParaRPr lang="en-US"/>
        </a:p>
      </dgm:t>
    </dgm:pt>
    <dgm:pt modelId="{FE5E267A-D2F1-479C-B1E9-C92D831FE00B}">
      <dgm:prSet phldrT="[Text]"/>
      <dgm:spPr/>
      <dgm:t>
        <a:bodyPr/>
        <a:lstStyle/>
        <a:p>
          <a:r>
            <a:rPr lang="en-GB" b="1" dirty="0" smtClean="0"/>
            <a:t>Preschool programmes </a:t>
          </a:r>
          <a:r>
            <a:rPr lang="en-GB" b="0" dirty="0" smtClean="0"/>
            <a:t>supporting school readiness</a:t>
          </a:r>
          <a:r>
            <a:rPr lang="en-GB" dirty="0" smtClean="0"/>
            <a:t>, communication and development of social and emotional skills</a:t>
          </a:r>
          <a:endParaRPr lang="en-US" dirty="0"/>
        </a:p>
      </dgm:t>
    </dgm:pt>
    <dgm:pt modelId="{98F91170-A9C6-4331-B7EC-25C198F3BE4D}" type="parTrans" cxnId="{6B748B68-0D05-4FF3-A1A0-293D50F622D1}">
      <dgm:prSet/>
      <dgm:spPr/>
      <dgm:t>
        <a:bodyPr/>
        <a:lstStyle/>
        <a:p>
          <a:endParaRPr lang="en-US"/>
        </a:p>
      </dgm:t>
    </dgm:pt>
    <dgm:pt modelId="{D85D63E7-42CB-4B76-A138-A6ADC5B667BF}" type="sibTrans" cxnId="{6B748B68-0D05-4FF3-A1A0-293D50F622D1}">
      <dgm:prSet/>
      <dgm:spPr/>
      <dgm:t>
        <a:bodyPr/>
        <a:lstStyle/>
        <a:p>
          <a:endParaRPr lang="en-US"/>
        </a:p>
      </dgm:t>
    </dgm:pt>
    <dgm:pt modelId="{82206919-7326-407D-A0B8-9F1AE4CECD9C}">
      <dgm:prSet/>
      <dgm:spPr/>
      <dgm:t>
        <a:bodyPr/>
        <a:lstStyle/>
        <a:p>
          <a:r>
            <a:rPr lang="en-GB" b="1" dirty="0" smtClean="0"/>
            <a:t>Pathways</a:t>
          </a:r>
          <a:r>
            <a:rPr lang="en-GB" dirty="0" smtClean="0"/>
            <a:t> complying with NICE guidance</a:t>
          </a:r>
          <a:endParaRPr lang="en-US" dirty="0"/>
        </a:p>
      </dgm:t>
    </dgm:pt>
    <dgm:pt modelId="{B5502D77-FD58-434A-A526-7BDA3F36DA89}" type="parTrans" cxnId="{692AA644-BA1D-44D1-8714-0E9B7211484D}">
      <dgm:prSet/>
      <dgm:spPr/>
      <dgm:t>
        <a:bodyPr/>
        <a:lstStyle/>
        <a:p>
          <a:endParaRPr lang="en-US"/>
        </a:p>
      </dgm:t>
    </dgm:pt>
    <dgm:pt modelId="{B06F00AB-823E-4BC0-BF72-93275DCC0444}" type="sibTrans" cxnId="{692AA644-BA1D-44D1-8714-0E9B7211484D}">
      <dgm:prSet/>
      <dgm:spPr/>
      <dgm:t>
        <a:bodyPr/>
        <a:lstStyle/>
        <a:p>
          <a:endParaRPr lang="en-US"/>
        </a:p>
      </dgm:t>
    </dgm:pt>
    <dgm:pt modelId="{A9130BEB-0B7A-4698-BFCE-4FD3246104B2}" type="pres">
      <dgm:prSet presAssocID="{2BE0CBCC-397B-44E8-A19F-1EC392BE4D6F}" presName="Name0" presStyleCnt="0">
        <dgm:presLayoutVars>
          <dgm:chMax val="7"/>
          <dgm:chPref val="7"/>
          <dgm:dir/>
        </dgm:presLayoutVars>
      </dgm:prSet>
      <dgm:spPr/>
      <dgm:t>
        <a:bodyPr/>
        <a:lstStyle/>
        <a:p>
          <a:endParaRPr lang="en-US"/>
        </a:p>
      </dgm:t>
    </dgm:pt>
    <dgm:pt modelId="{A5D9DB60-BE48-4FEB-A7E5-2CB19242C095}" type="pres">
      <dgm:prSet presAssocID="{2BE0CBCC-397B-44E8-A19F-1EC392BE4D6F}" presName="Name1" presStyleCnt="0"/>
      <dgm:spPr/>
    </dgm:pt>
    <dgm:pt modelId="{C0F7A3D2-6E03-44CB-B6EE-7F90A180E807}" type="pres">
      <dgm:prSet presAssocID="{2BE0CBCC-397B-44E8-A19F-1EC392BE4D6F}" presName="cycle" presStyleCnt="0"/>
      <dgm:spPr/>
    </dgm:pt>
    <dgm:pt modelId="{E25FE50E-A14F-4DEE-B38E-FCD7DAD8F06C}" type="pres">
      <dgm:prSet presAssocID="{2BE0CBCC-397B-44E8-A19F-1EC392BE4D6F}" presName="srcNode" presStyleLbl="node1" presStyleIdx="0" presStyleCnt="4"/>
      <dgm:spPr/>
    </dgm:pt>
    <dgm:pt modelId="{9BBA6DEC-21C5-4A7D-B088-FDDCBAA0CA6D}" type="pres">
      <dgm:prSet presAssocID="{2BE0CBCC-397B-44E8-A19F-1EC392BE4D6F}" presName="conn" presStyleLbl="parChTrans1D2" presStyleIdx="0" presStyleCnt="1"/>
      <dgm:spPr/>
      <dgm:t>
        <a:bodyPr/>
        <a:lstStyle/>
        <a:p>
          <a:endParaRPr lang="en-US"/>
        </a:p>
      </dgm:t>
    </dgm:pt>
    <dgm:pt modelId="{4F803D42-FFE8-4BED-8BD5-0228CD6D0D9F}" type="pres">
      <dgm:prSet presAssocID="{2BE0CBCC-397B-44E8-A19F-1EC392BE4D6F}" presName="extraNode" presStyleLbl="node1" presStyleIdx="0" presStyleCnt="4"/>
      <dgm:spPr/>
    </dgm:pt>
    <dgm:pt modelId="{6D6B5E8B-B659-4005-988F-0F6A984E03C3}" type="pres">
      <dgm:prSet presAssocID="{2BE0CBCC-397B-44E8-A19F-1EC392BE4D6F}" presName="dstNode" presStyleLbl="node1" presStyleIdx="0" presStyleCnt="4"/>
      <dgm:spPr/>
    </dgm:pt>
    <dgm:pt modelId="{83A083B4-EA70-40D9-A55E-484B784B2991}" type="pres">
      <dgm:prSet presAssocID="{1049E2A2-6EDE-4CDD-8866-2CB632B946EA}" presName="text_1" presStyleLbl="node1" presStyleIdx="0" presStyleCnt="4">
        <dgm:presLayoutVars>
          <dgm:bulletEnabled val="1"/>
        </dgm:presLayoutVars>
      </dgm:prSet>
      <dgm:spPr/>
      <dgm:t>
        <a:bodyPr/>
        <a:lstStyle/>
        <a:p>
          <a:endParaRPr lang="en-US"/>
        </a:p>
      </dgm:t>
    </dgm:pt>
    <dgm:pt modelId="{E0C9F1E0-D189-4D22-B200-0E73F756EC86}" type="pres">
      <dgm:prSet presAssocID="{1049E2A2-6EDE-4CDD-8866-2CB632B946EA}" presName="accent_1" presStyleCnt="0"/>
      <dgm:spPr/>
    </dgm:pt>
    <dgm:pt modelId="{8A6D5187-E066-446B-B4D3-D267AE7D1A5F}" type="pres">
      <dgm:prSet presAssocID="{1049E2A2-6EDE-4CDD-8866-2CB632B946EA}" presName="accentRepeatNode" presStyleLbl="solidFgAcc1" presStyleIdx="0" presStyleCnt="4"/>
      <dgm:spPr/>
    </dgm:pt>
    <dgm:pt modelId="{E7DF3F56-E7A9-4F0D-9ABD-FE466584AF15}" type="pres">
      <dgm:prSet presAssocID="{193C9E28-A944-4CAB-8502-83D139C98DD3}" presName="text_2" presStyleLbl="node1" presStyleIdx="1" presStyleCnt="4">
        <dgm:presLayoutVars>
          <dgm:bulletEnabled val="1"/>
        </dgm:presLayoutVars>
      </dgm:prSet>
      <dgm:spPr/>
      <dgm:t>
        <a:bodyPr/>
        <a:lstStyle/>
        <a:p>
          <a:endParaRPr lang="en-US"/>
        </a:p>
      </dgm:t>
    </dgm:pt>
    <dgm:pt modelId="{8A7979D3-6105-4E38-A716-9E256F538F20}" type="pres">
      <dgm:prSet presAssocID="{193C9E28-A944-4CAB-8502-83D139C98DD3}" presName="accent_2" presStyleCnt="0"/>
      <dgm:spPr/>
    </dgm:pt>
    <dgm:pt modelId="{E66EF7A5-1E44-47BE-8AE2-8948BF0E7D66}" type="pres">
      <dgm:prSet presAssocID="{193C9E28-A944-4CAB-8502-83D139C98DD3}" presName="accentRepeatNode" presStyleLbl="solidFgAcc1" presStyleIdx="1" presStyleCnt="4"/>
      <dgm:spPr/>
    </dgm:pt>
    <dgm:pt modelId="{81823CE6-0285-41BA-9F46-2FC3F70EE3AC}" type="pres">
      <dgm:prSet presAssocID="{FE5E267A-D2F1-479C-B1E9-C92D831FE00B}" presName="text_3" presStyleLbl="node1" presStyleIdx="2" presStyleCnt="4">
        <dgm:presLayoutVars>
          <dgm:bulletEnabled val="1"/>
        </dgm:presLayoutVars>
      </dgm:prSet>
      <dgm:spPr/>
      <dgm:t>
        <a:bodyPr/>
        <a:lstStyle/>
        <a:p>
          <a:endParaRPr lang="en-US"/>
        </a:p>
      </dgm:t>
    </dgm:pt>
    <dgm:pt modelId="{96D80025-FCA5-4F69-8696-8120B89A8044}" type="pres">
      <dgm:prSet presAssocID="{FE5E267A-D2F1-479C-B1E9-C92D831FE00B}" presName="accent_3" presStyleCnt="0"/>
      <dgm:spPr/>
    </dgm:pt>
    <dgm:pt modelId="{93A52C5F-1D49-41CA-B1E6-DA1FF33AC11E}" type="pres">
      <dgm:prSet presAssocID="{FE5E267A-D2F1-479C-B1E9-C92D831FE00B}" presName="accentRepeatNode" presStyleLbl="solidFgAcc1" presStyleIdx="2" presStyleCnt="4"/>
      <dgm:spPr/>
    </dgm:pt>
    <dgm:pt modelId="{4A1C0258-9732-43F9-9855-CA7DE6A972D1}" type="pres">
      <dgm:prSet presAssocID="{82206919-7326-407D-A0B8-9F1AE4CECD9C}" presName="text_4" presStyleLbl="node1" presStyleIdx="3" presStyleCnt="4">
        <dgm:presLayoutVars>
          <dgm:bulletEnabled val="1"/>
        </dgm:presLayoutVars>
      </dgm:prSet>
      <dgm:spPr/>
      <dgm:t>
        <a:bodyPr/>
        <a:lstStyle/>
        <a:p>
          <a:endParaRPr lang="en-US"/>
        </a:p>
      </dgm:t>
    </dgm:pt>
    <dgm:pt modelId="{C5CA7873-0C5C-4CD5-BEF6-50E9EB59BB7F}" type="pres">
      <dgm:prSet presAssocID="{82206919-7326-407D-A0B8-9F1AE4CECD9C}" presName="accent_4" presStyleCnt="0"/>
      <dgm:spPr/>
    </dgm:pt>
    <dgm:pt modelId="{33B7033E-EDE3-4349-9E18-01702E4609CD}" type="pres">
      <dgm:prSet presAssocID="{82206919-7326-407D-A0B8-9F1AE4CECD9C}" presName="accentRepeatNode" presStyleLbl="solidFgAcc1" presStyleIdx="3" presStyleCnt="4"/>
      <dgm:spPr/>
    </dgm:pt>
  </dgm:ptLst>
  <dgm:cxnLst>
    <dgm:cxn modelId="{B5B07AAC-49FB-4947-B3E4-03155FECF37E}" type="presOf" srcId="{FE5E267A-D2F1-479C-B1E9-C92D831FE00B}" destId="{81823CE6-0285-41BA-9F46-2FC3F70EE3AC}" srcOrd="0" destOrd="0" presId="urn:microsoft.com/office/officeart/2008/layout/VerticalCurvedList"/>
    <dgm:cxn modelId="{C498BB5A-8A8D-431C-859C-D961701073F3}" type="presOf" srcId="{82206919-7326-407D-A0B8-9F1AE4CECD9C}" destId="{4A1C0258-9732-43F9-9855-CA7DE6A972D1}" srcOrd="0" destOrd="0" presId="urn:microsoft.com/office/officeart/2008/layout/VerticalCurvedList"/>
    <dgm:cxn modelId="{DF81E207-8DFE-4378-A22A-EDD5D76D5AF7}" type="presOf" srcId="{5D28BE37-36AB-45FD-8EF2-D16C8EE3F30D}" destId="{9BBA6DEC-21C5-4A7D-B088-FDDCBAA0CA6D}" srcOrd="0" destOrd="0" presId="urn:microsoft.com/office/officeart/2008/layout/VerticalCurvedList"/>
    <dgm:cxn modelId="{692AA644-BA1D-44D1-8714-0E9B7211484D}" srcId="{2BE0CBCC-397B-44E8-A19F-1EC392BE4D6F}" destId="{82206919-7326-407D-A0B8-9F1AE4CECD9C}" srcOrd="3" destOrd="0" parTransId="{B5502D77-FD58-434A-A526-7BDA3F36DA89}" sibTransId="{B06F00AB-823E-4BC0-BF72-93275DCC0444}"/>
    <dgm:cxn modelId="{4B3E6994-286D-4887-BD42-FD7FE75AB7B1}" type="presOf" srcId="{193C9E28-A944-4CAB-8502-83D139C98DD3}" destId="{E7DF3F56-E7A9-4F0D-9ABD-FE466584AF15}" srcOrd="0" destOrd="0" presId="urn:microsoft.com/office/officeart/2008/layout/VerticalCurvedList"/>
    <dgm:cxn modelId="{9D8991C8-FCEE-4A3C-A20F-7CE2DC046EBB}" type="presOf" srcId="{1049E2A2-6EDE-4CDD-8866-2CB632B946EA}" destId="{83A083B4-EA70-40D9-A55E-484B784B2991}" srcOrd="0" destOrd="0" presId="urn:microsoft.com/office/officeart/2008/layout/VerticalCurvedList"/>
    <dgm:cxn modelId="{EF345969-1D8E-42CE-8733-6C602F4B04AB}" srcId="{2BE0CBCC-397B-44E8-A19F-1EC392BE4D6F}" destId="{1049E2A2-6EDE-4CDD-8866-2CB632B946EA}" srcOrd="0" destOrd="0" parTransId="{0242EC47-D9CB-4203-A1BA-B8E49AFBCD7D}" sibTransId="{5D28BE37-36AB-45FD-8EF2-D16C8EE3F30D}"/>
    <dgm:cxn modelId="{A7E47026-F72B-4929-8A49-55F37386E9C7}" srcId="{2BE0CBCC-397B-44E8-A19F-1EC392BE4D6F}" destId="{193C9E28-A944-4CAB-8502-83D139C98DD3}" srcOrd="1" destOrd="0" parTransId="{4A6BA229-78FE-46F7-8B05-2798392E04D6}" sibTransId="{E5831DC5-4E1E-4387-844A-ABFA017D5C47}"/>
    <dgm:cxn modelId="{6B748B68-0D05-4FF3-A1A0-293D50F622D1}" srcId="{2BE0CBCC-397B-44E8-A19F-1EC392BE4D6F}" destId="{FE5E267A-D2F1-479C-B1E9-C92D831FE00B}" srcOrd="2" destOrd="0" parTransId="{98F91170-A9C6-4331-B7EC-25C198F3BE4D}" sibTransId="{D85D63E7-42CB-4B76-A138-A6ADC5B667BF}"/>
    <dgm:cxn modelId="{7FECF8DC-F827-445B-B337-B762D78BA640}" type="presOf" srcId="{2BE0CBCC-397B-44E8-A19F-1EC392BE4D6F}" destId="{A9130BEB-0B7A-4698-BFCE-4FD3246104B2}" srcOrd="0" destOrd="0" presId="urn:microsoft.com/office/officeart/2008/layout/VerticalCurvedList"/>
    <dgm:cxn modelId="{EADA92A1-893E-4E91-A5B5-F300BE285C9A}" type="presParOf" srcId="{A9130BEB-0B7A-4698-BFCE-4FD3246104B2}" destId="{A5D9DB60-BE48-4FEB-A7E5-2CB19242C095}" srcOrd="0" destOrd="0" presId="urn:microsoft.com/office/officeart/2008/layout/VerticalCurvedList"/>
    <dgm:cxn modelId="{62D1C194-360B-4703-9E14-20D4C49DA43C}" type="presParOf" srcId="{A5D9DB60-BE48-4FEB-A7E5-2CB19242C095}" destId="{C0F7A3D2-6E03-44CB-B6EE-7F90A180E807}" srcOrd="0" destOrd="0" presId="urn:microsoft.com/office/officeart/2008/layout/VerticalCurvedList"/>
    <dgm:cxn modelId="{97627AA7-6690-401F-9E80-A76CC7937899}" type="presParOf" srcId="{C0F7A3D2-6E03-44CB-B6EE-7F90A180E807}" destId="{E25FE50E-A14F-4DEE-B38E-FCD7DAD8F06C}" srcOrd="0" destOrd="0" presId="urn:microsoft.com/office/officeart/2008/layout/VerticalCurvedList"/>
    <dgm:cxn modelId="{F33C3741-FBBA-43AC-9C69-AAC7DB7EADD9}" type="presParOf" srcId="{C0F7A3D2-6E03-44CB-B6EE-7F90A180E807}" destId="{9BBA6DEC-21C5-4A7D-B088-FDDCBAA0CA6D}" srcOrd="1" destOrd="0" presId="urn:microsoft.com/office/officeart/2008/layout/VerticalCurvedList"/>
    <dgm:cxn modelId="{7B5A4FD2-DA44-40AF-AC91-5C743F96E24C}" type="presParOf" srcId="{C0F7A3D2-6E03-44CB-B6EE-7F90A180E807}" destId="{4F803D42-FFE8-4BED-8BD5-0228CD6D0D9F}" srcOrd="2" destOrd="0" presId="urn:microsoft.com/office/officeart/2008/layout/VerticalCurvedList"/>
    <dgm:cxn modelId="{213F8987-DF73-4D8D-B2DD-05536B1E68C0}" type="presParOf" srcId="{C0F7A3D2-6E03-44CB-B6EE-7F90A180E807}" destId="{6D6B5E8B-B659-4005-988F-0F6A984E03C3}" srcOrd="3" destOrd="0" presId="urn:microsoft.com/office/officeart/2008/layout/VerticalCurvedList"/>
    <dgm:cxn modelId="{8168A7C6-7612-46E7-8D6E-23EE95802FEA}" type="presParOf" srcId="{A5D9DB60-BE48-4FEB-A7E5-2CB19242C095}" destId="{83A083B4-EA70-40D9-A55E-484B784B2991}" srcOrd="1" destOrd="0" presId="urn:microsoft.com/office/officeart/2008/layout/VerticalCurvedList"/>
    <dgm:cxn modelId="{8F98C95A-06BF-42EF-AFD4-FBFD392EFF5F}" type="presParOf" srcId="{A5D9DB60-BE48-4FEB-A7E5-2CB19242C095}" destId="{E0C9F1E0-D189-4D22-B200-0E73F756EC86}" srcOrd="2" destOrd="0" presId="urn:microsoft.com/office/officeart/2008/layout/VerticalCurvedList"/>
    <dgm:cxn modelId="{8AE90D47-D332-46DE-B12F-EBD5F74FDC59}" type="presParOf" srcId="{E0C9F1E0-D189-4D22-B200-0E73F756EC86}" destId="{8A6D5187-E066-446B-B4D3-D267AE7D1A5F}" srcOrd="0" destOrd="0" presId="urn:microsoft.com/office/officeart/2008/layout/VerticalCurvedList"/>
    <dgm:cxn modelId="{C3D6CEB6-FCEB-40E9-BFA3-5CE6A22205F2}" type="presParOf" srcId="{A5D9DB60-BE48-4FEB-A7E5-2CB19242C095}" destId="{E7DF3F56-E7A9-4F0D-9ABD-FE466584AF15}" srcOrd="3" destOrd="0" presId="urn:microsoft.com/office/officeart/2008/layout/VerticalCurvedList"/>
    <dgm:cxn modelId="{6A535059-F541-4338-B9A1-64B95391B797}" type="presParOf" srcId="{A5D9DB60-BE48-4FEB-A7E5-2CB19242C095}" destId="{8A7979D3-6105-4E38-A716-9E256F538F20}" srcOrd="4" destOrd="0" presId="urn:microsoft.com/office/officeart/2008/layout/VerticalCurvedList"/>
    <dgm:cxn modelId="{FCBEB8C1-850C-49FA-ABE4-70B98D0F48A3}" type="presParOf" srcId="{8A7979D3-6105-4E38-A716-9E256F538F20}" destId="{E66EF7A5-1E44-47BE-8AE2-8948BF0E7D66}" srcOrd="0" destOrd="0" presId="urn:microsoft.com/office/officeart/2008/layout/VerticalCurvedList"/>
    <dgm:cxn modelId="{91745816-6C9A-4A7E-8090-5EC39108848B}" type="presParOf" srcId="{A5D9DB60-BE48-4FEB-A7E5-2CB19242C095}" destId="{81823CE6-0285-41BA-9F46-2FC3F70EE3AC}" srcOrd="5" destOrd="0" presId="urn:microsoft.com/office/officeart/2008/layout/VerticalCurvedList"/>
    <dgm:cxn modelId="{AD482388-A779-460B-9F90-2672FCE95DFE}" type="presParOf" srcId="{A5D9DB60-BE48-4FEB-A7E5-2CB19242C095}" destId="{96D80025-FCA5-4F69-8696-8120B89A8044}" srcOrd="6" destOrd="0" presId="urn:microsoft.com/office/officeart/2008/layout/VerticalCurvedList"/>
    <dgm:cxn modelId="{9B1FEB53-1C9E-4103-B30A-962B6E364911}" type="presParOf" srcId="{96D80025-FCA5-4F69-8696-8120B89A8044}" destId="{93A52C5F-1D49-41CA-B1E6-DA1FF33AC11E}" srcOrd="0" destOrd="0" presId="urn:microsoft.com/office/officeart/2008/layout/VerticalCurvedList"/>
    <dgm:cxn modelId="{FE18030E-1937-4D8F-9855-AAFEC9F7905B}" type="presParOf" srcId="{A5D9DB60-BE48-4FEB-A7E5-2CB19242C095}" destId="{4A1C0258-9732-43F9-9855-CA7DE6A972D1}" srcOrd="7" destOrd="0" presId="urn:microsoft.com/office/officeart/2008/layout/VerticalCurvedList"/>
    <dgm:cxn modelId="{1815814B-72B4-46A6-A707-AA207C4879BD}" type="presParOf" srcId="{A5D9DB60-BE48-4FEB-A7E5-2CB19242C095}" destId="{C5CA7873-0C5C-4CD5-BEF6-50E9EB59BB7F}" srcOrd="8" destOrd="0" presId="urn:microsoft.com/office/officeart/2008/layout/VerticalCurvedList"/>
    <dgm:cxn modelId="{FE472F7B-90EC-4EBA-AFE7-F8C30C6DE318}" type="presParOf" srcId="{C5CA7873-0C5C-4CD5-BEF6-50E9EB59BB7F}" destId="{33B7033E-EDE3-4349-9E18-01702E4609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785D6-9E1A-494F-9E42-00C46CBDB44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7E6E7724-8D4B-4867-BEB1-9DA1CE4B2BDB}">
      <dgm:prSet phldrT="[Text]"/>
      <dgm:spPr/>
      <dgm:t>
        <a:bodyPr/>
        <a:lstStyle/>
        <a:p>
          <a:r>
            <a:rPr lang="en-GB" b="1" dirty="0" smtClean="0"/>
            <a:t>Whole school </a:t>
          </a:r>
          <a:r>
            <a:rPr lang="en-GB" dirty="0" smtClean="0"/>
            <a:t>social and emotional learning programmes that are universal, but can offer support for more vulnerable children</a:t>
          </a:r>
          <a:endParaRPr lang="en-US" dirty="0"/>
        </a:p>
      </dgm:t>
    </dgm:pt>
    <dgm:pt modelId="{82640A0B-E704-455A-913C-03B5E21CF811}" type="parTrans" cxnId="{B6A61505-2244-4993-8A7F-6C88C790F502}">
      <dgm:prSet/>
      <dgm:spPr/>
      <dgm:t>
        <a:bodyPr/>
        <a:lstStyle/>
        <a:p>
          <a:endParaRPr lang="en-US"/>
        </a:p>
      </dgm:t>
    </dgm:pt>
    <dgm:pt modelId="{247DF70F-97DB-4734-94C7-985BB56D56F7}" type="sibTrans" cxnId="{B6A61505-2244-4993-8A7F-6C88C790F502}">
      <dgm:prSet/>
      <dgm:spPr/>
      <dgm:t>
        <a:bodyPr/>
        <a:lstStyle/>
        <a:p>
          <a:endParaRPr lang="en-US"/>
        </a:p>
      </dgm:t>
    </dgm:pt>
    <dgm:pt modelId="{4C4C5EAA-23CC-4485-BC8A-5CF4E6D4FFF7}">
      <dgm:prSet phldrT="[Text]"/>
      <dgm:spPr/>
      <dgm:t>
        <a:bodyPr/>
        <a:lstStyle/>
        <a:p>
          <a:r>
            <a:rPr lang="en-GB" dirty="0" smtClean="0"/>
            <a:t>Addressing </a:t>
          </a:r>
          <a:r>
            <a:rPr lang="en-GB" b="1" dirty="0" smtClean="0"/>
            <a:t>harmful behaviour </a:t>
          </a:r>
          <a:r>
            <a:rPr lang="en-GB" dirty="0" smtClean="0"/>
            <a:t>– bullying, substance misuse and reducing exclusions</a:t>
          </a:r>
          <a:endParaRPr lang="en-US" dirty="0"/>
        </a:p>
      </dgm:t>
    </dgm:pt>
    <dgm:pt modelId="{49CA8A8B-68AD-4573-857E-09A67A6AB2E2}" type="parTrans" cxnId="{E2B677F1-8A8D-4F80-B606-F86856FC5C2B}">
      <dgm:prSet/>
      <dgm:spPr/>
      <dgm:t>
        <a:bodyPr/>
        <a:lstStyle/>
        <a:p>
          <a:endParaRPr lang="en-US"/>
        </a:p>
      </dgm:t>
    </dgm:pt>
    <dgm:pt modelId="{5A306CA4-459A-46B0-A333-6DF807791098}" type="sibTrans" cxnId="{E2B677F1-8A8D-4F80-B606-F86856FC5C2B}">
      <dgm:prSet/>
      <dgm:spPr/>
      <dgm:t>
        <a:bodyPr/>
        <a:lstStyle/>
        <a:p>
          <a:endParaRPr lang="en-US"/>
        </a:p>
      </dgm:t>
    </dgm:pt>
    <dgm:pt modelId="{32DD4FE2-424F-4EB9-BDA4-F3AE1FD137C7}">
      <dgm:prSet phldrT="[Text]"/>
      <dgm:spPr/>
      <dgm:t>
        <a:bodyPr/>
        <a:lstStyle/>
        <a:p>
          <a:r>
            <a:rPr lang="en-GB" dirty="0" smtClean="0"/>
            <a:t>Supporting successful </a:t>
          </a:r>
          <a:r>
            <a:rPr lang="en-GB" b="1" dirty="0" smtClean="0"/>
            <a:t>transitions</a:t>
          </a:r>
          <a:r>
            <a:rPr lang="en-GB" dirty="0" smtClean="0"/>
            <a:t> in education and into employment</a:t>
          </a:r>
          <a:endParaRPr lang="en-US" dirty="0"/>
        </a:p>
      </dgm:t>
    </dgm:pt>
    <dgm:pt modelId="{6467559E-3D94-4C06-BCCC-2296BEB5F166}" type="parTrans" cxnId="{E1627C43-D76E-471A-AC13-59F7002BDBAF}">
      <dgm:prSet/>
      <dgm:spPr/>
      <dgm:t>
        <a:bodyPr/>
        <a:lstStyle/>
        <a:p>
          <a:endParaRPr lang="en-US"/>
        </a:p>
      </dgm:t>
    </dgm:pt>
    <dgm:pt modelId="{8C53052C-CDB5-4619-8FFD-D6AD7E0D7946}" type="sibTrans" cxnId="{E1627C43-D76E-471A-AC13-59F7002BDBAF}">
      <dgm:prSet/>
      <dgm:spPr/>
      <dgm:t>
        <a:bodyPr/>
        <a:lstStyle/>
        <a:p>
          <a:endParaRPr lang="en-US"/>
        </a:p>
      </dgm:t>
    </dgm:pt>
    <dgm:pt modelId="{435A77EE-29C4-440E-A629-112CA0B488B2}">
      <dgm:prSet phldrT="[Text]"/>
      <dgm:spPr/>
      <dgm:t>
        <a:bodyPr/>
        <a:lstStyle/>
        <a:p>
          <a:r>
            <a:rPr lang="en-US" b="1" dirty="0" smtClean="0"/>
            <a:t>Schools and colleges</a:t>
          </a:r>
          <a:r>
            <a:rPr lang="en-US" baseline="0" dirty="0" smtClean="0"/>
            <a:t> to support mental wellbeing of their workforce</a:t>
          </a:r>
          <a:endParaRPr lang="en-US" dirty="0"/>
        </a:p>
      </dgm:t>
    </dgm:pt>
    <dgm:pt modelId="{15F4F7B7-4BD7-4EAA-A774-E1AA5EBA6680}" type="parTrans" cxnId="{09900EE3-0F29-47AD-889A-BCD2E31F3914}">
      <dgm:prSet/>
      <dgm:spPr/>
      <dgm:t>
        <a:bodyPr/>
        <a:lstStyle/>
        <a:p>
          <a:endParaRPr lang="en-US"/>
        </a:p>
      </dgm:t>
    </dgm:pt>
    <dgm:pt modelId="{2B2885FE-2C15-465F-A85A-53C0A295030E}" type="sibTrans" cxnId="{09900EE3-0F29-47AD-889A-BCD2E31F3914}">
      <dgm:prSet/>
      <dgm:spPr/>
      <dgm:t>
        <a:bodyPr/>
        <a:lstStyle/>
        <a:p>
          <a:endParaRPr lang="en-US"/>
        </a:p>
      </dgm:t>
    </dgm:pt>
    <dgm:pt modelId="{DA3F2B00-3751-4720-A0CA-673A5F8716D1}" type="pres">
      <dgm:prSet presAssocID="{9D7785D6-9E1A-494F-9E42-00C46CBDB441}" presName="Name0" presStyleCnt="0">
        <dgm:presLayoutVars>
          <dgm:dir/>
        </dgm:presLayoutVars>
      </dgm:prSet>
      <dgm:spPr/>
      <dgm:t>
        <a:bodyPr/>
        <a:lstStyle/>
        <a:p>
          <a:endParaRPr lang="en-US"/>
        </a:p>
      </dgm:t>
    </dgm:pt>
    <dgm:pt modelId="{9CF11B31-7870-4FDB-A6E3-405C471B05E4}" type="pres">
      <dgm:prSet presAssocID="{7E6E7724-8D4B-4867-BEB1-9DA1CE4B2BDB}" presName="noChildren" presStyleCnt="0"/>
      <dgm:spPr/>
    </dgm:pt>
    <dgm:pt modelId="{62826D2F-4660-4959-9FFA-51351C7D9334}" type="pres">
      <dgm:prSet presAssocID="{7E6E7724-8D4B-4867-BEB1-9DA1CE4B2BDB}" presName="gap" presStyleCnt="0"/>
      <dgm:spPr/>
    </dgm:pt>
    <dgm:pt modelId="{ADEDED05-EAAD-4152-A103-A4857D3B59AF}" type="pres">
      <dgm:prSet presAssocID="{7E6E7724-8D4B-4867-BEB1-9DA1CE4B2BDB}" presName="medCircle2" presStyleLbl="vennNode1" presStyleIdx="0" presStyleCnt="4"/>
      <dgm:spPr/>
    </dgm:pt>
    <dgm:pt modelId="{7D3A60C1-E4F9-42E6-ACD2-DDC9AC73DCA1}" type="pres">
      <dgm:prSet presAssocID="{7E6E7724-8D4B-4867-BEB1-9DA1CE4B2BDB}" presName="txLvlOnly1" presStyleLbl="revTx" presStyleIdx="0" presStyleCnt="4"/>
      <dgm:spPr/>
      <dgm:t>
        <a:bodyPr/>
        <a:lstStyle/>
        <a:p>
          <a:endParaRPr lang="en-US"/>
        </a:p>
      </dgm:t>
    </dgm:pt>
    <dgm:pt modelId="{E7F5C063-22A7-4714-A205-0C7E96DF44C9}" type="pres">
      <dgm:prSet presAssocID="{4C4C5EAA-23CC-4485-BC8A-5CF4E6D4FFF7}" presName="noChildren" presStyleCnt="0"/>
      <dgm:spPr/>
    </dgm:pt>
    <dgm:pt modelId="{FFF8AB4E-7F8A-4C8C-81B1-EBEA42835831}" type="pres">
      <dgm:prSet presAssocID="{4C4C5EAA-23CC-4485-BC8A-5CF4E6D4FFF7}" presName="gap" presStyleCnt="0"/>
      <dgm:spPr/>
    </dgm:pt>
    <dgm:pt modelId="{6F5D5F31-E7F4-43E3-8139-5A68F52F1FDD}" type="pres">
      <dgm:prSet presAssocID="{4C4C5EAA-23CC-4485-BC8A-5CF4E6D4FFF7}" presName="medCircle2" presStyleLbl="vennNode1" presStyleIdx="1" presStyleCnt="4"/>
      <dgm:spPr/>
    </dgm:pt>
    <dgm:pt modelId="{7C349ABF-62E0-4E57-92F6-A404085ADB59}" type="pres">
      <dgm:prSet presAssocID="{4C4C5EAA-23CC-4485-BC8A-5CF4E6D4FFF7}" presName="txLvlOnly1" presStyleLbl="revTx" presStyleIdx="1" presStyleCnt="4"/>
      <dgm:spPr/>
      <dgm:t>
        <a:bodyPr/>
        <a:lstStyle/>
        <a:p>
          <a:endParaRPr lang="en-US"/>
        </a:p>
      </dgm:t>
    </dgm:pt>
    <dgm:pt modelId="{C6201ECC-DC3D-4107-99C1-D564860A54B2}" type="pres">
      <dgm:prSet presAssocID="{32DD4FE2-424F-4EB9-BDA4-F3AE1FD137C7}" presName="noChildren" presStyleCnt="0"/>
      <dgm:spPr/>
    </dgm:pt>
    <dgm:pt modelId="{A18C88C3-91D4-490A-A57D-B0BAEE97258D}" type="pres">
      <dgm:prSet presAssocID="{32DD4FE2-424F-4EB9-BDA4-F3AE1FD137C7}" presName="gap" presStyleCnt="0"/>
      <dgm:spPr/>
    </dgm:pt>
    <dgm:pt modelId="{9650BF02-879C-4D54-9EB2-6CD7845F2121}" type="pres">
      <dgm:prSet presAssocID="{32DD4FE2-424F-4EB9-BDA4-F3AE1FD137C7}" presName="medCircle2" presStyleLbl="vennNode1" presStyleIdx="2" presStyleCnt="4"/>
      <dgm:spPr/>
    </dgm:pt>
    <dgm:pt modelId="{116C28A6-4E5A-4B82-A58C-800234940854}" type="pres">
      <dgm:prSet presAssocID="{32DD4FE2-424F-4EB9-BDA4-F3AE1FD137C7}" presName="txLvlOnly1" presStyleLbl="revTx" presStyleIdx="2" presStyleCnt="4"/>
      <dgm:spPr/>
      <dgm:t>
        <a:bodyPr/>
        <a:lstStyle/>
        <a:p>
          <a:endParaRPr lang="en-US"/>
        </a:p>
      </dgm:t>
    </dgm:pt>
    <dgm:pt modelId="{33CA3D05-6833-42E2-80BE-4FB9828063BB}" type="pres">
      <dgm:prSet presAssocID="{435A77EE-29C4-440E-A629-112CA0B488B2}" presName="noChildren" presStyleCnt="0"/>
      <dgm:spPr/>
    </dgm:pt>
    <dgm:pt modelId="{085AFDC7-F4AD-4EC4-BF02-5FEBEAFC6094}" type="pres">
      <dgm:prSet presAssocID="{435A77EE-29C4-440E-A629-112CA0B488B2}" presName="gap" presStyleCnt="0"/>
      <dgm:spPr/>
    </dgm:pt>
    <dgm:pt modelId="{EF887C18-7F0A-4F88-AB30-4177A703A220}" type="pres">
      <dgm:prSet presAssocID="{435A77EE-29C4-440E-A629-112CA0B488B2}" presName="medCircle2" presStyleLbl="vennNode1" presStyleIdx="3" presStyleCnt="4"/>
      <dgm:spPr/>
    </dgm:pt>
    <dgm:pt modelId="{8154DE7C-DF7B-4105-B156-5D456A664E60}" type="pres">
      <dgm:prSet presAssocID="{435A77EE-29C4-440E-A629-112CA0B488B2}" presName="txLvlOnly1" presStyleLbl="revTx" presStyleIdx="3" presStyleCnt="4"/>
      <dgm:spPr/>
      <dgm:t>
        <a:bodyPr/>
        <a:lstStyle/>
        <a:p>
          <a:endParaRPr lang="en-US"/>
        </a:p>
      </dgm:t>
    </dgm:pt>
  </dgm:ptLst>
  <dgm:cxnLst>
    <dgm:cxn modelId="{E1627C43-D76E-471A-AC13-59F7002BDBAF}" srcId="{9D7785D6-9E1A-494F-9E42-00C46CBDB441}" destId="{32DD4FE2-424F-4EB9-BDA4-F3AE1FD137C7}" srcOrd="2" destOrd="0" parTransId="{6467559E-3D94-4C06-BCCC-2296BEB5F166}" sibTransId="{8C53052C-CDB5-4619-8FFD-D6AD7E0D7946}"/>
    <dgm:cxn modelId="{23CC8F14-6AEE-484B-8A1D-3538CEA3055D}" type="presOf" srcId="{4C4C5EAA-23CC-4485-BC8A-5CF4E6D4FFF7}" destId="{7C349ABF-62E0-4E57-92F6-A404085ADB59}" srcOrd="0" destOrd="0" presId="urn:microsoft.com/office/officeart/2008/layout/VerticalCircleList"/>
    <dgm:cxn modelId="{09900EE3-0F29-47AD-889A-BCD2E31F3914}" srcId="{9D7785D6-9E1A-494F-9E42-00C46CBDB441}" destId="{435A77EE-29C4-440E-A629-112CA0B488B2}" srcOrd="3" destOrd="0" parTransId="{15F4F7B7-4BD7-4EAA-A774-E1AA5EBA6680}" sibTransId="{2B2885FE-2C15-465F-A85A-53C0A295030E}"/>
    <dgm:cxn modelId="{B6A61505-2244-4993-8A7F-6C88C790F502}" srcId="{9D7785D6-9E1A-494F-9E42-00C46CBDB441}" destId="{7E6E7724-8D4B-4867-BEB1-9DA1CE4B2BDB}" srcOrd="0" destOrd="0" parTransId="{82640A0B-E704-455A-913C-03B5E21CF811}" sibTransId="{247DF70F-97DB-4734-94C7-985BB56D56F7}"/>
    <dgm:cxn modelId="{8EC26B86-0D3E-4F8A-902E-EE042B92889D}" type="presOf" srcId="{32DD4FE2-424F-4EB9-BDA4-F3AE1FD137C7}" destId="{116C28A6-4E5A-4B82-A58C-800234940854}" srcOrd="0" destOrd="0" presId="urn:microsoft.com/office/officeart/2008/layout/VerticalCircleList"/>
    <dgm:cxn modelId="{92213AC9-E711-49E7-BDF8-DF6D9F2B37CA}" type="presOf" srcId="{9D7785D6-9E1A-494F-9E42-00C46CBDB441}" destId="{DA3F2B00-3751-4720-A0CA-673A5F8716D1}" srcOrd="0" destOrd="0" presId="urn:microsoft.com/office/officeart/2008/layout/VerticalCircleList"/>
    <dgm:cxn modelId="{FB7F5F09-62B0-49F9-966F-21DFB89DD0D2}" type="presOf" srcId="{7E6E7724-8D4B-4867-BEB1-9DA1CE4B2BDB}" destId="{7D3A60C1-E4F9-42E6-ACD2-DDC9AC73DCA1}" srcOrd="0" destOrd="0" presId="urn:microsoft.com/office/officeart/2008/layout/VerticalCircleList"/>
    <dgm:cxn modelId="{A5C38950-8EB8-491C-A089-B85AD93A1FCD}" type="presOf" srcId="{435A77EE-29C4-440E-A629-112CA0B488B2}" destId="{8154DE7C-DF7B-4105-B156-5D456A664E60}" srcOrd="0" destOrd="0" presId="urn:microsoft.com/office/officeart/2008/layout/VerticalCircleList"/>
    <dgm:cxn modelId="{E2B677F1-8A8D-4F80-B606-F86856FC5C2B}" srcId="{9D7785D6-9E1A-494F-9E42-00C46CBDB441}" destId="{4C4C5EAA-23CC-4485-BC8A-5CF4E6D4FFF7}" srcOrd="1" destOrd="0" parTransId="{49CA8A8B-68AD-4573-857E-09A67A6AB2E2}" sibTransId="{5A306CA4-459A-46B0-A333-6DF807791098}"/>
    <dgm:cxn modelId="{C70B0711-D344-453F-8A8D-B5E1FFB54DE8}" type="presParOf" srcId="{DA3F2B00-3751-4720-A0CA-673A5F8716D1}" destId="{9CF11B31-7870-4FDB-A6E3-405C471B05E4}" srcOrd="0" destOrd="0" presId="urn:microsoft.com/office/officeart/2008/layout/VerticalCircleList"/>
    <dgm:cxn modelId="{66A84F5C-01EA-4653-B7AA-3C03D1B6ABC7}" type="presParOf" srcId="{9CF11B31-7870-4FDB-A6E3-405C471B05E4}" destId="{62826D2F-4660-4959-9FFA-51351C7D9334}" srcOrd="0" destOrd="0" presId="urn:microsoft.com/office/officeart/2008/layout/VerticalCircleList"/>
    <dgm:cxn modelId="{F64DD79E-3B83-4FCB-A392-0EAEAD4826FD}" type="presParOf" srcId="{9CF11B31-7870-4FDB-A6E3-405C471B05E4}" destId="{ADEDED05-EAAD-4152-A103-A4857D3B59AF}" srcOrd="1" destOrd="0" presId="urn:microsoft.com/office/officeart/2008/layout/VerticalCircleList"/>
    <dgm:cxn modelId="{F478A443-8FE8-435A-8A76-782B804E4AB7}" type="presParOf" srcId="{9CF11B31-7870-4FDB-A6E3-405C471B05E4}" destId="{7D3A60C1-E4F9-42E6-ACD2-DDC9AC73DCA1}" srcOrd="2" destOrd="0" presId="urn:microsoft.com/office/officeart/2008/layout/VerticalCircleList"/>
    <dgm:cxn modelId="{CFD71056-94A5-4221-B5B3-2C7523647FCF}" type="presParOf" srcId="{DA3F2B00-3751-4720-A0CA-673A5F8716D1}" destId="{E7F5C063-22A7-4714-A205-0C7E96DF44C9}" srcOrd="1" destOrd="0" presId="urn:microsoft.com/office/officeart/2008/layout/VerticalCircleList"/>
    <dgm:cxn modelId="{8D7B3443-5C82-4339-98D5-AB123429124A}" type="presParOf" srcId="{E7F5C063-22A7-4714-A205-0C7E96DF44C9}" destId="{FFF8AB4E-7F8A-4C8C-81B1-EBEA42835831}" srcOrd="0" destOrd="0" presId="urn:microsoft.com/office/officeart/2008/layout/VerticalCircleList"/>
    <dgm:cxn modelId="{921E006D-6755-4A8C-A1CF-71104027D683}" type="presParOf" srcId="{E7F5C063-22A7-4714-A205-0C7E96DF44C9}" destId="{6F5D5F31-E7F4-43E3-8139-5A68F52F1FDD}" srcOrd="1" destOrd="0" presId="urn:microsoft.com/office/officeart/2008/layout/VerticalCircleList"/>
    <dgm:cxn modelId="{2626E9FE-103D-4122-B10F-889017AC53D4}" type="presParOf" srcId="{E7F5C063-22A7-4714-A205-0C7E96DF44C9}" destId="{7C349ABF-62E0-4E57-92F6-A404085ADB59}" srcOrd="2" destOrd="0" presId="urn:microsoft.com/office/officeart/2008/layout/VerticalCircleList"/>
    <dgm:cxn modelId="{2F727B65-95B7-4F1F-B86B-407132E145E6}" type="presParOf" srcId="{DA3F2B00-3751-4720-A0CA-673A5F8716D1}" destId="{C6201ECC-DC3D-4107-99C1-D564860A54B2}" srcOrd="2" destOrd="0" presId="urn:microsoft.com/office/officeart/2008/layout/VerticalCircleList"/>
    <dgm:cxn modelId="{40E95979-AA79-4441-8821-3B23A23A9EB0}" type="presParOf" srcId="{C6201ECC-DC3D-4107-99C1-D564860A54B2}" destId="{A18C88C3-91D4-490A-A57D-B0BAEE97258D}" srcOrd="0" destOrd="0" presId="urn:microsoft.com/office/officeart/2008/layout/VerticalCircleList"/>
    <dgm:cxn modelId="{1F7E4B92-5084-4DD9-A153-BDB85A445C4C}" type="presParOf" srcId="{C6201ECC-DC3D-4107-99C1-D564860A54B2}" destId="{9650BF02-879C-4D54-9EB2-6CD7845F2121}" srcOrd="1" destOrd="0" presId="urn:microsoft.com/office/officeart/2008/layout/VerticalCircleList"/>
    <dgm:cxn modelId="{4062D9AB-8457-4537-8DEE-BBC7C5DF89BE}" type="presParOf" srcId="{C6201ECC-DC3D-4107-99C1-D564860A54B2}" destId="{116C28A6-4E5A-4B82-A58C-800234940854}" srcOrd="2" destOrd="0" presId="urn:microsoft.com/office/officeart/2008/layout/VerticalCircleList"/>
    <dgm:cxn modelId="{EC501F4C-2BDC-4CDC-B83D-33C4DA2A6838}" type="presParOf" srcId="{DA3F2B00-3751-4720-A0CA-673A5F8716D1}" destId="{33CA3D05-6833-42E2-80BE-4FB9828063BB}" srcOrd="3" destOrd="0" presId="urn:microsoft.com/office/officeart/2008/layout/VerticalCircleList"/>
    <dgm:cxn modelId="{6FD03F0A-598C-497A-AAC0-FA1C286983CC}" type="presParOf" srcId="{33CA3D05-6833-42E2-80BE-4FB9828063BB}" destId="{085AFDC7-F4AD-4EC4-BF02-5FEBEAFC6094}" srcOrd="0" destOrd="0" presId="urn:microsoft.com/office/officeart/2008/layout/VerticalCircleList"/>
    <dgm:cxn modelId="{6FB53039-713D-44D1-AC66-FAEFF35E7645}" type="presParOf" srcId="{33CA3D05-6833-42E2-80BE-4FB9828063BB}" destId="{EF887C18-7F0A-4F88-AB30-4177A703A220}" srcOrd="1" destOrd="0" presId="urn:microsoft.com/office/officeart/2008/layout/VerticalCircleList"/>
    <dgm:cxn modelId="{8E385A53-9EFC-49CF-87EF-F9732749D69B}" type="presParOf" srcId="{33CA3D05-6833-42E2-80BE-4FB9828063BB}" destId="{8154DE7C-DF7B-4105-B156-5D456A664E60}" srcOrd="2" destOrd="0" presId="urn:microsoft.com/office/officeart/2008/layout/VerticalCircleList"/>
  </dgm:cxnLst>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BC4F9-3342-477F-83BC-B9D5CCE2FC6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A6DD21B-A0E6-4BF3-9781-A62449EC3AD8}">
      <dgm:prSet phldrT="[Text]"/>
      <dgm:spPr/>
      <dgm:t>
        <a:bodyPr/>
        <a:lstStyle/>
        <a:p>
          <a:r>
            <a:rPr lang="en-US" b="1" dirty="0" smtClean="0"/>
            <a:t>Improving MH literacy</a:t>
          </a:r>
          <a:endParaRPr lang="en-US" b="1" dirty="0"/>
        </a:p>
      </dgm:t>
    </dgm:pt>
    <dgm:pt modelId="{8984D2B1-2913-46E7-8522-69876EEFAB5F}" type="parTrans" cxnId="{3E3A9856-E66C-4CE0-B0E9-34C4324CFAF7}">
      <dgm:prSet/>
      <dgm:spPr/>
      <dgm:t>
        <a:bodyPr/>
        <a:lstStyle/>
        <a:p>
          <a:endParaRPr lang="en-US"/>
        </a:p>
      </dgm:t>
    </dgm:pt>
    <dgm:pt modelId="{03E04FBA-14DC-4CBB-9E1A-14B6BC02798D}" type="sibTrans" cxnId="{3E3A9856-E66C-4CE0-B0E9-34C4324CFAF7}">
      <dgm:prSet/>
      <dgm:spPr/>
      <dgm:t>
        <a:bodyPr/>
        <a:lstStyle/>
        <a:p>
          <a:endParaRPr lang="en-US"/>
        </a:p>
      </dgm:t>
    </dgm:pt>
    <dgm:pt modelId="{3C946A0A-6797-4A93-A142-8ED319B2CE70}">
      <dgm:prSet phldrT="[Text]"/>
      <dgm:spPr/>
      <dgm:t>
        <a:bodyPr/>
        <a:lstStyle/>
        <a:p>
          <a:r>
            <a:rPr lang="en-US" dirty="0" smtClean="0"/>
            <a:t>Improving MH literacy of public service workforce</a:t>
          </a:r>
          <a:endParaRPr lang="en-US" dirty="0"/>
        </a:p>
      </dgm:t>
    </dgm:pt>
    <dgm:pt modelId="{6E939FA2-17A2-4010-981E-5A5DD52C44C3}" type="parTrans" cxnId="{0BE40094-13E9-490A-A8D6-22013E1F1912}">
      <dgm:prSet/>
      <dgm:spPr/>
      <dgm:t>
        <a:bodyPr/>
        <a:lstStyle/>
        <a:p>
          <a:endParaRPr lang="en-US"/>
        </a:p>
      </dgm:t>
    </dgm:pt>
    <dgm:pt modelId="{BAA93AE4-2F8D-4725-A3D6-2B0CAEB06CAB}" type="sibTrans" cxnId="{0BE40094-13E9-490A-A8D6-22013E1F1912}">
      <dgm:prSet/>
      <dgm:spPr/>
      <dgm:t>
        <a:bodyPr/>
        <a:lstStyle/>
        <a:p>
          <a:endParaRPr lang="en-US"/>
        </a:p>
      </dgm:t>
    </dgm:pt>
    <dgm:pt modelId="{BDC70DAF-9C57-4399-B901-D3CC6B7C7C84}">
      <dgm:prSet phldrT="[Text]"/>
      <dgm:spPr/>
      <dgm:t>
        <a:bodyPr/>
        <a:lstStyle/>
        <a:p>
          <a:r>
            <a:rPr lang="en-US" b="1" dirty="0" smtClean="0"/>
            <a:t>Mentally healthy communities and places</a:t>
          </a:r>
          <a:endParaRPr lang="en-US" b="1" dirty="0"/>
        </a:p>
      </dgm:t>
    </dgm:pt>
    <dgm:pt modelId="{D260D75D-DAFC-4E31-A99D-237D4EFBC43E}" type="parTrans" cxnId="{76BA37B0-D708-4501-8AC6-C955503D0E33}">
      <dgm:prSet/>
      <dgm:spPr/>
      <dgm:t>
        <a:bodyPr/>
        <a:lstStyle/>
        <a:p>
          <a:endParaRPr lang="en-US"/>
        </a:p>
      </dgm:t>
    </dgm:pt>
    <dgm:pt modelId="{0EA9281D-05E4-4B04-A0E9-165C9CD38C62}" type="sibTrans" cxnId="{76BA37B0-D708-4501-8AC6-C955503D0E33}">
      <dgm:prSet/>
      <dgm:spPr/>
      <dgm:t>
        <a:bodyPr/>
        <a:lstStyle/>
        <a:p>
          <a:endParaRPr lang="en-US"/>
        </a:p>
      </dgm:t>
    </dgm:pt>
    <dgm:pt modelId="{59818606-7699-45E1-9401-74DDB26DE3B2}">
      <dgm:prSet phldrT="[Text]"/>
      <dgm:spPr/>
      <dgm:t>
        <a:bodyPr/>
        <a:lstStyle/>
        <a:p>
          <a:r>
            <a:rPr lang="en-US" dirty="0" smtClean="0"/>
            <a:t>Secure base for vulnerable families (income, housing, access to health, education and employment</a:t>
          </a:r>
          <a:endParaRPr lang="en-US" dirty="0"/>
        </a:p>
      </dgm:t>
    </dgm:pt>
    <dgm:pt modelId="{CAA3E3F4-5F77-49BA-B811-A1F5371BFA5F}" type="parTrans" cxnId="{7102698C-2A44-4A2E-9805-D86A337564F6}">
      <dgm:prSet/>
      <dgm:spPr/>
      <dgm:t>
        <a:bodyPr/>
        <a:lstStyle/>
        <a:p>
          <a:endParaRPr lang="en-US"/>
        </a:p>
      </dgm:t>
    </dgm:pt>
    <dgm:pt modelId="{9E58A8A4-3295-484F-91C1-760A6F577651}" type="sibTrans" cxnId="{7102698C-2A44-4A2E-9805-D86A337564F6}">
      <dgm:prSet/>
      <dgm:spPr/>
      <dgm:t>
        <a:bodyPr/>
        <a:lstStyle/>
        <a:p>
          <a:endParaRPr lang="en-US"/>
        </a:p>
      </dgm:t>
    </dgm:pt>
    <dgm:pt modelId="{3B4C9228-EA50-40B4-AB2A-B2735357A7C0}">
      <dgm:prSet phldrT="[Text]"/>
      <dgm:spPr/>
      <dgm:t>
        <a:bodyPr/>
        <a:lstStyle/>
        <a:p>
          <a:r>
            <a:rPr lang="en-US" b="1" dirty="0" smtClean="0"/>
            <a:t>Reduce stigma and discrimination</a:t>
          </a:r>
          <a:endParaRPr lang="en-US" b="1" dirty="0"/>
        </a:p>
      </dgm:t>
    </dgm:pt>
    <dgm:pt modelId="{5552A2DA-1E27-49FB-ABE6-3E505CA49E07}" type="parTrans" cxnId="{164F43EC-671A-494C-B526-43BC10E419B6}">
      <dgm:prSet/>
      <dgm:spPr/>
      <dgm:t>
        <a:bodyPr/>
        <a:lstStyle/>
        <a:p>
          <a:endParaRPr lang="en-US"/>
        </a:p>
      </dgm:t>
    </dgm:pt>
    <dgm:pt modelId="{8029367E-DD9C-47A2-AC90-2871FA2F999A}" type="sibTrans" cxnId="{164F43EC-671A-494C-B526-43BC10E419B6}">
      <dgm:prSet/>
      <dgm:spPr/>
      <dgm:t>
        <a:bodyPr/>
        <a:lstStyle/>
        <a:p>
          <a:endParaRPr lang="en-US"/>
        </a:p>
      </dgm:t>
    </dgm:pt>
    <dgm:pt modelId="{0E7EF013-1338-4658-B924-7CF5980634A4}">
      <dgm:prSet phldrT="[Text]"/>
      <dgm:spPr/>
      <dgm:t>
        <a:bodyPr/>
        <a:lstStyle/>
        <a:p>
          <a:r>
            <a:rPr lang="en-US" dirty="0" smtClean="0"/>
            <a:t>Evidence based activities focused on sustained behavior change</a:t>
          </a:r>
          <a:endParaRPr lang="en-US" dirty="0"/>
        </a:p>
      </dgm:t>
    </dgm:pt>
    <dgm:pt modelId="{BA943623-6BCE-440D-98D2-DA87AF037E45}" type="parTrans" cxnId="{48799E41-1D85-4C63-B06B-C6FBA6120489}">
      <dgm:prSet/>
      <dgm:spPr/>
      <dgm:t>
        <a:bodyPr/>
        <a:lstStyle/>
        <a:p>
          <a:endParaRPr lang="en-US"/>
        </a:p>
      </dgm:t>
    </dgm:pt>
    <dgm:pt modelId="{AB5F45B1-9B98-44CB-B7C3-BD4CCE857790}" type="sibTrans" cxnId="{48799E41-1D85-4C63-B06B-C6FBA6120489}">
      <dgm:prSet/>
      <dgm:spPr/>
      <dgm:t>
        <a:bodyPr/>
        <a:lstStyle/>
        <a:p>
          <a:endParaRPr lang="en-US"/>
        </a:p>
      </dgm:t>
    </dgm:pt>
    <dgm:pt modelId="{DE7287AB-A789-4821-A3CD-29300FD5A0D5}">
      <dgm:prSet/>
      <dgm:spPr/>
      <dgm:t>
        <a:bodyPr/>
        <a:lstStyle/>
        <a:p>
          <a:r>
            <a:rPr lang="en-US" b="1" dirty="0" smtClean="0"/>
            <a:t>Integrated health and social care approaches</a:t>
          </a:r>
          <a:endParaRPr lang="en-US" b="1" dirty="0"/>
        </a:p>
      </dgm:t>
    </dgm:pt>
    <dgm:pt modelId="{DDCA394E-586A-4BAE-A661-0CBE2A5D4C3D}" type="parTrans" cxnId="{CD2F3E9C-C3C1-47CE-8ADA-82D886B604B1}">
      <dgm:prSet/>
      <dgm:spPr/>
      <dgm:t>
        <a:bodyPr/>
        <a:lstStyle/>
        <a:p>
          <a:endParaRPr lang="en-US"/>
        </a:p>
      </dgm:t>
    </dgm:pt>
    <dgm:pt modelId="{698012A0-E7FB-40E3-8B63-A8B23F6CE17A}" type="sibTrans" cxnId="{CD2F3E9C-C3C1-47CE-8ADA-82D886B604B1}">
      <dgm:prSet/>
      <dgm:spPr/>
      <dgm:t>
        <a:bodyPr/>
        <a:lstStyle/>
        <a:p>
          <a:endParaRPr lang="en-US"/>
        </a:p>
      </dgm:t>
    </dgm:pt>
    <dgm:pt modelId="{4467C0C3-FE03-4DE2-A0ED-F85FF1EE3897}">
      <dgm:prSet phldrT="[Text]"/>
      <dgm:spPr/>
      <dgm:t>
        <a:bodyPr/>
        <a:lstStyle/>
        <a:p>
          <a:r>
            <a:rPr lang="en-US" dirty="0" smtClean="0"/>
            <a:t>Workforce able to identify and act on impact of MH inequalities e.g. Black, Asian and Minority Ethnic groups, LGBT</a:t>
          </a:r>
          <a:endParaRPr lang="en-US" dirty="0"/>
        </a:p>
      </dgm:t>
    </dgm:pt>
    <dgm:pt modelId="{0D6D7A4E-6F13-4B54-A574-C1A43B5C31D4}" type="parTrans" cxnId="{A31EEECA-483F-440E-A7BE-E066B061D03B}">
      <dgm:prSet/>
      <dgm:spPr/>
      <dgm:t>
        <a:bodyPr/>
        <a:lstStyle/>
        <a:p>
          <a:endParaRPr lang="en-US"/>
        </a:p>
      </dgm:t>
    </dgm:pt>
    <dgm:pt modelId="{6DD5ACAE-1D72-4589-B0AE-026161AFDAD7}" type="sibTrans" cxnId="{A31EEECA-483F-440E-A7BE-E066B061D03B}">
      <dgm:prSet/>
      <dgm:spPr/>
      <dgm:t>
        <a:bodyPr/>
        <a:lstStyle/>
        <a:p>
          <a:endParaRPr lang="en-US"/>
        </a:p>
      </dgm:t>
    </dgm:pt>
    <dgm:pt modelId="{4BCA59A1-2278-4B35-896A-3E622BF95BC5}">
      <dgm:prSet phldrT="[Text]"/>
      <dgm:spPr/>
      <dgm:t>
        <a:bodyPr/>
        <a:lstStyle/>
        <a:p>
          <a:r>
            <a:rPr lang="en-US" dirty="0" smtClean="0"/>
            <a:t>Enable self management within communities, peer support, adapt for those with long term conditions</a:t>
          </a:r>
          <a:endParaRPr lang="en-US" dirty="0"/>
        </a:p>
      </dgm:t>
    </dgm:pt>
    <dgm:pt modelId="{1D302918-ECEE-46EC-824C-91ABAB48E562}" type="parTrans" cxnId="{33D01EBD-EFF8-414D-9135-CDEEA0D9E6EF}">
      <dgm:prSet/>
      <dgm:spPr/>
      <dgm:t>
        <a:bodyPr/>
        <a:lstStyle/>
        <a:p>
          <a:endParaRPr lang="en-US"/>
        </a:p>
      </dgm:t>
    </dgm:pt>
    <dgm:pt modelId="{062E9686-8F3A-4441-9299-8C162C059849}" type="sibTrans" cxnId="{33D01EBD-EFF8-414D-9135-CDEEA0D9E6EF}">
      <dgm:prSet/>
      <dgm:spPr/>
      <dgm:t>
        <a:bodyPr/>
        <a:lstStyle/>
        <a:p>
          <a:endParaRPr lang="en-US"/>
        </a:p>
      </dgm:t>
    </dgm:pt>
    <dgm:pt modelId="{8FEA62A9-92AE-4A21-88F4-8422F589B0E9}">
      <dgm:prSet phldrT="[Text]"/>
      <dgm:spPr/>
      <dgm:t>
        <a:bodyPr/>
        <a:lstStyle/>
        <a:p>
          <a:r>
            <a:rPr lang="en-GB" dirty="0" smtClean="0"/>
            <a:t>Asset based community development – actively involve individuals and communities</a:t>
          </a:r>
          <a:endParaRPr lang="en-US" dirty="0"/>
        </a:p>
      </dgm:t>
    </dgm:pt>
    <dgm:pt modelId="{169EA960-DA75-4C37-9C5A-5C2157B5E1FB}" type="parTrans" cxnId="{3406A2B4-BFD3-4E16-87B4-05E44BA25EC1}">
      <dgm:prSet/>
      <dgm:spPr/>
      <dgm:t>
        <a:bodyPr/>
        <a:lstStyle/>
        <a:p>
          <a:endParaRPr lang="en-US"/>
        </a:p>
      </dgm:t>
    </dgm:pt>
    <dgm:pt modelId="{9E738E3A-6B62-402B-A27C-0DCD8F68FC2A}" type="sibTrans" cxnId="{3406A2B4-BFD3-4E16-87B4-05E44BA25EC1}">
      <dgm:prSet/>
      <dgm:spPr/>
      <dgm:t>
        <a:bodyPr/>
        <a:lstStyle/>
        <a:p>
          <a:endParaRPr lang="en-US"/>
        </a:p>
      </dgm:t>
    </dgm:pt>
    <dgm:pt modelId="{92F29958-6906-4EC2-AB74-5D6E2F70C5C3}">
      <dgm:prSet/>
      <dgm:spPr/>
      <dgm:t>
        <a:bodyPr/>
        <a:lstStyle/>
        <a:p>
          <a:r>
            <a:rPr lang="en-GB" dirty="0" smtClean="0"/>
            <a:t>MH is measured as an outcome in investment/ regeneration</a:t>
          </a:r>
        </a:p>
      </dgm:t>
    </dgm:pt>
    <dgm:pt modelId="{B4E71E4E-5C7F-4CEB-A53B-E8DFCDCD6489}" type="parTrans" cxnId="{A5E33D52-AB17-4446-BAE6-3DB29528D42E}">
      <dgm:prSet/>
      <dgm:spPr/>
      <dgm:t>
        <a:bodyPr/>
        <a:lstStyle/>
        <a:p>
          <a:endParaRPr lang="en-US"/>
        </a:p>
      </dgm:t>
    </dgm:pt>
    <dgm:pt modelId="{DDB97BBC-7C50-47A8-ADCD-2C5AA1BD8B67}" type="sibTrans" cxnId="{A5E33D52-AB17-4446-BAE6-3DB29528D42E}">
      <dgm:prSet/>
      <dgm:spPr/>
      <dgm:t>
        <a:bodyPr/>
        <a:lstStyle/>
        <a:p>
          <a:endParaRPr lang="en-US"/>
        </a:p>
      </dgm:t>
    </dgm:pt>
    <dgm:pt modelId="{740896B6-4130-49E8-AE0C-0386927F70A3}">
      <dgm:prSet/>
      <dgm:spPr/>
      <dgm:t>
        <a:bodyPr/>
        <a:lstStyle/>
        <a:p>
          <a:r>
            <a:rPr lang="en-GB" dirty="0" smtClean="0"/>
            <a:t>Create and protect green spaces</a:t>
          </a:r>
        </a:p>
      </dgm:t>
    </dgm:pt>
    <dgm:pt modelId="{5B7C61F9-C4EE-40C7-859D-2A711C4CD988}" type="parTrans" cxnId="{C17CB2F0-8F7E-4929-88AA-A88AC361D161}">
      <dgm:prSet/>
      <dgm:spPr/>
      <dgm:t>
        <a:bodyPr/>
        <a:lstStyle/>
        <a:p>
          <a:endParaRPr lang="en-US"/>
        </a:p>
      </dgm:t>
    </dgm:pt>
    <dgm:pt modelId="{6EA7B7DF-4559-49D4-A981-7DE6268F0ABF}" type="sibTrans" cxnId="{C17CB2F0-8F7E-4929-88AA-A88AC361D161}">
      <dgm:prSet/>
      <dgm:spPr/>
      <dgm:t>
        <a:bodyPr/>
        <a:lstStyle/>
        <a:p>
          <a:endParaRPr lang="en-US"/>
        </a:p>
      </dgm:t>
    </dgm:pt>
    <dgm:pt modelId="{B3AD71E9-2D48-48A1-B3DC-F98F3FB42975}">
      <dgm:prSet phldrT="[Text]"/>
      <dgm:spPr/>
      <dgm:t>
        <a:bodyPr/>
        <a:lstStyle/>
        <a:p>
          <a:r>
            <a:rPr lang="en-US" dirty="0" smtClean="0"/>
            <a:t>Making Every Contact Count, Health visiting, schools, housing and social care</a:t>
          </a:r>
          <a:endParaRPr lang="en-US" dirty="0"/>
        </a:p>
      </dgm:t>
    </dgm:pt>
    <dgm:pt modelId="{27739087-8411-45C1-9F1A-D9E36FBED3A2}" type="parTrans" cxnId="{0C6E1E26-F082-4F92-93A1-AE7F96303A02}">
      <dgm:prSet/>
      <dgm:spPr/>
      <dgm:t>
        <a:bodyPr/>
        <a:lstStyle/>
        <a:p>
          <a:endParaRPr lang="en-US"/>
        </a:p>
      </dgm:t>
    </dgm:pt>
    <dgm:pt modelId="{C05771A7-5CED-4943-A958-2CF648D66A32}" type="sibTrans" cxnId="{0C6E1E26-F082-4F92-93A1-AE7F96303A02}">
      <dgm:prSet/>
      <dgm:spPr/>
      <dgm:t>
        <a:bodyPr/>
        <a:lstStyle/>
        <a:p>
          <a:endParaRPr lang="en-US"/>
        </a:p>
      </dgm:t>
    </dgm:pt>
    <dgm:pt modelId="{682EE176-496A-4A6E-9252-197F953F3FC9}">
      <dgm:prSet phldrT="[Text]"/>
      <dgm:spPr/>
      <dgm:t>
        <a:bodyPr/>
        <a:lstStyle/>
        <a:p>
          <a:r>
            <a:rPr lang="en-US" dirty="0" smtClean="0"/>
            <a:t>Awareness raising and education, reduce social distance</a:t>
          </a:r>
          <a:endParaRPr lang="en-US" dirty="0"/>
        </a:p>
      </dgm:t>
    </dgm:pt>
    <dgm:pt modelId="{10ABB4AA-C246-4C2E-8794-CBAAE1D4D4D0}" type="parTrans" cxnId="{F327C6FC-935E-47E3-9056-4BDC742C8389}">
      <dgm:prSet/>
      <dgm:spPr/>
      <dgm:t>
        <a:bodyPr/>
        <a:lstStyle/>
        <a:p>
          <a:endParaRPr lang="en-US"/>
        </a:p>
      </dgm:t>
    </dgm:pt>
    <dgm:pt modelId="{5EC2726C-884A-43B9-B5DF-4F41F596AD92}" type="sibTrans" cxnId="{F327C6FC-935E-47E3-9056-4BDC742C8389}">
      <dgm:prSet/>
      <dgm:spPr/>
      <dgm:t>
        <a:bodyPr/>
        <a:lstStyle/>
        <a:p>
          <a:endParaRPr lang="en-US"/>
        </a:p>
      </dgm:t>
    </dgm:pt>
    <dgm:pt modelId="{55A6B955-749B-4C4B-A285-DEB6504BBA94}">
      <dgm:prSet phldrT="[Text]"/>
      <dgm:spPr/>
      <dgm:t>
        <a:bodyPr/>
        <a:lstStyle/>
        <a:p>
          <a:r>
            <a:rPr lang="en-US" dirty="0" smtClean="0"/>
            <a:t>Approaches targeted to where there is most need, and were the greatest impact can be achieved in improving health, employment and education</a:t>
          </a:r>
          <a:endParaRPr lang="en-US" dirty="0"/>
        </a:p>
      </dgm:t>
    </dgm:pt>
    <dgm:pt modelId="{C0B8D484-C1F1-443D-98A4-1C23CEC5B7D6}" type="parTrans" cxnId="{104F9C8E-E3F1-4817-A3BD-2A088AB4832C}">
      <dgm:prSet/>
      <dgm:spPr/>
      <dgm:t>
        <a:bodyPr/>
        <a:lstStyle/>
        <a:p>
          <a:endParaRPr lang="en-US"/>
        </a:p>
      </dgm:t>
    </dgm:pt>
    <dgm:pt modelId="{2E5F6904-FC02-4568-915E-AC1CB103D7B0}" type="sibTrans" cxnId="{104F9C8E-E3F1-4817-A3BD-2A088AB4832C}">
      <dgm:prSet/>
      <dgm:spPr/>
      <dgm:t>
        <a:bodyPr/>
        <a:lstStyle/>
        <a:p>
          <a:endParaRPr lang="en-US"/>
        </a:p>
      </dgm:t>
    </dgm:pt>
    <dgm:pt modelId="{427785A0-DE95-4839-A7FC-74446DBAE910}">
      <dgm:prSet phldrT="[Text]"/>
      <dgm:spPr/>
      <dgm:t>
        <a:bodyPr/>
        <a:lstStyle/>
        <a:p>
          <a:r>
            <a:rPr lang="en-US" dirty="0" smtClean="0"/>
            <a:t>Consistent, recovery focused messages, challenge stereo types</a:t>
          </a:r>
          <a:endParaRPr lang="en-US" dirty="0"/>
        </a:p>
      </dgm:t>
    </dgm:pt>
    <dgm:pt modelId="{E38E9361-B76B-4935-BAA4-0C41B5B37D9E}" type="parTrans" cxnId="{DE384DC7-9666-443E-AC85-3355AEF283D8}">
      <dgm:prSet/>
      <dgm:spPr/>
      <dgm:t>
        <a:bodyPr/>
        <a:lstStyle/>
        <a:p>
          <a:endParaRPr lang="en-US"/>
        </a:p>
      </dgm:t>
    </dgm:pt>
    <dgm:pt modelId="{088BEB4B-1A5E-4939-A648-C8D5CC9F17CC}" type="sibTrans" cxnId="{DE384DC7-9666-443E-AC85-3355AEF283D8}">
      <dgm:prSet/>
      <dgm:spPr/>
      <dgm:t>
        <a:bodyPr/>
        <a:lstStyle/>
        <a:p>
          <a:endParaRPr lang="en-US"/>
        </a:p>
      </dgm:t>
    </dgm:pt>
    <dgm:pt modelId="{FEB3781C-1EBD-489B-844A-845B18CF2BAB}">
      <dgm:prSet phldrT="[Text]"/>
      <dgm:spPr/>
      <dgm:t>
        <a:bodyPr/>
        <a:lstStyle/>
        <a:p>
          <a:r>
            <a:rPr lang="en-US" dirty="0" smtClean="0"/>
            <a:t>Integrate mental and physical health care – improve quality and efficiency, and outcomes</a:t>
          </a:r>
          <a:endParaRPr lang="en-US" dirty="0"/>
        </a:p>
      </dgm:t>
    </dgm:pt>
    <dgm:pt modelId="{812CD761-0993-47FE-BF9D-B89CC66ECEBA}" type="parTrans" cxnId="{491683CA-AB8E-40EA-ADEE-665604C84721}">
      <dgm:prSet/>
      <dgm:spPr/>
      <dgm:t>
        <a:bodyPr/>
        <a:lstStyle/>
        <a:p>
          <a:endParaRPr lang="en-US"/>
        </a:p>
      </dgm:t>
    </dgm:pt>
    <dgm:pt modelId="{01605D7E-7CB4-4874-87D4-A4F5D1C53A85}" type="sibTrans" cxnId="{491683CA-AB8E-40EA-ADEE-665604C84721}">
      <dgm:prSet/>
      <dgm:spPr/>
      <dgm:t>
        <a:bodyPr/>
        <a:lstStyle/>
        <a:p>
          <a:endParaRPr lang="en-US"/>
        </a:p>
      </dgm:t>
    </dgm:pt>
    <dgm:pt modelId="{1EFC26EF-1E7D-4341-87D0-859A2959C0AD}">
      <dgm:prSet phldrT="[Text]"/>
      <dgm:spPr/>
      <dgm:t>
        <a:bodyPr/>
        <a:lstStyle/>
        <a:p>
          <a:r>
            <a:rPr lang="en-US" dirty="0" smtClean="0"/>
            <a:t>Workforce development, support for those with poor MH to navigate the system</a:t>
          </a:r>
          <a:endParaRPr lang="en-US" dirty="0"/>
        </a:p>
      </dgm:t>
    </dgm:pt>
    <dgm:pt modelId="{625CB3AA-5A5D-4922-98C2-F33C470E9E16}" type="parTrans" cxnId="{FE849B3B-B57D-41AB-A928-31322476F4E4}">
      <dgm:prSet/>
      <dgm:spPr/>
      <dgm:t>
        <a:bodyPr/>
        <a:lstStyle/>
        <a:p>
          <a:endParaRPr lang="en-US"/>
        </a:p>
      </dgm:t>
    </dgm:pt>
    <dgm:pt modelId="{60DE3BC2-213C-4469-8E32-CCE5F2899A3B}" type="sibTrans" cxnId="{FE849B3B-B57D-41AB-A928-31322476F4E4}">
      <dgm:prSet/>
      <dgm:spPr/>
      <dgm:t>
        <a:bodyPr/>
        <a:lstStyle/>
        <a:p>
          <a:endParaRPr lang="en-US"/>
        </a:p>
      </dgm:t>
    </dgm:pt>
    <dgm:pt modelId="{D60BD94E-CC73-42BA-B036-7875180B282C}">
      <dgm:prSet phldrT="[Text]"/>
      <dgm:spPr/>
      <dgm:t>
        <a:bodyPr/>
        <a:lstStyle/>
        <a:p>
          <a:r>
            <a:rPr lang="en-US" dirty="0" smtClean="0"/>
            <a:t>Access to psychological support</a:t>
          </a:r>
          <a:endParaRPr lang="en-US" dirty="0"/>
        </a:p>
      </dgm:t>
    </dgm:pt>
    <dgm:pt modelId="{A233EC7A-33F4-45DA-B6D5-243C6B79EB1A}" type="parTrans" cxnId="{66A51D83-10DD-41AE-BFBC-CB9017CDEA4F}">
      <dgm:prSet/>
      <dgm:spPr/>
      <dgm:t>
        <a:bodyPr/>
        <a:lstStyle/>
        <a:p>
          <a:endParaRPr lang="en-US"/>
        </a:p>
      </dgm:t>
    </dgm:pt>
    <dgm:pt modelId="{A1FCA1DE-C277-44F7-92ED-265E6B68B8FD}" type="sibTrans" cxnId="{66A51D83-10DD-41AE-BFBC-CB9017CDEA4F}">
      <dgm:prSet/>
      <dgm:spPr/>
      <dgm:t>
        <a:bodyPr/>
        <a:lstStyle/>
        <a:p>
          <a:endParaRPr lang="en-US"/>
        </a:p>
      </dgm:t>
    </dgm:pt>
    <dgm:pt modelId="{959F4C48-3877-40A2-A903-EEB82D119912}">
      <dgm:prSet phldrT="[Text]"/>
      <dgm:spPr/>
      <dgm:t>
        <a:bodyPr/>
        <a:lstStyle/>
        <a:p>
          <a:r>
            <a:rPr lang="en-US" dirty="0" smtClean="0"/>
            <a:t>Joint planning of health, mental health and social care interventions (Local Authorities, primary care, voluntary and community sector)</a:t>
          </a:r>
          <a:endParaRPr lang="en-US" dirty="0"/>
        </a:p>
      </dgm:t>
    </dgm:pt>
    <dgm:pt modelId="{A7494E20-DFC2-423B-B321-973ECD7FD63D}" type="parTrans" cxnId="{B28A077B-819E-4439-8908-A67727C59CCA}">
      <dgm:prSet/>
      <dgm:spPr/>
      <dgm:t>
        <a:bodyPr/>
        <a:lstStyle/>
        <a:p>
          <a:endParaRPr lang="en-US"/>
        </a:p>
      </dgm:t>
    </dgm:pt>
    <dgm:pt modelId="{FEF22A0F-C52E-49D5-BA38-A9E68AB56B1B}" type="sibTrans" cxnId="{B28A077B-819E-4439-8908-A67727C59CCA}">
      <dgm:prSet/>
      <dgm:spPr/>
      <dgm:t>
        <a:bodyPr/>
        <a:lstStyle/>
        <a:p>
          <a:endParaRPr lang="en-US"/>
        </a:p>
      </dgm:t>
    </dgm:pt>
    <dgm:pt modelId="{F7865EE2-4950-4DA8-A063-DFEF547AE059}">
      <dgm:prSet phldrT="[Text]"/>
      <dgm:spPr/>
      <dgm:t>
        <a:bodyPr/>
        <a:lstStyle/>
        <a:p>
          <a:r>
            <a:rPr lang="en-US" dirty="0" smtClean="0"/>
            <a:t>Universal and targeted approaches </a:t>
          </a:r>
          <a:r>
            <a:rPr lang="en-US" dirty="0" err="1" smtClean="0"/>
            <a:t>eg</a:t>
          </a:r>
          <a:r>
            <a:rPr lang="en-US" dirty="0" smtClean="0"/>
            <a:t>. Housing First</a:t>
          </a:r>
          <a:endParaRPr lang="en-US" dirty="0"/>
        </a:p>
      </dgm:t>
    </dgm:pt>
    <dgm:pt modelId="{9CC6B48B-2B31-48BB-8EE6-2A2BB602AA92}" type="parTrans" cxnId="{887340C8-8912-44C6-A9D5-8BD00F7A6768}">
      <dgm:prSet/>
      <dgm:spPr/>
      <dgm:t>
        <a:bodyPr/>
        <a:lstStyle/>
        <a:p>
          <a:endParaRPr lang="en-US"/>
        </a:p>
      </dgm:t>
    </dgm:pt>
    <dgm:pt modelId="{799C924B-A526-40EB-B212-DAD7921AF29B}" type="sibTrans" cxnId="{887340C8-8912-44C6-A9D5-8BD00F7A6768}">
      <dgm:prSet/>
      <dgm:spPr/>
      <dgm:t>
        <a:bodyPr/>
        <a:lstStyle/>
        <a:p>
          <a:endParaRPr lang="en-US"/>
        </a:p>
      </dgm:t>
    </dgm:pt>
    <dgm:pt modelId="{ABC0BD9D-9CE5-4103-8380-6A3EF3289890}" type="pres">
      <dgm:prSet presAssocID="{67CBC4F9-3342-477F-83BC-B9D5CCE2FC6B}" presName="Name0" presStyleCnt="0">
        <dgm:presLayoutVars>
          <dgm:dir/>
          <dgm:animLvl val="lvl"/>
          <dgm:resizeHandles val="exact"/>
        </dgm:presLayoutVars>
      </dgm:prSet>
      <dgm:spPr/>
      <dgm:t>
        <a:bodyPr/>
        <a:lstStyle/>
        <a:p>
          <a:endParaRPr lang="en-US"/>
        </a:p>
      </dgm:t>
    </dgm:pt>
    <dgm:pt modelId="{B145AF6F-BD98-43BC-A7BF-68D2D5D41CFC}" type="pres">
      <dgm:prSet presAssocID="{BA6DD21B-A0E6-4BF3-9781-A62449EC3AD8}" presName="composite" presStyleCnt="0"/>
      <dgm:spPr/>
    </dgm:pt>
    <dgm:pt modelId="{200C88F6-1B8E-4183-83BE-287286BEE4EF}" type="pres">
      <dgm:prSet presAssocID="{BA6DD21B-A0E6-4BF3-9781-A62449EC3AD8}" presName="parTx" presStyleLbl="alignNode1" presStyleIdx="0" presStyleCnt="4" custLinFactNeighborX="-166" custLinFactNeighborY="-57660">
        <dgm:presLayoutVars>
          <dgm:chMax val="0"/>
          <dgm:chPref val="0"/>
          <dgm:bulletEnabled val="1"/>
        </dgm:presLayoutVars>
      </dgm:prSet>
      <dgm:spPr/>
      <dgm:t>
        <a:bodyPr/>
        <a:lstStyle/>
        <a:p>
          <a:endParaRPr lang="en-US"/>
        </a:p>
      </dgm:t>
    </dgm:pt>
    <dgm:pt modelId="{9749CBAE-B109-480D-A4C2-D1DFAEEC1B86}" type="pres">
      <dgm:prSet presAssocID="{BA6DD21B-A0E6-4BF3-9781-A62449EC3AD8}" presName="desTx" presStyleLbl="alignAccFollowNode1" presStyleIdx="0" presStyleCnt="4" custLinFactNeighborX="0" custLinFactNeighborY="-6955">
        <dgm:presLayoutVars>
          <dgm:bulletEnabled val="1"/>
        </dgm:presLayoutVars>
      </dgm:prSet>
      <dgm:spPr/>
      <dgm:t>
        <a:bodyPr/>
        <a:lstStyle/>
        <a:p>
          <a:endParaRPr lang="en-US"/>
        </a:p>
      </dgm:t>
    </dgm:pt>
    <dgm:pt modelId="{3AC2BF9A-59A3-42E8-B385-BCCA2F73C52F}" type="pres">
      <dgm:prSet presAssocID="{03E04FBA-14DC-4CBB-9E1A-14B6BC02798D}" presName="space" presStyleCnt="0"/>
      <dgm:spPr/>
    </dgm:pt>
    <dgm:pt modelId="{79361828-5012-4A6F-BCF6-35B35CB9820C}" type="pres">
      <dgm:prSet presAssocID="{BDC70DAF-9C57-4399-B901-D3CC6B7C7C84}" presName="composite" presStyleCnt="0"/>
      <dgm:spPr/>
    </dgm:pt>
    <dgm:pt modelId="{E72E93D2-D356-486C-AFEA-FEEECE49ED2B}" type="pres">
      <dgm:prSet presAssocID="{BDC70DAF-9C57-4399-B901-D3CC6B7C7C84}" presName="parTx" presStyleLbl="alignNode1" presStyleIdx="1" presStyleCnt="4" custLinFactNeighborX="-166" custLinFactNeighborY="-57660">
        <dgm:presLayoutVars>
          <dgm:chMax val="0"/>
          <dgm:chPref val="0"/>
          <dgm:bulletEnabled val="1"/>
        </dgm:presLayoutVars>
      </dgm:prSet>
      <dgm:spPr/>
      <dgm:t>
        <a:bodyPr/>
        <a:lstStyle/>
        <a:p>
          <a:endParaRPr lang="en-US"/>
        </a:p>
      </dgm:t>
    </dgm:pt>
    <dgm:pt modelId="{306C9F20-4B99-494A-9635-B64ED43CE650}" type="pres">
      <dgm:prSet presAssocID="{BDC70DAF-9C57-4399-B901-D3CC6B7C7C84}" presName="desTx" presStyleLbl="alignAccFollowNode1" presStyleIdx="1" presStyleCnt="4" custLinFactNeighborX="166" custLinFactNeighborY="-6955">
        <dgm:presLayoutVars>
          <dgm:bulletEnabled val="1"/>
        </dgm:presLayoutVars>
      </dgm:prSet>
      <dgm:spPr/>
      <dgm:t>
        <a:bodyPr/>
        <a:lstStyle/>
        <a:p>
          <a:endParaRPr lang="en-US"/>
        </a:p>
      </dgm:t>
    </dgm:pt>
    <dgm:pt modelId="{B9D9D66F-12E1-43D0-BA80-E49EDE2EE1D4}" type="pres">
      <dgm:prSet presAssocID="{0EA9281D-05E4-4B04-A0E9-165C9CD38C62}" presName="space" presStyleCnt="0"/>
      <dgm:spPr/>
    </dgm:pt>
    <dgm:pt modelId="{7C63C061-5502-4131-B341-00AF0175259B}" type="pres">
      <dgm:prSet presAssocID="{3B4C9228-EA50-40B4-AB2A-B2735357A7C0}" presName="composite" presStyleCnt="0"/>
      <dgm:spPr/>
    </dgm:pt>
    <dgm:pt modelId="{D08A7D3D-9CB7-4BC4-A0E7-B66FE4609818}" type="pres">
      <dgm:prSet presAssocID="{3B4C9228-EA50-40B4-AB2A-B2735357A7C0}" presName="parTx" presStyleLbl="alignNode1" presStyleIdx="2" presStyleCnt="4" custLinFactNeighborX="-166" custLinFactNeighborY="-57660">
        <dgm:presLayoutVars>
          <dgm:chMax val="0"/>
          <dgm:chPref val="0"/>
          <dgm:bulletEnabled val="1"/>
        </dgm:presLayoutVars>
      </dgm:prSet>
      <dgm:spPr/>
      <dgm:t>
        <a:bodyPr/>
        <a:lstStyle/>
        <a:p>
          <a:endParaRPr lang="en-US"/>
        </a:p>
      </dgm:t>
    </dgm:pt>
    <dgm:pt modelId="{57603E9C-9E71-41DB-9392-0B1317070D8D}" type="pres">
      <dgm:prSet presAssocID="{3B4C9228-EA50-40B4-AB2A-B2735357A7C0}" presName="desTx" presStyleLbl="alignAccFollowNode1" presStyleIdx="2" presStyleCnt="4" custLinFactNeighborX="166" custLinFactNeighborY="-6955">
        <dgm:presLayoutVars>
          <dgm:bulletEnabled val="1"/>
        </dgm:presLayoutVars>
      </dgm:prSet>
      <dgm:spPr/>
      <dgm:t>
        <a:bodyPr/>
        <a:lstStyle/>
        <a:p>
          <a:endParaRPr lang="en-US"/>
        </a:p>
      </dgm:t>
    </dgm:pt>
    <dgm:pt modelId="{9EB8C4E7-3823-4F6C-BA1A-0D11D7594868}" type="pres">
      <dgm:prSet presAssocID="{8029367E-DD9C-47A2-AC90-2871FA2F999A}" presName="space" presStyleCnt="0"/>
      <dgm:spPr/>
    </dgm:pt>
    <dgm:pt modelId="{6FA67E84-A00B-4F3C-90C0-599D5E8031ED}" type="pres">
      <dgm:prSet presAssocID="{DE7287AB-A789-4821-A3CD-29300FD5A0D5}" presName="composite" presStyleCnt="0"/>
      <dgm:spPr/>
    </dgm:pt>
    <dgm:pt modelId="{1C44BC90-E052-4DD5-AAFD-AAE72851B4D1}" type="pres">
      <dgm:prSet presAssocID="{DE7287AB-A789-4821-A3CD-29300FD5A0D5}" presName="parTx" presStyleLbl="alignNode1" presStyleIdx="3" presStyleCnt="4" custLinFactNeighborX="-166" custLinFactNeighborY="-57660">
        <dgm:presLayoutVars>
          <dgm:chMax val="0"/>
          <dgm:chPref val="0"/>
          <dgm:bulletEnabled val="1"/>
        </dgm:presLayoutVars>
      </dgm:prSet>
      <dgm:spPr/>
      <dgm:t>
        <a:bodyPr/>
        <a:lstStyle/>
        <a:p>
          <a:endParaRPr lang="en-US"/>
        </a:p>
      </dgm:t>
    </dgm:pt>
    <dgm:pt modelId="{419108D1-5CFD-4A26-A551-EB2598D4DA37}" type="pres">
      <dgm:prSet presAssocID="{DE7287AB-A789-4821-A3CD-29300FD5A0D5}" presName="desTx" presStyleLbl="alignAccFollowNode1" presStyleIdx="3" presStyleCnt="4" custLinFactNeighborX="166" custLinFactNeighborY="-6955">
        <dgm:presLayoutVars>
          <dgm:bulletEnabled val="1"/>
        </dgm:presLayoutVars>
      </dgm:prSet>
      <dgm:spPr/>
      <dgm:t>
        <a:bodyPr/>
        <a:lstStyle/>
        <a:p>
          <a:endParaRPr lang="en-US"/>
        </a:p>
      </dgm:t>
    </dgm:pt>
  </dgm:ptLst>
  <dgm:cxnLst>
    <dgm:cxn modelId="{76BA37B0-D708-4501-8AC6-C955503D0E33}" srcId="{67CBC4F9-3342-477F-83BC-B9D5CCE2FC6B}" destId="{BDC70DAF-9C57-4399-B901-D3CC6B7C7C84}" srcOrd="1" destOrd="0" parTransId="{D260D75D-DAFC-4E31-A99D-237D4EFBC43E}" sibTransId="{0EA9281D-05E4-4B04-A0E9-165C9CD38C62}"/>
    <dgm:cxn modelId="{65974ED0-389C-4F07-B604-43762C8170EC}" type="presOf" srcId="{92F29958-6906-4EC2-AB74-5D6E2F70C5C3}" destId="{306C9F20-4B99-494A-9635-B64ED43CE650}" srcOrd="0" destOrd="3" presId="urn:microsoft.com/office/officeart/2005/8/layout/hList1"/>
    <dgm:cxn modelId="{C17CB2F0-8F7E-4929-88AA-A88AC361D161}" srcId="{BDC70DAF-9C57-4399-B901-D3CC6B7C7C84}" destId="{740896B6-4130-49E8-AE0C-0386927F70A3}" srcOrd="4" destOrd="0" parTransId="{5B7C61F9-C4EE-40C7-859D-2A711C4CD988}" sibTransId="{6EA7B7DF-4559-49D4-A981-7DE6268F0ABF}"/>
    <dgm:cxn modelId="{0C6E1E26-F082-4F92-93A1-AE7F96303A02}" srcId="{BA6DD21B-A0E6-4BF3-9781-A62449EC3AD8}" destId="{B3AD71E9-2D48-48A1-B3DC-F98F3FB42975}" srcOrd="1" destOrd="0" parTransId="{27739087-8411-45C1-9F1A-D9E36FBED3A2}" sibTransId="{C05771A7-5CED-4943-A958-2CF648D66A32}"/>
    <dgm:cxn modelId="{DE384DC7-9666-443E-AC85-3355AEF283D8}" srcId="{3B4C9228-EA50-40B4-AB2A-B2735357A7C0}" destId="{427785A0-DE95-4839-A7FC-74446DBAE910}" srcOrd="3" destOrd="0" parTransId="{E38E9361-B76B-4935-BAA4-0C41B5B37D9E}" sibTransId="{088BEB4B-1A5E-4939-A648-C8D5CC9F17CC}"/>
    <dgm:cxn modelId="{A8AB5D63-8819-402F-80F4-3276284F36DB}" type="presOf" srcId="{DE7287AB-A789-4821-A3CD-29300FD5A0D5}" destId="{1C44BC90-E052-4DD5-AAFD-AAE72851B4D1}" srcOrd="0" destOrd="0" presId="urn:microsoft.com/office/officeart/2005/8/layout/hList1"/>
    <dgm:cxn modelId="{146BE077-B327-4275-B23E-327B814E5DEF}" type="presOf" srcId="{F7865EE2-4950-4DA8-A063-DFEF547AE059}" destId="{306C9F20-4B99-494A-9635-B64ED43CE650}" srcOrd="0" destOrd="1" presId="urn:microsoft.com/office/officeart/2005/8/layout/hList1"/>
    <dgm:cxn modelId="{CD2F3E9C-C3C1-47CE-8ADA-82D886B604B1}" srcId="{67CBC4F9-3342-477F-83BC-B9D5CCE2FC6B}" destId="{DE7287AB-A789-4821-A3CD-29300FD5A0D5}" srcOrd="3" destOrd="0" parTransId="{DDCA394E-586A-4BAE-A661-0CBE2A5D4C3D}" sibTransId="{698012A0-E7FB-40E3-8B63-A8B23F6CE17A}"/>
    <dgm:cxn modelId="{B28A077B-819E-4439-8908-A67727C59CCA}" srcId="{DE7287AB-A789-4821-A3CD-29300FD5A0D5}" destId="{959F4C48-3877-40A2-A903-EEB82D119912}" srcOrd="1" destOrd="0" parTransId="{A7494E20-DFC2-423B-B321-973ECD7FD63D}" sibTransId="{FEF22A0F-C52E-49D5-BA38-A9E68AB56B1B}"/>
    <dgm:cxn modelId="{164F43EC-671A-494C-B526-43BC10E419B6}" srcId="{67CBC4F9-3342-477F-83BC-B9D5CCE2FC6B}" destId="{3B4C9228-EA50-40B4-AB2A-B2735357A7C0}" srcOrd="2" destOrd="0" parTransId="{5552A2DA-1E27-49FB-ABE6-3E505CA49E07}" sibTransId="{8029367E-DD9C-47A2-AC90-2871FA2F999A}"/>
    <dgm:cxn modelId="{33D01EBD-EFF8-414D-9135-CDEEA0D9E6EF}" srcId="{BA6DD21B-A0E6-4BF3-9781-A62449EC3AD8}" destId="{4BCA59A1-2278-4B35-896A-3E622BF95BC5}" srcOrd="3" destOrd="0" parTransId="{1D302918-ECEE-46EC-824C-91ABAB48E562}" sibTransId="{062E9686-8F3A-4441-9299-8C162C059849}"/>
    <dgm:cxn modelId="{E5F03C7D-8289-46D3-81C5-DB6535152633}" type="presOf" srcId="{959F4C48-3877-40A2-A903-EEB82D119912}" destId="{419108D1-5CFD-4A26-A551-EB2598D4DA37}" srcOrd="0" destOrd="1" presId="urn:microsoft.com/office/officeart/2005/8/layout/hList1"/>
    <dgm:cxn modelId="{DA54D9EA-0681-4BB8-A879-271B4A7D553E}" type="presOf" srcId="{1EFC26EF-1E7D-4341-87D0-859A2959C0AD}" destId="{419108D1-5CFD-4A26-A551-EB2598D4DA37}" srcOrd="0" destOrd="2" presId="urn:microsoft.com/office/officeart/2005/8/layout/hList1"/>
    <dgm:cxn modelId="{3E3A9856-E66C-4CE0-B0E9-34C4324CFAF7}" srcId="{67CBC4F9-3342-477F-83BC-B9D5CCE2FC6B}" destId="{BA6DD21B-A0E6-4BF3-9781-A62449EC3AD8}" srcOrd="0" destOrd="0" parTransId="{8984D2B1-2913-46E7-8522-69876EEFAB5F}" sibTransId="{03E04FBA-14DC-4CBB-9E1A-14B6BC02798D}"/>
    <dgm:cxn modelId="{3406A2B4-BFD3-4E16-87B4-05E44BA25EC1}" srcId="{BDC70DAF-9C57-4399-B901-D3CC6B7C7C84}" destId="{8FEA62A9-92AE-4A21-88F4-8422F589B0E9}" srcOrd="2" destOrd="0" parTransId="{169EA960-DA75-4C37-9C5A-5C2157B5E1FB}" sibTransId="{9E738E3A-6B62-402B-A27C-0DCD8F68FC2A}"/>
    <dgm:cxn modelId="{7C314AE4-EB47-41FF-894F-E5B689332487}" type="presOf" srcId="{740896B6-4130-49E8-AE0C-0386927F70A3}" destId="{306C9F20-4B99-494A-9635-B64ED43CE650}" srcOrd="0" destOrd="4" presId="urn:microsoft.com/office/officeart/2005/8/layout/hList1"/>
    <dgm:cxn modelId="{A31EEECA-483F-440E-A7BE-E066B061D03B}" srcId="{BA6DD21B-A0E6-4BF3-9781-A62449EC3AD8}" destId="{4467C0C3-FE03-4DE2-A0ED-F85FF1EE3897}" srcOrd="2" destOrd="0" parTransId="{0D6D7A4E-6F13-4B54-A574-C1A43B5C31D4}" sibTransId="{6DD5ACAE-1D72-4589-B0AE-026161AFDAD7}"/>
    <dgm:cxn modelId="{3BF49768-58CC-48F8-9934-AF70D206ADFD}" type="presOf" srcId="{3C946A0A-6797-4A93-A142-8ED319B2CE70}" destId="{9749CBAE-B109-480D-A4C2-D1DFAEEC1B86}" srcOrd="0" destOrd="0" presId="urn:microsoft.com/office/officeart/2005/8/layout/hList1"/>
    <dgm:cxn modelId="{BAE7B6FA-1435-4514-A8CC-AF93B49C4C57}" type="presOf" srcId="{55A6B955-749B-4C4B-A285-DEB6504BBA94}" destId="{57603E9C-9E71-41DB-9392-0B1317070D8D}" srcOrd="0" destOrd="2" presId="urn:microsoft.com/office/officeart/2005/8/layout/hList1"/>
    <dgm:cxn modelId="{A5E33D52-AB17-4446-BAE6-3DB29528D42E}" srcId="{BDC70DAF-9C57-4399-B901-D3CC6B7C7C84}" destId="{92F29958-6906-4EC2-AB74-5D6E2F70C5C3}" srcOrd="3" destOrd="0" parTransId="{B4E71E4E-5C7F-4CEB-A53B-E8DFCDCD6489}" sibTransId="{DDB97BBC-7C50-47A8-ADCD-2C5AA1BD8B67}"/>
    <dgm:cxn modelId="{8FCEC4E9-BC1B-4F33-9847-D41C68C0C4BF}" type="presOf" srcId="{4467C0C3-FE03-4DE2-A0ED-F85FF1EE3897}" destId="{9749CBAE-B109-480D-A4C2-D1DFAEEC1B86}" srcOrd="0" destOrd="2" presId="urn:microsoft.com/office/officeart/2005/8/layout/hList1"/>
    <dgm:cxn modelId="{48799E41-1D85-4C63-B06B-C6FBA6120489}" srcId="{3B4C9228-EA50-40B4-AB2A-B2735357A7C0}" destId="{0E7EF013-1338-4658-B924-7CF5980634A4}" srcOrd="0" destOrd="0" parTransId="{BA943623-6BCE-440D-98D2-DA87AF037E45}" sibTransId="{AB5F45B1-9B98-44CB-B7C3-BD4CCE857790}"/>
    <dgm:cxn modelId="{887340C8-8912-44C6-A9D5-8BD00F7A6768}" srcId="{BDC70DAF-9C57-4399-B901-D3CC6B7C7C84}" destId="{F7865EE2-4950-4DA8-A063-DFEF547AE059}" srcOrd="1" destOrd="0" parTransId="{9CC6B48B-2B31-48BB-8EE6-2A2BB602AA92}" sibTransId="{799C924B-A526-40EB-B212-DAD7921AF29B}"/>
    <dgm:cxn modelId="{AADEFC7B-CF56-440C-861C-EC02E1D89936}" type="presOf" srcId="{4BCA59A1-2278-4B35-896A-3E622BF95BC5}" destId="{9749CBAE-B109-480D-A4C2-D1DFAEEC1B86}" srcOrd="0" destOrd="3" presId="urn:microsoft.com/office/officeart/2005/8/layout/hList1"/>
    <dgm:cxn modelId="{F327C6FC-935E-47E3-9056-4BDC742C8389}" srcId="{3B4C9228-EA50-40B4-AB2A-B2735357A7C0}" destId="{682EE176-496A-4A6E-9252-197F953F3FC9}" srcOrd="1" destOrd="0" parTransId="{10ABB4AA-C246-4C2E-8794-CBAAE1D4D4D0}" sibTransId="{5EC2726C-884A-43B9-B5DF-4F41F596AD92}"/>
    <dgm:cxn modelId="{8BED8906-7E7B-4812-A926-03F0FCEEC078}" type="presOf" srcId="{BDC70DAF-9C57-4399-B901-D3CC6B7C7C84}" destId="{E72E93D2-D356-486C-AFEA-FEEECE49ED2B}" srcOrd="0" destOrd="0" presId="urn:microsoft.com/office/officeart/2005/8/layout/hList1"/>
    <dgm:cxn modelId="{FD3A733F-6F8C-43AB-B3BF-BDDB2247AFC2}" type="presOf" srcId="{B3AD71E9-2D48-48A1-B3DC-F98F3FB42975}" destId="{9749CBAE-B109-480D-A4C2-D1DFAEEC1B86}" srcOrd="0" destOrd="1" presId="urn:microsoft.com/office/officeart/2005/8/layout/hList1"/>
    <dgm:cxn modelId="{97836CA8-AED1-4AF8-A956-F1C6DD29AF97}" type="presOf" srcId="{682EE176-496A-4A6E-9252-197F953F3FC9}" destId="{57603E9C-9E71-41DB-9392-0B1317070D8D}" srcOrd="0" destOrd="1" presId="urn:microsoft.com/office/officeart/2005/8/layout/hList1"/>
    <dgm:cxn modelId="{48DF1534-1E84-46CA-AE04-D965FAC93764}" type="presOf" srcId="{8FEA62A9-92AE-4A21-88F4-8422F589B0E9}" destId="{306C9F20-4B99-494A-9635-B64ED43CE650}" srcOrd="0" destOrd="2" presId="urn:microsoft.com/office/officeart/2005/8/layout/hList1"/>
    <dgm:cxn modelId="{66A51D83-10DD-41AE-BFBC-CB9017CDEA4F}" srcId="{DE7287AB-A789-4821-A3CD-29300FD5A0D5}" destId="{D60BD94E-CC73-42BA-B036-7875180B282C}" srcOrd="3" destOrd="0" parTransId="{A233EC7A-33F4-45DA-B6D5-243C6B79EB1A}" sibTransId="{A1FCA1DE-C277-44F7-92ED-265E6B68B8FD}"/>
    <dgm:cxn modelId="{0BE40094-13E9-490A-A8D6-22013E1F1912}" srcId="{BA6DD21B-A0E6-4BF3-9781-A62449EC3AD8}" destId="{3C946A0A-6797-4A93-A142-8ED319B2CE70}" srcOrd="0" destOrd="0" parTransId="{6E939FA2-17A2-4010-981E-5A5DD52C44C3}" sibTransId="{BAA93AE4-2F8D-4725-A3D6-2B0CAEB06CAB}"/>
    <dgm:cxn modelId="{491683CA-AB8E-40EA-ADEE-665604C84721}" srcId="{DE7287AB-A789-4821-A3CD-29300FD5A0D5}" destId="{FEB3781C-1EBD-489B-844A-845B18CF2BAB}" srcOrd="0" destOrd="0" parTransId="{812CD761-0993-47FE-BF9D-B89CC66ECEBA}" sibTransId="{01605D7E-7CB4-4874-87D4-A4F5D1C53A85}"/>
    <dgm:cxn modelId="{A737C26B-1262-45F9-B025-81931A0A8616}" type="presOf" srcId="{FEB3781C-1EBD-489B-844A-845B18CF2BAB}" destId="{419108D1-5CFD-4A26-A551-EB2598D4DA37}" srcOrd="0" destOrd="0" presId="urn:microsoft.com/office/officeart/2005/8/layout/hList1"/>
    <dgm:cxn modelId="{FE849B3B-B57D-41AB-A928-31322476F4E4}" srcId="{DE7287AB-A789-4821-A3CD-29300FD5A0D5}" destId="{1EFC26EF-1E7D-4341-87D0-859A2959C0AD}" srcOrd="2" destOrd="0" parTransId="{625CB3AA-5A5D-4922-98C2-F33C470E9E16}" sibTransId="{60DE3BC2-213C-4469-8E32-CCE5F2899A3B}"/>
    <dgm:cxn modelId="{F12F70DC-AC13-4F33-A4C6-3C2B94B54E61}" type="presOf" srcId="{0E7EF013-1338-4658-B924-7CF5980634A4}" destId="{57603E9C-9E71-41DB-9392-0B1317070D8D}" srcOrd="0" destOrd="0" presId="urn:microsoft.com/office/officeart/2005/8/layout/hList1"/>
    <dgm:cxn modelId="{CA87A5DF-0681-4F4A-A236-7FA585F03B23}" type="presOf" srcId="{3B4C9228-EA50-40B4-AB2A-B2735357A7C0}" destId="{D08A7D3D-9CB7-4BC4-A0E7-B66FE4609818}" srcOrd="0" destOrd="0" presId="urn:microsoft.com/office/officeart/2005/8/layout/hList1"/>
    <dgm:cxn modelId="{85884B03-9555-4076-A209-AB3782EF050A}" type="presOf" srcId="{427785A0-DE95-4839-A7FC-74446DBAE910}" destId="{57603E9C-9E71-41DB-9392-0B1317070D8D}" srcOrd="0" destOrd="3" presId="urn:microsoft.com/office/officeart/2005/8/layout/hList1"/>
    <dgm:cxn modelId="{D2BB0E43-67E6-4006-A3D6-38D975BC987C}" type="presOf" srcId="{59818606-7699-45E1-9401-74DDB26DE3B2}" destId="{306C9F20-4B99-494A-9635-B64ED43CE650}" srcOrd="0" destOrd="0" presId="urn:microsoft.com/office/officeart/2005/8/layout/hList1"/>
    <dgm:cxn modelId="{104F9C8E-E3F1-4817-A3BD-2A088AB4832C}" srcId="{3B4C9228-EA50-40B4-AB2A-B2735357A7C0}" destId="{55A6B955-749B-4C4B-A285-DEB6504BBA94}" srcOrd="2" destOrd="0" parTransId="{C0B8D484-C1F1-443D-98A4-1C23CEC5B7D6}" sibTransId="{2E5F6904-FC02-4568-915E-AC1CB103D7B0}"/>
    <dgm:cxn modelId="{C4EE095C-2CF5-4472-83A3-C34386E71BF6}" type="presOf" srcId="{BA6DD21B-A0E6-4BF3-9781-A62449EC3AD8}" destId="{200C88F6-1B8E-4183-83BE-287286BEE4EF}" srcOrd="0" destOrd="0" presId="urn:microsoft.com/office/officeart/2005/8/layout/hList1"/>
    <dgm:cxn modelId="{7102698C-2A44-4A2E-9805-D86A337564F6}" srcId="{BDC70DAF-9C57-4399-B901-D3CC6B7C7C84}" destId="{59818606-7699-45E1-9401-74DDB26DE3B2}" srcOrd="0" destOrd="0" parTransId="{CAA3E3F4-5F77-49BA-B811-A1F5371BFA5F}" sibTransId="{9E58A8A4-3295-484F-91C1-760A6F577651}"/>
    <dgm:cxn modelId="{6E869248-ED39-4635-BF9E-E9F37895A6BB}" type="presOf" srcId="{D60BD94E-CC73-42BA-B036-7875180B282C}" destId="{419108D1-5CFD-4A26-A551-EB2598D4DA37}" srcOrd="0" destOrd="3" presId="urn:microsoft.com/office/officeart/2005/8/layout/hList1"/>
    <dgm:cxn modelId="{A55BEF2B-9C8D-4A37-940C-86350CA1A2A6}" type="presOf" srcId="{67CBC4F9-3342-477F-83BC-B9D5CCE2FC6B}" destId="{ABC0BD9D-9CE5-4103-8380-6A3EF3289890}" srcOrd="0" destOrd="0" presId="urn:microsoft.com/office/officeart/2005/8/layout/hList1"/>
    <dgm:cxn modelId="{8645BB3D-C126-40C1-B29F-4ACE706B5EFB}" type="presParOf" srcId="{ABC0BD9D-9CE5-4103-8380-6A3EF3289890}" destId="{B145AF6F-BD98-43BC-A7BF-68D2D5D41CFC}" srcOrd="0" destOrd="0" presId="urn:microsoft.com/office/officeart/2005/8/layout/hList1"/>
    <dgm:cxn modelId="{9DE3B494-4923-4523-AD3D-E7D1BB4E76DE}" type="presParOf" srcId="{B145AF6F-BD98-43BC-A7BF-68D2D5D41CFC}" destId="{200C88F6-1B8E-4183-83BE-287286BEE4EF}" srcOrd="0" destOrd="0" presId="urn:microsoft.com/office/officeart/2005/8/layout/hList1"/>
    <dgm:cxn modelId="{F6ACE638-2EFB-4B72-A88B-916ED77B45AA}" type="presParOf" srcId="{B145AF6F-BD98-43BC-A7BF-68D2D5D41CFC}" destId="{9749CBAE-B109-480D-A4C2-D1DFAEEC1B86}" srcOrd="1" destOrd="0" presId="urn:microsoft.com/office/officeart/2005/8/layout/hList1"/>
    <dgm:cxn modelId="{8E0B3E90-3432-4ECC-A866-534DF6564ED8}" type="presParOf" srcId="{ABC0BD9D-9CE5-4103-8380-6A3EF3289890}" destId="{3AC2BF9A-59A3-42E8-B385-BCCA2F73C52F}" srcOrd="1" destOrd="0" presId="urn:microsoft.com/office/officeart/2005/8/layout/hList1"/>
    <dgm:cxn modelId="{3812572A-9471-49EE-AC3C-2034A4AA4A9A}" type="presParOf" srcId="{ABC0BD9D-9CE5-4103-8380-6A3EF3289890}" destId="{79361828-5012-4A6F-BCF6-35B35CB9820C}" srcOrd="2" destOrd="0" presId="urn:microsoft.com/office/officeart/2005/8/layout/hList1"/>
    <dgm:cxn modelId="{0125CB23-73DC-4BFC-B882-7EA890F5A114}" type="presParOf" srcId="{79361828-5012-4A6F-BCF6-35B35CB9820C}" destId="{E72E93D2-D356-486C-AFEA-FEEECE49ED2B}" srcOrd="0" destOrd="0" presId="urn:microsoft.com/office/officeart/2005/8/layout/hList1"/>
    <dgm:cxn modelId="{9A9112C2-C5EC-4F80-9E0D-D72D48948907}" type="presParOf" srcId="{79361828-5012-4A6F-BCF6-35B35CB9820C}" destId="{306C9F20-4B99-494A-9635-B64ED43CE650}" srcOrd="1" destOrd="0" presId="urn:microsoft.com/office/officeart/2005/8/layout/hList1"/>
    <dgm:cxn modelId="{32C94735-79A0-44E4-81E3-CC776958A17B}" type="presParOf" srcId="{ABC0BD9D-9CE5-4103-8380-6A3EF3289890}" destId="{B9D9D66F-12E1-43D0-BA80-E49EDE2EE1D4}" srcOrd="3" destOrd="0" presId="urn:microsoft.com/office/officeart/2005/8/layout/hList1"/>
    <dgm:cxn modelId="{921B171B-22EB-46EE-8BBB-9F9BD950179A}" type="presParOf" srcId="{ABC0BD9D-9CE5-4103-8380-6A3EF3289890}" destId="{7C63C061-5502-4131-B341-00AF0175259B}" srcOrd="4" destOrd="0" presId="urn:microsoft.com/office/officeart/2005/8/layout/hList1"/>
    <dgm:cxn modelId="{887BA9B4-91D9-430D-A8AF-6F4616CF3A39}" type="presParOf" srcId="{7C63C061-5502-4131-B341-00AF0175259B}" destId="{D08A7D3D-9CB7-4BC4-A0E7-B66FE4609818}" srcOrd="0" destOrd="0" presId="urn:microsoft.com/office/officeart/2005/8/layout/hList1"/>
    <dgm:cxn modelId="{2C157027-C8D4-4A10-8F19-A4613CC0A710}" type="presParOf" srcId="{7C63C061-5502-4131-B341-00AF0175259B}" destId="{57603E9C-9E71-41DB-9392-0B1317070D8D}" srcOrd="1" destOrd="0" presId="urn:microsoft.com/office/officeart/2005/8/layout/hList1"/>
    <dgm:cxn modelId="{EB27AE68-FF6C-43C4-AD5F-86D78E372F31}" type="presParOf" srcId="{ABC0BD9D-9CE5-4103-8380-6A3EF3289890}" destId="{9EB8C4E7-3823-4F6C-BA1A-0D11D7594868}" srcOrd="5" destOrd="0" presId="urn:microsoft.com/office/officeart/2005/8/layout/hList1"/>
    <dgm:cxn modelId="{6369A315-8EF8-40CB-B858-0A5D621417C3}" type="presParOf" srcId="{ABC0BD9D-9CE5-4103-8380-6A3EF3289890}" destId="{6FA67E84-A00B-4F3C-90C0-599D5E8031ED}" srcOrd="6" destOrd="0" presId="urn:microsoft.com/office/officeart/2005/8/layout/hList1"/>
    <dgm:cxn modelId="{56B0BCD4-18C0-4F24-8EA0-641FB7DA7A9E}" type="presParOf" srcId="{6FA67E84-A00B-4F3C-90C0-599D5E8031ED}" destId="{1C44BC90-E052-4DD5-AAFD-AAE72851B4D1}" srcOrd="0" destOrd="0" presId="urn:microsoft.com/office/officeart/2005/8/layout/hList1"/>
    <dgm:cxn modelId="{9E5D5A43-BF3C-4094-B5B6-9BE201B034DA}" type="presParOf" srcId="{6FA67E84-A00B-4F3C-90C0-599D5E8031ED}" destId="{419108D1-5CFD-4A26-A551-EB2598D4DA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2_3" csCatId="accent2" phldr="1"/>
      <dgm:spPr/>
    </dgm:pt>
    <dgm:pt modelId="{1335F727-DD82-4F68-BC54-8DDC762ACC94}">
      <dgm:prSet phldrT="[Text]" custT="1"/>
      <dgm:spPr>
        <a:solidFill>
          <a:srgbClr val="CC0000"/>
        </a:solidFill>
      </dgm:spPr>
      <dgm:t>
        <a:bodyPr/>
        <a:lstStyle/>
        <a:p>
          <a:r>
            <a:rPr lang="en-GB" sz="1800" b="1" dirty="0" smtClean="0">
              <a:solidFill>
                <a:schemeClr val="bg1"/>
              </a:solidFill>
            </a:rPr>
            <a:t>0</a:t>
          </a:r>
        </a:p>
        <a:p>
          <a:r>
            <a:rPr lang="en-GB" sz="1800" dirty="0" smtClean="0">
              <a:solidFill>
                <a:schemeClr val="bg1"/>
              </a:solidFill>
            </a:rPr>
            <a:t>Suicide</a:t>
          </a:r>
          <a:endParaRPr lang="en-GB" sz="1800" dirty="0">
            <a:solidFill>
              <a:schemeClr val="bg1"/>
            </a:solidFill>
          </a:endParaRPr>
        </a:p>
      </dgm:t>
    </dgm:pt>
    <dgm:pt modelId="{9B352C30-DE7F-451C-89BB-7306E1BCD045}" type="parTrans" cxnId="{EAE0AE17-1FC5-4E8C-B9B8-FFC6D2DD774D}">
      <dgm:prSet/>
      <dgm:spPr/>
      <dgm:t>
        <a:bodyPr/>
        <a:lstStyle/>
        <a:p>
          <a:endParaRPr lang="en-GB" sz="600"/>
        </a:p>
      </dgm:t>
    </dgm:pt>
    <dgm:pt modelId="{565C73CC-F0DF-4CE5-A2A7-9DE3FD51FE11}" type="sibTrans" cxnId="{EAE0AE17-1FC5-4E8C-B9B8-FFC6D2DD774D}">
      <dgm:prSet/>
      <dgm:spPr/>
      <dgm:t>
        <a:bodyPr/>
        <a:lstStyle/>
        <a:p>
          <a:endParaRPr lang="en-GB" sz="600"/>
        </a:p>
      </dgm:t>
    </dgm:pt>
    <dgm:pt modelId="{02305AAB-B312-4E47-B9A7-5614D0A856B2}">
      <dgm:prSet phldrT="[Text]" custT="1"/>
      <dgm:spPr>
        <a:solidFill>
          <a:srgbClr val="FF5050"/>
        </a:solidFill>
      </dgm:spPr>
      <dgm:t>
        <a:bodyPr/>
        <a:lstStyle/>
        <a:p>
          <a:r>
            <a:rPr lang="en-GB" sz="1600" b="1" dirty="0" smtClean="0">
              <a:solidFill>
                <a:schemeClr val="bg1"/>
              </a:solidFill>
            </a:rPr>
            <a:t>84</a:t>
          </a:r>
        </a:p>
        <a:p>
          <a:r>
            <a:rPr lang="en-GB" sz="1600" dirty="0" smtClean="0">
              <a:solidFill>
                <a:schemeClr val="bg1"/>
              </a:solidFill>
            </a:rPr>
            <a:t>Hospital admissions for self harm</a:t>
          </a:r>
          <a:endParaRPr lang="en-GB" sz="1600" dirty="0">
            <a:solidFill>
              <a:schemeClr val="bg1"/>
            </a:solidFill>
          </a:endParaRPr>
        </a:p>
      </dgm:t>
    </dgm:pt>
    <dgm:pt modelId="{659820B2-83FA-41A0-A759-25A37EA0D437}" type="parTrans" cxnId="{2FE69D30-8433-40BD-A07F-4E00C4042F6E}">
      <dgm:prSet/>
      <dgm:spPr/>
      <dgm:t>
        <a:bodyPr/>
        <a:lstStyle/>
        <a:p>
          <a:endParaRPr lang="en-GB" sz="600"/>
        </a:p>
      </dgm:t>
    </dgm:pt>
    <dgm:pt modelId="{E08A21E4-3F5B-43EF-82D2-F86A6036D677}" type="sibTrans" cxnId="{2FE69D30-8433-40BD-A07F-4E00C4042F6E}">
      <dgm:prSet/>
      <dgm:spPr/>
      <dgm:t>
        <a:bodyPr/>
        <a:lstStyle/>
        <a:p>
          <a:endParaRPr lang="en-GB" sz="600"/>
        </a:p>
      </dgm:t>
    </dgm:pt>
    <dgm:pt modelId="{29633301-8F5E-49FA-9CD4-BB500BE4C513}">
      <dgm:prSet phldrT="[Text]" custT="1"/>
      <dgm:spPr>
        <a:solidFill>
          <a:srgbClr val="FF7C80"/>
        </a:solidFill>
      </dgm:spPr>
      <dgm:t>
        <a:bodyPr/>
        <a:lstStyle/>
        <a:p>
          <a:r>
            <a:rPr lang="en-GB" sz="1800" b="1" dirty="0" smtClean="0">
              <a:solidFill>
                <a:schemeClr val="tx1"/>
              </a:solidFill>
            </a:rPr>
            <a:t>841</a:t>
          </a:r>
        </a:p>
        <a:p>
          <a:r>
            <a:rPr lang="en-GB" sz="1800" dirty="0" smtClean="0">
              <a:solidFill>
                <a:schemeClr val="tx1"/>
              </a:solidFill>
            </a:rPr>
            <a:t>Unreported self harm</a:t>
          </a:r>
          <a:endParaRPr lang="en-GB" sz="1800" dirty="0">
            <a:solidFill>
              <a:schemeClr val="tx1"/>
            </a:solidFill>
          </a:endParaRPr>
        </a:p>
      </dgm:t>
    </dgm:pt>
    <dgm:pt modelId="{4FBC8DA1-859D-46B4-A0EE-DA48EE650F83}" type="parTrans" cxnId="{3916C681-F206-4C28-BC0B-3176E1093CF7}">
      <dgm:prSet/>
      <dgm:spPr/>
      <dgm:t>
        <a:bodyPr/>
        <a:lstStyle/>
        <a:p>
          <a:endParaRPr lang="en-GB" sz="600"/>
        </a:p>
      </dgm:t>
    </dgm:pt>
    <dgm:pt modelId="{076BC8DC-C07F-4AA6-8EEB-EA191CE6ED95}" type="sibTrans" cxnId="{3916C681-F206-4C28-BC0B-3176E1093CF7}">
      <dgm:prSet/>
      <dgm:spPr/>
      <dgm:t>
        <a:bodyPr/>
        <a:lstStyle/>
        <a:p>
          <a:endParaRPr lang="en-GB" sz="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custLinFactNeighborY="1115">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3916C681-F206-4C28-BC0B-3176E1093CF7}" srcId="{516CDDEC-A483-4696-8114-72420FEFD64F}" destId="{29633301-8F5E-49FA-9CD4-BB500BE4C513}" srcOrd="2" destOrd="0" parTransId="{4FBC8DA1-859D-46B4-A0EE-DA48EE650F83}" sibTransId="{076BC8DC-C07F-4AA6-8EEB-EA191CE6ED95}"/>
    <dgm:cxn modelId="{87F2B4BC-56C4-4D76-9CC7-7C841283DBFB}" type="presOf" srcId="{1335F727-DD82-4F68-BC54-8DDC762ACC94}" destId="{ACD92C18-A8C6-4231-803D-8D2F3B117657}"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101C5A01-4A29-4A1E-B1E8-DB3B1883868D}" type="presOf" srcId="{1335F727-DD82-4F68-BC54-8DDC762ACC94}" destId="{3B224EAC-F878-4DE3-9022-A9D50DBEEC8B}" srcOrd="0" destOrd="0" presId="urn:microsoft.com/office/officeart/2005/8/layout/pyramid1"/>
    <dgm:cxn modelId="{29305CD6-444E-4867-B9AB-F5577B55D226}" type="presOf" srcId="{516CDDEC-A483-4696-8114-72420FEFD64F}" destId="{75B97737-B9DA-4D91-A1A8-C5645ECBEBE1}" srcOrd="0" destOrd="0" presId="urn:microsoft.com/office/officeart/2005/8/layout/pyramid1"/>
    <dgm:cxn modelId="{ADC6084C-1CED-4B53-827F-E8047CBC246B}" type="presOf" srcId="{02305AAB-B312-4E47-B9A7-5614D0A856B2}" destId="{EAB15840-F4A3-448A-B5D3-D011DEC792BA}" srcOrd="1" destOrd="0" presId="urn:microsoft.com/office/officeart/2005/8/layout/pyramid1"/>
    <dgm:cxn modelId="{01AB0BC1-F9C1-4DA7-B751-4A6427C883FF}" type="presOf" srcId="{02305AAB-B312-4E47-B9A7-5614D0A856B2}" destId="{662969EC-BB65-4692-A10A-C203F57BCC03}" srcOrd="0" destOrd="0" presId="urn:microsoft.com/office/officeart/2005/8/layout/pyramid1"/>
    <dgm:cxn modelId="{783BE386-3E1B-4A9A-9993-7D11DF65D59E}" type="presOf" srcId="{29633301-8F5E-49FA-9CD4-BB500BE4C513}" destId="{4F7B4FCF-A195-4EB6-89E4-A6BD75E4A1FB}" srcOrd="1" destOrd="0" presId="urn:microsoft.com/office/officeart/2005/8/layout/pyramid1"/>
    <dgm:cxn modelId="{EAE0AE17-1FC5-4E8C-B9B8-FFC6D2DD774D}" srcId="{516CDDEC-A483-4696-8114-72420FEFD64F}" destId="{1335F727-DD82-4F68-BC54-8DDC762ACC94}" srcOrd="0" destOrd="0" parTransId="{9B352C30-DE7F-451C-89BB-7306E1BCD045}" sibTransId="{565C73CC-F0DF-4CE5-A2A7-9DE3FD51FE11}"/>
    <dgm:cxn modelId="{AA365F4D-F3CA-49F5-91ED-52FFF823E2CE}" type="presOf" srcId="{29633301-8F5E-49FA-9CD4-BB500BE4C513}" destId="{0340CC9A-93BA-417A-B685-7F51831CCAD7}" srcOrd="0" destOrd="0" presId="urn:microsoft.com/office/officeart/2005/8/layout/pyramid1"/>
    <dgm:cxn modelId="{EC6DAE8F-16C4-4490-8E00-FA02BF2A0A61}" type="presParOf" srcId="{75B97737-B9DA-4D91-A1A8-C5645ECBEBE1}" destId="{EEBFE2A2-94A0-4E4A-BF23-BAEB1E7D21B6}" srcOrd="0" destOrd="0" presId="urn:microsoft.com/office/officeart/2005/8/layout/pyramid1"/>
    <dgm:cxn modelId="{7BD4BFFE-242D-42F9-B1A8-F22B3D4AC3BC}" type="presParOf" srcId="{EEBFE2A2-94A0-4E4A-BF23-BAEB1E7D21B6}" destId="{3B224EAC-F878-4DE3-9022-A9D50DBEEC8B}" srcOrd="0" destOrd="0" presId="urn:microsoft.com/office/officeart/2005/8/layout/pyramid1"/>
    <dgm:cxn modelId="{E2D4B78B-4A4D-47E2-BACB-D835D15317AF}" type="presParOf" srcId="{EEBFE2A2-94A0-4E4A-BF23-BAEB1E7D21B6}" destId="{ACD92C18-A8C6-4231-803D-8D2F3B117657}" srcOrd="1" destOrd="0" presId="urn:microsoft.com/office/officeart/2005/8/layout/pyramid1"/>
    <dgm:cxn modelId="{607226BF-B190-4DA7-8B82-021C4738EF3D}" type="presParOf" srcId="{75B97737-B9DA-4D91-A1A8-C5645ECBEBE1}" destId="{C4C14372-0A25-4140-96C1-341D7540B48B}" srcOrd="1" destOrd="0" presId="urn:microsoft.com/office/officeart/2005/8/layout/pyramid1"/>
    <dgm:cxn modelId="{478FCF21-2C8D-4535-A552-F137F9D76C68}" type="presParOf" srcId="{C4C14372-0A25-4140-96C1-341D7540B48B}" destId="{662969EC-BB65-4692-A10A-C203F57BCC03}" srcOrd="0" destOrd="0" presId="urn:microsoft.com/office/officeart/2005/8/layout/pyramid1"/>
    <dgm:cxn modelId="{140D0A62-4F88-42EB-BB82-83F02BCD7460}" type="presParOf" srcId="{C4C14372-0A25-4140-96C1-341D7540B48B}" destId="{EAB15840-F4A3-448A-B5D3-D011DEC792BA}" srcOrd="1" destOrd="0" presId="urn:microsoft.com/office/officeart/2005/8/layout/pyramid1"/>
    <dgm:cxn modelId="{45A1AC96-99B0-45DF-AF60-CB73A9D6ECBC}" type="presParOf" srcId="{75B97737-B9DA-4D91-A1A8-C5645ECBEBE1}" destId="{92A6DD1D-0D99-42D2-91F5-460ACDC3E6A2}" srcOrd="2" destOrd="0" presId="urn:microsoft.com/office/officeart/2005/8/layout/pyramid1"/>
    <dgm:cxn modelId="{C2A68227-A351-45B5-831C-286A180072E6}" type="presParOf" srcId="{92A6DD1D-0D99-42D2-91F5-460ACDC3E6A2}" destId="{0340CC9A-93BA-417A-B685-7F51831CCAD7}" srcOrd="0" destOrd="0" presId="urn:microsoft.com/office/officeart/2005/8/layout/pyramid1"/>
    <dgm:cxn modelId="{4A221450-5E63-4CB4-BD3E-9985D1A71DE3}"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1_3" csCatId="accent1" phldr="1"/>
      <dgm:spPr/>
    </dgm:pt>
    <dgm:pt modelId="{1335F727-DD82-4F68-BC54-8DDC762ACC94}">
      <dgm:prSet phldrT="[Text]" custT="1"/>
      <dgm:spPr/>
      <dgm:t>
        <a:bodyPr/>
        <a:lstStyle/>
        <a:p>
          <a:r>
            <a:rPr lang="en-GB" sz="1600" b="1">
              <a:solidFill>
                <a:schemeClr val="bg1"/>
              </a:solidFill>
            </a:rPr>
            <a:t>&lt;1</a:t>
          </a:r>
        </a:p>
        <a:p>
          <a:r>
            <a:rPr lang="en-GB" sz="1600">
              <a:solidFill>
                <a:schemeClr val="bg1"/>
              </a:solidFill>
            </a:rPr>
            <a:t>Suicide</a:t>
          </a:r>
        </a:p>
      </dgm:t>
    </dgm:pt>
    <dgm:pt modelId="{9B352C30-DE7F-451C-89BB-7306E1BCD045}" type="parTrans" cxnId="{EAE0AE17-1FC5-4E8C-B9B8-FFC6D2DD774D}">
      <dgm:prSet/>
      <dgm:spPr/>
      <dgm:t>
        <a:bodyPr/>
        <a:lstStyle/>
        <a:p>
          <a:endParaRPr lang="en-GB" sz="1600"/>
        </a:p>
      </dgm:t>
    </dgm:pt>
    <dgm:pt modelId="{565C73CC-F0DF-4CE5-A2A7-9DE3FD51FE11}" type="sibTrans" cxnId="{EAE0AE17-1FC5-4E8C-B9B8-FFC6D2DD774D}">
      <dgm:prSet/>
      <dgm:spPr/>
      <dgm:t>
        <a:bodyPr/>
        <a:lstStyle/>
        <a:p>
          <a:endParaRPr lang="en-GB" sz="1600"/>
        </a:p>
      </dgm:t>
    </dgm:pt>
    <dgm:pt modelId="{02305AAB-B312-4E47-B9A7-5614D0A856B2}">
      <dgm:prSet phldrT="[Text]" custT="1"/>
      <dgm:spPr/>
      <dgm:t>
        <a:bodyPr/>
        <a:lstStyle/>
        <a:p>
          <a:r>
            <a:rPr lang="en-GB" sz="1600" b="1" dirty="0">
              <a:solidFill>
                <a:schemeClr val="bg1"/>
              </a:solidFill>
            </a:rPr>
            <a:t>23</a:t>
          </a:r>
        </a:p>
        <a:p>
          <a:r>
            <a:rPr lang="en-GB" sz="1600" dirty="0">
              <a:solidFill>
                <a:schemeClr val="bg1"/>
              </a:solidFill>
            </a:rPr>
            <a:t>Hospital admissions for </a:t>
          </a:r>
          <a:r>
            <a:rPr lang="en-GB" sz="1600" dirty="0" smtClean="0">
              <a:solidFill>
                <a:schemeClr val="bg1"/>
              </a:solidFill>
            </a:rPr>
            <a:t>SH</a:t>
          </a:r>
          <a:endParaRPr lang="en-GB" sz="1600" dirty="0">
            <a:solidFill>
              <a:schemeClr val="bg1"/>
            </a:solidFill>
          </a:endParaRPr>
        </a:p>
      </dgm:t>
    </dgm:pt>
    <dgm:pt modelId="{659820B2-83FA-41A0-A759-25A37EA0D437}" type="parTrans" cxnId="{2FE69D30-8433-40BD-A07F-4E00C4042F6E}">
      <dgm:prSet/>
      <dgm:spPr/>
      <dgm:t>
        <a:bodyPr/>
        <a:lstStyle/>
        <a:p>
          <a:endParaRPr lang="en-GB" sz="1600"/>
        </a:p>
      </dgm:t>
    </dgm:pt>
    <dgm:pt modelId="{E08A21E4-3F5B-43EF-82D2-F86A6036D677}" type="sibTrans" cxnId="{2FE69D30-8433-40BD-A07F-4E00C4042F6E}">
      <dgm:prSet/>
      <dgm:spPr/>
      <dgm:t>
        <a:bodyPr/>
        <a:lstStyle/>
        <a:p>
          <a:endParaRPr lang="en-GB" sz="1600"/>
        </a:p>
      </dgm:t>
    </dgm:pt>
    <dgm:pt modelId="{29633301-8F5E-49FA-9CD4-BB500BE4C513}">
      <dgm:prSet phldrT="[Text]" custT="1"/>
      <dgm:spPr/>
      <dgm:t>
        <a:bodyPr/>
        <a:lstStyle/>
        <a:p>
          <a:r>
            <a:rPr lang="en-GB" sz="1600" b="1" dirty="0"/>
            <a:t>264</a:t>
          </a:r>
        </a:p>
        <a:p>
          <a:r>
            <a:rPr lang="en-GB" sz="1600" dirty="0"/>
            <a:t>Unreported self harm</a:t>
          </a:r>
        </a:p>
      </dgm:t>
    </dgm:pt>
    <dgm:pt modelId="{4FBC8DA1-859D-46B4-A0EE-DA48EE650F83}" type="parTrans" cxnId="{3916C681-F206-4C28-BC0B-3176E1093CF7}">
      <dgm:prSet/>
      <dgm:spPr/>
      <dgm:t>
        <a:bodyPr/>
        <a:lstStyle/>
        <a:p>
          <a:endParaRPr lang="en-GB" sz="1600"/>
        </a:p>
      </dgm:t>
    </dgm:pt>
    <dgm:pt modelId="{076BC8DC-C07F-4AA6-8EEB-EA191CE6ED95}" type="sibTrans" cxnId="{3916C681-F206-4C28-BC0B-3176E1093CF7}">
      <dgm:prSet/>
      <dgm:spPr/>
      <dgm:t>
        <a:bodyPr/>
        <a:lstStyle/>
        <a:p>
          <a:endParaRPr lang="en-GB" sz="1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B2EBF31C-15B9-4231-ACA6-7E5B1F545EE1}" type="presOf" srcId="{02305AAB-B312-4E47-B9A7-5614D0A856B2}" destId="{662969EC-BB65-4692-A10A-C203F57BCC03}" srcOrd="0" destOrd="0" presId="urn:microsoft.com/office/officeart/2005/8/layout/pyramid1"/>
    <dgm:cxn modelId="{50DAC0F5-CFDA-4D1C-8CF1-2D59D5AD0F89}" type="presOf" srcId="{02305AAB-B312-4E47-B9A7-5614D0A856B2}" destId="{EAB15840-F4A3-448A-B5D3-D011DEC792BA}" srcOrd="1" destOrd="0" presId="urn:microsoft.com/office/officeart/2005/8/layout/pyramid1"/>
    <dgm:cxn modelId="{3916C681-F206-4C28-BC0B-3176E1093CF7}" srcId="{516CDDEC-A483-4696-8114-72420FEFD64F}" destId="{29633301-8F5E-49FA-9CD4-BB500BE4C513}" srcOrd="2" destOrd="0" parTransId="{4FBC8DA1-859D-46B4-A0EE-DA48EE650F83}" sibTransId="{076BC8DC-C07F-4AA6-8EEB-EA191CE6ED95}"/>
    <dgm:cxn modelId="{E3931E11-9817-49DD-A736-9FD503A33B88}" type="presOf" srcId="{29633301-8F5E-49FA-9CD4-BB500BE4C513}" destId="{4F7B4FCF-A195-4EB6-89E4-A6BD75E4A1FB}"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EAE0AE17-1FC5-4E8C-B9B8-FFC6D2DD774D}" srcId="{516CDDEC-A483-4696-8114-72420FEFD64F}" destId="{1335F727-DD82-4F68-BC54-8DDC762ACC94}" srcOrd="0" destOrd="0" parTransId="{9B352C30-DE7F-451C-89BB-7306E1BCD045}" sibTransId="{565C73CC-F0DF-4CE5-A2A7-9DE3FD51FE11}"/>
    <dgm:cxn modelId="{0D337EB9-E384-443B-8B68-73C786CE030C}" type="presOf" srcId="{1335F727-DD82-4F68-BC54-8DDC762ACC94}" destId="{3B224EAC-F878-4DE3-9022-A9D50DBEEC8B}" srcOrd="0" destOrd="0" presId="urn:microsoft.com/office/officeart/2005/8/layout/pyramid1"/>
    <dgm:cxn modelId="{0790AE78-DFA4-4BF8-9633-48F4A787788E}" type="presOf" srcId="{516CDDEC-A483-4696-8114-72420FEFD64F}" destId="{75B97737-B9DA-4D91-A1A8-C5645ECBEBE1}" srcOrd="0" destOrd="0" presId="urn:microsoft.com/office/officeart/2005/8/layout/pyramid1"/>
    <dgm:cxn modelId="{76EE1BA9-B66B-4CF8-82CF-D62A809D5F70}" type="presOf" srcId="{1335F727-DD82-4F68-BC54-8DDC762ACC94}" destId="{ACD92C18-A8C6-4231-803D-8D2F3B117657}" srcOrd="1" destOrd="0" presId="urn:microsoft.com/office/officeart/2005/8/layout/pyramid1"/>
    <dgm:cxn modelId="{BBABA515-18A6-428C-98B5-B2A98702E1B4}" type="presOf" srcId="{29633301-8F5E-49FA-9CD4-BB500BE4C513}" destId="{0340CC9A-93BA-417A-B685-7F51831CCAD7}" srcOrd="0" destOrd="0" presId="urn:microsoft.com/office/officeart/2005/8/layout/pyramid1"/>
    <dgm:cxn modelId="{8ED782F3-BDFD-473E-A513-E5E015C18FA9}" type="presParOf" srcId="{75B97737-B9DA-4D91-A1A8-C5645ECBEBE1}" destId="{EEBFE2A2-94A0-4E4A-BF23-BAEB1E7D21B6}" srcOrd="0" destOrd="0" presId="urn:microsoft.com/office/officeart/2005/8/layout/pyramid1"/>
    <dgm:cxn modelId="{62426F79-3C99-4FCA-8364-A260D7670FF4}" type="presParOf" srcId="{EEBFE2A2-94A0-4E4A-BF23-BAEB1E7D21B6}" destId="{3B224EAC-F878-4DE3-9022-A9D50DBEEC8B}" srcOrd="0" destOrd="0" presId="urn:microsoft.com/office/officeart/2005/8/layout/pyramid1"/>
    <dgm:cxn modelId="{AA1B13FE-273A-4386-BAD2-0EE90F5AC17C}" type="presParOf" srcId="{EEBFE2A2-94A0-4E4A-BF23-BAEB1E7D21B6}" destId="{ACD92C18-A8C6-4231-803D-8D2F3B117657}" srcOrd="1" destOrd="0" presId="urn:microsoft.com/office/officeart/2005/8/layout/pyramid1"/>
    <dgm:cxn modelId="{731A0FD5-89C4-4D66-9BF8-02BD43496F97}" type="presParOf" srcId="{75B97737-B9DA-4D91-A1A8-C5645ECBEBE1}" destId="{C4C14372-0A25-4140-96C1-341D7540B48B}" srcOrd="1" destOrd="0" presId="urn:microsoft.com/office/officeart/2005/8/layout/pyramid1"/>
    <dgm:cxn modelId="{84E0A3E5-C389-4841-A44A-A32741150819}" type="presParOf" srcId="{C4C14372-0A25-4140-96C1-341D7540B48B}" destId="{662969EC-BB65-4692-A10A-C203F57BCC03}" srcOrd="0" destOrd="0" presId="urn:microsoft.com/office/officeart/2005/8/layout/pyramid1"/>
    <dgm:cxn modelId="{B74CBCDD-FA3F-4251-8770-6918F54DCE6C}" type="presParOf" srcId="{C4C14372-0A25-4140-96C1-341D7540B48B}" destId="{EAB15840-F4A3-448A-B5D3-D011DEC792BA}" srcOrd="1" destOrd="0" presId="urn:microsoft.com/office/officeart/2005/8/layout/pyramid1"/>
    <dgm:cxn modelId="{719B50C3-CF46-47A8-A223-78D7E460530F}" type="presParOf" srcId="{75B97737-B9DA-4D91-A1A8-C5645ECBEBE1}" destId="{92A6DD1D-0D99-42D2-91F5-460ACDC3E6A2}" srcOrd="2" destOrd="0" presId="urn:microsoft.com/office/officeart/2005/8/layout/pyramid1"/>
    <dgm:cxn modelId="{A85A76E8-8ED4-4098-BF5F-D0BCC5DF2812}" type="presParOf" srcId="{92A6DD1D-0D99-42D2-91F5-460ACDC3E6A2}" destId="{0340CC9A-93BA-417A-B685-7F51831CCAD7}" srcOrd="0" destOrd="0" presId="urn:microsoft.com/office/officeart/2005/8/layout/pyramid1"/>
    <dgm:cxn modelId="{B3485411-8A01-4CB0-87BD-392A081CDA81}"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BAC4-C7A0-4BB1-93E8-CB66A5C46A79}">
      <dsp:nvSpPr>
        <dsp:cNvPr id="0" name=""/>
        <dsp:cNvSpPr/>
      </dsp:nvSpPr>
      <dsp:spPr>
        <a:xfrm>
          <a:off x="25567" y="461085"/>
          <a:ext cx="8816512"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Data collection</a:t>
          </a:r>
          <a:endParaRPr lang="en-US" sz="2400" kern="1200" dirty="0"/>
        </a:p>
      </dsp:txBody>
      <dsp:txXfrm>
        <a:off x="25567" y="782090"/>
        <a:ext cx="8495507" cy="642010"/>
      </dsp:txXfrm>
    </dsp:sp>
    <dsp:sp modelId="{7666C2EF-F0D5-4128-A25E-151EF6B62A7A}">
      <dsp:nvSpPr>
        <dsp:cNvPr id="0" name=""/>
        <dsp:cNvSpPr/>
      </dsp:nvSpPr>
      <dsp:spPr>
        <a:xfrm>
          <a:off x="25567" y="1451250"/>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Public Health England </a:t>
          </a:r>
        </a:p>
        <a:p>
          <a:pPr lvl="0" algn="l" defTabSz="889000">
            <a:lnSpc>
              <a:spcPct val="90000"/>
            </a:lnSpc>
            <a:spcBef>
              <a:spcPct val="0"/>
            </a:spcBef>
            <a:spcAft>
              <a:spcPct val="35000"/>
            </a:spcAft>
          </a:pPr>
          <a:r>
            <a:rPr lang="en-US" sz="2000" kern="1200" dirty="0" smtClean="0"/>
            <a:t>Child and Adolescent Mental Health Services (CAMHS) </a:t>
          </a:r>
        </a:p>
        <a:p>
          <a:pPr lvl="0" algn="l" defTabSz="889000">
            <a:lnSpc>
              <a:spcPct val="90000"/>
            </a:lnSpc>
            <a:spcBef>
              <a:spcPct val="0"/>
            </a:spcBef>
            <a:spcAft>
              <a:spcPct val="35000"/>
            </a:spcAft>
          </a:pPr>
          <a:r>
            <a:rPr lang="en-US" sz="2000" kern="1200" dirty="0" smtClean="0"/>
            <a:t>Early Help</a:t>
          </a:r>
        </a:p>
        <a:p>
          <a:pPr lvl="0" algn="l" defTabSz="889000">
            <a:lnSpc>
              <a:spcPct val="90000"/>
            </a:lnSpc>
            <a:spcBef>
              <a:spcPct val="0"/>
            </a:spcBef>
            <a:spcAft>
              <a:spcPct val="35000"/>
            </a:spcAft>
          </a:pPr>
          <a:r>
            <a:rPr lang="en-US" sz="2000" kern="1200" dirty="0" err="1" smtClean="0"/>
            <a:t>Healthwatch</a:t>
          </a:r>
          <a:r>
            <a:rPr lang="en-US" sz="2000" kern="1200" dirty="0" smtClean="0"/>
            <a:t> reports</a:t>
          </a:r>
        </a:p>
        <a:p>
          <a:pPr lvl="0" algn="l" defTabSz="889000">
            <a:lnSpc>
              <a:spcPct val="90000"/>
            </a:lnSpc>
            <a:spcBef>
              <a:spcPct val="0"/>
            </a:spcBef>
            <a:spcAft>
              <a:spcPct val="35000"/>
            </a:spcAft>
          </a:pPr>
          <a:r>
            <a:rPr lang="en-US" sz="2000" kern="1200" dirty="0" smtClean="0"/>
            <a:t>VCS reports</a:t>
          </a:r>
          <a:endParaRPr lang="en-US" sz="2000" kern="1200" dirty="0"/>
        </a:p>
      </dsp:txBody>
      <dsp:txXfrm>
        <a:off x="25567" y="1451250"/>
        <a:ext cx="2715485" cy="2473495"/>
      </dsp:txXfrm>
    </dsp:sp>
    <dsp:sp modelId="{D93AEA46-4F92-47EE-98BF-1C87E7FB53AF}">
      <dsp:nvSpPr>
        <dsp:cNvPr id="0" name=""/>
        <dsp:cNvSpPr/>
      </dsp:nvSpPr>
      <dsp:spPr>
        <a:xfrm>
          <a:off x="2741053" y="889092"/>
          <a:ext cx="6101026"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Partner engagement</a:t>
          </a:r>
          <a:endParaRPr lang="en-US" sz="2400" kern="1200" dirty="0"/>
        </a:p>
      </dsp:txBody>
      <dsp:txXfrm>
        <a:off x="2741053" y="1210097"/>
        <a:ext cx="5780021" cy="642010"/>
      </dsp:txXfrm>
    </dsp:sp>
    <dsp:sp modelId="{ADC5E926-08CC-4DBB-BB8D-A54FE62F0623}">
      <dsp:nvSpPr>
        <dsp:cNvPr id="0" name=""/>
        <dsp:cNvSpPr/>
      </dsp:nvSpPr>
      <dsp:spPr>
        <a:xfrm>
          <a:off x="2741053" y="1879256"/>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Local Authority</a:t>
          </a:r>
        </a:p>
        <a:p>
          <a:pPr lvl="0" algn="l" defTabSz="889000">
            <a:lnSpc>
              <a:spcPct val="90000"/>
            </a:lnSpc>
            <a:spcBef>
              <a:spcPct val="0"/>
            </a:spcBef>
            <a:spcAft>
              <a:spcPct val="35000"/>
            </a:spcAft>
          </a:pPr>
          <a:r>
            <a:rPr lang="en-US" sz="2000" kern="1200" dirty="0" smtClean="0"/>
            <a:t>Clinical Commissioning Groups</a:t>
          </a:r>
        </a:p>
        <a:p>
          <a:pPr lvl="0" algn="l" defTabSz="889000">
            <a:lnSpc>
              <a:spcPct val="90000"/>
            </a:lnSpc>
            <a:spcBef>
              <a:spcPct val="0"/>
            </a:spcBef>
            <a:spcAft>
              <a:spcPct val="35000"/>
            </a:spcAft>
          </a:pPr>
          <a:r>
            <a:rPr lang="en-US" sz="2000" kern="1200" dirty="0" smtClean="0"/>
            <a:t>Voluntary and Community Sector</a:t>
          </a:r>
        </a:p>
        <a:p>
          <a:pPr lvl="0" algn="l" defTabSz="889000">
            <a:lnSpc>
              <a:spcPct val="90000"/>
            </a:lnSpc>
            <a:spcBef>
              <a:spcPct val="0"/>
            </a:spcBef>
            <a:spcAft>
              <a:spcPct val="35000"/>
            </a:spcAft>
          </a:pPr>
          <a:r>
            <a:rPr lang="en-US" sz="2000" kern="1200" dirty="0" smtClean="0"/>
            <a:t>CAMHs providers</a:t>
          </a:r>
        </a:p>
        <a:p>
          <a:pPr lvl="0" algn="l" defTabSz="889000">
            <a:lnSpc>
              <a:spcPct val="90000"/>
            </a:lnSpc>
            <a:spcBef>
              <a:spcPct val="0"/>
            </a:spcBef>
            <a:spcAft>
              <a:spcPct val="35000"/>
            </a:spcAft>
          </a:pPr>
          <a:r>
            <a:rPr lang="en-US" sz="2000" kern="1200" dirty="0" smtClean="0"/>
            <a:t>CAMHs service users</a:t>
          </a:r>
        </a:p>
        <a:p>
          <a:pPr lvl="0" algn="l" defTabSz="889000">
            <a:lnSpc>
              <a:spcPct val="90000"/>
            </a:lnSpc>
            <a:spcBef>
              <a:spcPct val="0"/>
            </a:spcBef>
            <a:spcAft>
              <a:spcPct val="35000"/>
            </a:spcAft>
          </a:pPr>
          <a:endParaRPr lang="en-US" sz="1600" kern="1200" dirty="0"/>
        </a:p>
      </dsp:txBody>
      <dsp:txXfrm>
        <a:off x="2741053" y="1879256"/>
        <a:ext cx="2715485" cy="2473495"/>
      </dsp:txXfrm>
    </dsp:sp>
    <dsp:sp modelId="{EAEF048C-135F-4D92-B4DA-5F2F4E2FD663}">
      <dsp:nvSpPr>
        <dsp:cNvPr id="0" name=""/>
        <dsp:cNvSpPr/>
      </dsp:nvSpPr>
      <dsp:spPr>
        <a:xfrm>
          <a:off x="5456539" y="1317098"/>
          <a:ext cx="3385540"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Stakeholder events</a:t>
          </a:r>
          <a:endParaRPr lang="en-US" sz="2400" kern="1200" dirty="0"/>
        </a:p>
      </dsp:txBody>
      <dsp:txXfrm>
        <a:off x="5456539" y="1638103"/>
        <a:ext cx="3064535" cy="642010"/>
      </dsp:txXfrm>
    </dsp:sp>
    <dsp:sp modelId="{46CC07C9-1637-41D1-9FE8-5E5BB8E6F55B}">
      <dsp:nvSpPr>
        <dsp:cNvPr id="0" name=""/>
        <dsp:cNvSpPr/>
      </dsp:nvSpPr>
      <dsp:spPr>
        <a:xfrm>
          <a:off x="5468650" y="2314258"/>
          <a:ext cx="2715485" cy="24372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System wide, 40 attendees </a:t>
          </a:r>
        </a:p>
        <a:p>
          <a:pPr lvl="0" algn="l" defTabSz="889000">
            <a:lnSpc>
              <a:spcPct val="90000"/>
            </a:lnSpc>
            <a:spcBef>
              <a:spcPct val="0"/>
            </a:spcBef>
            <a:spcAft>
              <a:spcPct val="35000"/>
            </a:spcAft>
          </a:pPr>
          <a:r>
            <a:rPr lang="en-US" sz="2000" kern="1200" dirty="0" smtClean="0"/>
            <a:t>VCS, 16 attendees</a:t>
          </a:r>
          <a:endParaRPr lang="en-US" sz="2000" kern="1200" dirty="0"/>
        </a:p>
      </dsp:txBody>
      <dsp:txXfrm>
        <a:off x="5468650" y="2314258"/>
        <a:ext cx="2715485" cy="243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C8A2-626A-4F5F-A701-93B8BC197C8E}">
      <dsp:nvSpPr>
        <dsp:cNvPr id="0" name=""/>
        <dsp:cNvSpPr/>
      </dsp:nvSpPr>
      <dsp:spPr>
        <a:xfrm>
          <a:off x="3431" y="74013"/>
          <a:ext cx="2722349" cy="16334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It would be helpful if schools know what support is out there. And listen, even if they don’t have the answers</a:t>
          </a:r>
          <a:endParaRPr lang="en-US" sz="2000" kern="1200" dirty="0"/>
        </a:p>
      </dsp:txBody>
      <dsp:txXfrm>
        <a:off x="3431" y="74013"/>
        <a:ext cx="2722349" cy="1633409"/>
      </dsp:txXfrm>
    </dsp:sp>
    <dsp:sp modelId="{05D6FD22-C44B-42E2-B6B0-CC7BBEAF246A}">
      <dsp:nvSpPr>
        <dsp:cNvPr id="0" name=""/>
        <dsp:cNvSpPr/>
      </dsp:nvSpPr>
      <dsp:spPr>
        <a:xfrm>
          <a:off x="2998016" y="74013"/>
          <a:ext cx="2722349" cy="1633409"/>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Majority of feedback from CAMHs service users, needing specialist support, on support from GP was negative</a:t>
          </a:r>
          <a:endParaRPr lang="en-US" sz="2000" kern="1200" dirty="0"/>
        </a:p>
      </dsp:txBody>
      <dsp:txXfrm>
        <a:off x="2998016" y="74013"/>
        <a:ext cx="2722349" cy="1633409"/>
      </dsp:txXfrm>
    </dsp:sp>
    <dsp:sp modelId="{FE104FC7-B5AA-4A89-8DF6-93C976C258D9}">
      <dsp:nvSpPr>
        <dsp:cNvPr id="0" name=""/>
        <dsp:cNvSpPr/>
      </dsp:nvSpPr>
      <dsp:spPr>
        <a:xfrm>
          <a:off x="5992601" y="74013"/>
          <a:ext cx="2722349" cy="1633409"/>
        </a:xfrm>
        <a:prstGeom prst="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Could have more information about MH in GP surgeries – screens, eye catching posters</a:t>
          </a:r>
          <a:endParaRPr lang="en-US" sz="2000" kern="1200" dirty="0"/>
        </a:p>
      </dsp:txBody>
      <dsp:txXfrm>
        <a:off x="5992601" y="74013"/>
        <a:ext cx="2722349" cy="1633409"/>
      </dsp:txXfrm>
    </dsp:sp>
    <dsp:sp modelId="{3330888C-9C70-445F-A5AA-9938A4457248}">
      <dsp:nvSpPr>
        <dsp:cNvPr id="0" name=""/>
        <dsp:cNvSpPr/>
      </dsp:nvSpPr>
      <dsp:spPr>
        <a:xfrm>
          <a:off x="8987186" y="74013"/>
          <a:ext cx="2722349" cy="1633409"/>
        </a:xfrm>
        <a:prstGeom prst="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Internet and social media means CYP are exposed to things sooner. Can get abuse through social media</a:t>
          </a:r>
          <a:endParaRPr lang="en-US" sz="2000" kern="1200" dirty="0"/>
        </a:p>
      </dsp:txBody>
      <dsp:txXfrm>
        <a:off x="8987186" y="74013"/>
        <a:ext cx="2722349" cy="1633409"/>
      </dsp:txXfrm>
    </dsp:sp>
    <dsp:sp modelId="{FFEF875A-1186-41E0-8A04-3140C0E31810}">
      <dsp:nvSpPr>
        <dsp:cNvPr id="0" name=""/>
        <dsp:cNvSpPr/>
      </dsp:nvSpPr>
      <dsp:spPr>
        <a:xfrm>
          <a:off x="3431" y="1979658"/>
          <a:ext cx="2722349" cy="1633409"/>
        </a:xfrm>
        <a:prstGeom prst="rect">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doesn’t want younger pupils exposed to information about LGBTQ</a:t>
          </a:r>
          <a:endParaRPr lang="en-US" sz="2000" kern="1200" dirty="0"/>
        </a:p>
      </dsp:txBody>
      <dsp:txXfrm>
        <a:off x="3431" y="1979658"/>
        <a:ext cx="2722349" cy="1633409"/>
      </dsp:txXfrm>
    </dsp:sp>
    <dsp:sp modelId="{0E63CE50-BD63-41CC-8360-93AF72058BA3}">
      <dsp:nvSpPr>
        <dsp:cNvPr id="0" name=""/>
        <dsp:cNvSpPr/>
      </dsp:nvSpPr>
      <dsp:spPr>
        <a:xfrm>
          <a:off x="2998016" y="1979658"/>
          <a:ext cx="2722349" cy="1633409"/>
        </a:xfrm>
        <a:prstGeom prst="rect">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Adults with MH are taken more seriously than CYP – CYP are said to be over-exaggerating. </a:t>
          </a:r>
          <a:endParaRPr lang="en-US" sz="2000" kern="1200" dirty="0"/>
        </a:p>
      </dsp:txBody>
      <dsp:txXfrm>
        <a:off x="2998016" y="1979658"/>
        <a:ext cx="2722349" cy="1633409"/>
      </dsp:txXfrm>
    </dsp:sp>
    <dsp:sp modelId="{8F736EE7-2C3B-47AA-81CA-969C11FAE600}">
      <dsp:nvSpPr>
        <dsp:cNvPr id="0" name=""/>
        <dsp:cNvSpPr/>
      </dsp:nvSpPr>
      <dsp:spPr>
        <a:xfrm>
          <a:off x="5992601" y="1979658"/>
          <a:ext cx="2722349" cy="1633409"/>
        </a:xfrm>
        <a:prstGeom prst="rect">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vary – not all want to attend parent sessions to find out more about mental health</a:t>
          </a:r>
          <a:endParaRPr lang="en-US" sz="2000" kern="1200" dirty="0"/>
        </a:p>
      </dsp:txBody>
      <dsp:txXfrm>
        <a:off x="5992601" y="1979658"/>
        <a:ext cx="2722349" cy="1633409"/>
      </dsp:txXfrm>
    </dsp:sp>
    <dsp:sp modelId="{490DA98D-9A61-4391-93EB-C603392E28A6}">
      <dsp:nvSpPr>
        <dsp:cNvPr id="0" name=""/>
        <dsp:cNvSpPr/>
      </dsp:nvSpPr>
      <dsp:spPr>
        <a:xfrm>
          <a:off x="8987186" y="1979658"/>
          <a:ext cx="2722349" cy="1633409"/>
        </a:xfrm>
        <a:prstGeom prst="rect">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Not going to get a big social change without tackling the stigma. Language is important</a:t>
          </a:r>
          <a:endParaRPr lang="en-US" sz="2000" kern="1200" dirty="0"/>
        </a:p>
      </dsp:txBody>
      <dsp:txXfrm>
        <a:off x="8987186" y="1979658"/>
        <a:ext cx="2722349" cy="1633409"/>
      </dsp:txXfrm>
    </dsp:sp>
    <dsp:sp modelId="{9FAB44A7-6F39-4AA1-81F2-2ABF89214FC1}">
      <dsp:nvSpPr>
        <dsp:cNvPr id="0" name=""/>
        <dsp:cNvSpPr/>
      </dsp:nvSpPr>
      <dsp:spPr>
        <a:xfrm>
          <a:off x="3431" y="3885302"/>
          <a:ext cx="2722349" cy="1633409"/>
        </a:xfrm>
        <a:prstGeom prst="rect">
          <a:avLst/>
        </a:prstGeom>
        <a:solidFill>
          <a:srgbClr val="43BC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 was bullied for 4 years at school – the one being bullied is isolated if they report it</a:t>
          </a:r>
          <a:endParaRPr lang="en-US" sz="2000" kern="1200" dirty="0"/>
        </a:p>
      </dsp:txBody>
      <dsp:txXfrm>
        <a:off x="3431" y="3885302"/>
        <a:ext cx="2722349" cy="1633409"/>
      </dsp:txXfrm>
    </dsp:sp>
    <dsp:sp modelId="{7B0F9C2D-1221-452E-925A-2654965A3661}">
      <dsp:nvSpPr>
        <dsp:cNvPr id="0" name=""/>
        <dsp:cNvSpPr/>
      </dsp:nvSpPr>
      <dsp:spPr>
        <a:xfrm>
          <a:off x="2998016" y="3885302"/>
          <a:ext cx="2722349" cy="1633409"/>
        </a:xfrm>
        <a:prstGeom prst="rect">
          <a:avLst/>
        </a:prstGeom>
        <a:solidFill>
          <a:srgbClr val="43BD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“spaces” for support are not always appropriate</a:t>
          </a:r>
          <a:endParaRPr lang="en-US" sz="2000" kern="1200" dirty="0"/>
        </a:p>
      </dsp:txBody>
      <dsp:txXfrm>
        <a:off x="2998016" y="3885302"/>
        <a:ext cx="2722349" cy="1633409"/>
      </dsp:txXfrm>
    </dsp:sp>
    <dsp:sp modelId="{F5ACE56C-573B-4BC6-B714-CADB3B2FEE44}">
      <dsp:nvSpPr>
        <dsp:cNvPr id="0" name=""/>
        <dsp:cNvSpPr/>
      </dsp:nvSpPr>
      <dsp:spPr>
        <a:xfrm>
          <a:off x="5992601" y="3885302"/>
          <a:ext cx="2722349" cy="1633409"/>
        </a:xfrm>
        <a:prstGeom prst="rect">
          <a:avLst/>
        </a:prstGeom>
        <a:solidFill>
          <a:srgbClr val="43B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CYP with physical conditions are treated better that those with poor mental health</a:t>
          </a:r>
          <a:endParaRPr lang="en-US" sz="2000" kern="1200" dirty="0"/>
        </a:p>
      </dsp:txBody>
      <dsp:txXfrm>
        <a:off x="5992601" y="3885302"/>
        <a:ext cx="2722349" cy="1633409"/>
      </dsp:txXfrm>
    </dsp:sp>
    <dsp:sp modelId="{F41CB4FB-3592-4C11-BF8E-3BB3B6EA62D4}">
      <dsp:nvSpPr>
        <dsp:cNvPr id="0" name=""/>
        <dsp:cNvSpPr/>
      </dsp:nvSpPr>
      <dsp:spPr>
        <a:xfrm>
          <a:off x="8987186" y="3885302"/>
          <a:ext cx="2722349" cy="1633409"/>
        </a:xfrm>
        <a:prstGeom prst="rect">
          <a:avLst/>
        </a:prstGeom>
        <a:solidFill>
          <a:srgbClr val="43B3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had to travel 4 hours to visit me. Some of the nicest people worked on inpatient ward</a:t>
          </a:r>
          <a:endParaRPr lang="en-US" sz="2000" kern="1200" dirty="0"/>
        </a:p>
      </dsp:txBody>
      <dsp:txXfrm>
        <a:off x="8987186" y="3885302"/>
        <a:ext cx="2722349" cy="1633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F7434-7CA0-4714-B275-D532842F7AC5}">
      <dsp:nvSpPr>
        <dsp:cNvPr id="0" name=""/>
        <dsp:cNvSpPr/>
      </dsp:nvSpPr>
      <dsp:spPr>
        <a:xfrm>
          <a:off x="146015" y="1238"/>
          <a:ext cx="2161036" cy="129662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Access to services</a:t>
          </a:r>
          <a:endParaRPr lang="en-US" sz="2000" kern="1200" dirty="0"/>
        </a:p>
      </dsp:txBody>
      <dsp:txXfrm>
        <a:off x="146015" y="1238"/>
        <a:ext cx="2161036" cy="1296621"/>
      </dsp:txXfrm>
    </dsp:sp>
    <dsp:sp modelId="{21919A95-25C3-4165-B91C-C4B7CED450B8}">
      <dsp:nvSpPr>
        <dsp:cNvPr id="0" name=""/>
        <dsp:cNvSpPr/>
      </dsp:nvSpPr>
      <dsp:spPr>
        <a:xfrm>
          <a:off x="252315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Waiting times for services (counselling, CAMHs, MIND)</a:t>
          </a:r>
          <a:endParaRPr lang="en-US" sz="2000" kern="1200" dirty="0"/>
        </a:p>
      </dsp:txBody>
      <dsp:txXfrm>
        <a:off x="2523155" y="1238"/>
        <a:ext cx="2161036" cy="1296621"/>
      </dsp:txXfrm>
    </dsp:sp>
    <dsp:sp modelId="{38B0D7D1-D506-40D5-B83C-4A4734E86A4A}">
      <dsp:nvSpPr>
        <dsp:cNvPr id="0" name=""/>
        <dsp:cNvSpPr/>
      </dsp:nvSpPr>
      <dsp:spPr>
        <a:xfrm>
          <a:off x="490029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If need identified at aged 17, nearly 18 –  difficult to access services</a:t>
          </a:r>
          <a:endParaRPr lang="en-US" sz="2000" kern="1200" dirty="0"/>
        </a:p>
      </dsp:txBody>
      <dsp:txXfrm>
        <a:off x="4900295" y="1238"/>
        <a:ext cx="2161036" cy="1296621"/>
      </dsp:txXfrm>
    </dsp:sp>
    <dsp:sp modelId="{9A6D0AFB-94AD-4472-917C-927E24642B2D}">
      <dsp:nvSpPr>
        <dsp:cNvPr id="0" name=""/>
        <dsp:cNvSpPr/>
      </dsp:nvSpPr>
      <dsp:spPr>
        <a:xfrm>
          <a:off x="727743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Lots going on in the system – but is it evidence based?</a:t>
          </a:r>
          <a:endParaRPr lang="en-US" sz="2000" kern="1200" dirty="0"/>
        </a:p>
      </dsp:txBody>
      <dsp:txXfrm>
        <a:off x="7277435" y="1238"/>
        <a:ext cx="2161036" cy="1296621"/>
      </dsp:txXfrm>
    </dsp:sp>
    <dsp:sp modelId="{A67295DF-9B11-41B7-82A2-4CA99BFC6373}">
      <dsp:nvSpPr>
        <dsp:cNvPr id="0" name=""/>
        <dsp:cNvSpPr/>
      </dsp:nvSpPr>
      <dsp:spPr>
        <a:xfrm>
          <a:off x="965457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Variable counselling provision across the system</a:t>
          </a:r>
          <a:endParaRPr lang="en-US" sz="2000" kern="1200" dirty="0"/>
        </a:p>
      </dsp:txBody>
      <dsp:txXfrm>
        <a:off x="9654575" y="1238"/>
        <a:ext cx="2161036" cy="1296621"/>
      </dsp:txXfrm>
    </dsp:sp>
    <dsp:sp modelId="{ACD9D426-2619-413F-8892-FC77932F8F4F}">
      <dsp:nvSpPr>
        <dsp:cNvPr id="0" name=""/>
        <dsp:cNvSpPr/>
      </dsp:nvSpPr>
      <dsp:spPr>
        <a:xfrm>
          <a:off x="146015" y="1513963"/>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Lack of Tier 4 provision locally – children placed out of area </a:t>
          </a:r>
          <a:endParaRPr lang="en-US" sz="2000" kern="1200" dirty="0"/>
        </a:p>
      </dsp:txBody>
      <dsp:txXfrm>
        <a:off x="146015" y="1513963"/>
        <a:ext cx="2161036" cy="1296621"/>
      </dsp:txXfrm>
    </dsp:sp>
    <dsp:sp modelId="{9143403C-BE57-465F-95E9-C3FDD3441026}">
      <dsp:nvSpPr>
        <dsp:cNvPr id="0" name=""/>
        <dsp:cNvSpPr/>
      </dsp:nvSpPr>
      <dsp:spPr>
        <a:xfrm>
          <a:off x="2523155" y="1513963"/>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Variable GP response to CYP presenting with poor MH</a:t>
          </a:r>
          <a:endParaRPr lang="en-US" sz="2000" kern="1200" dirty="0"/>
        </a:p>
      </dsp:txBody>
      <dsp:txXfrm>
        <a:off x="2523155" y="1513963"/>
        <a:ext cx="2161036" cy="1296621"/>
      </dsp:txXfrm>
    </dsp:sp>
    <dsp:sp modelId="{88F19A19-FAAB-4F7B-9714-C3488C85F74B}">
      <dsp:nvSpPr>
        <dsp:cNvPr id="0" name=""/>
        <dsp:cNvSpPr/>
      </dsp:nvSpPr>
      <dsp:spPr>
        <a:xfrm>
          <a:off x="4900295" y="1513963"/>
          <a:ext cx="2161036" cy="129662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Environmental challenges</a:t>
          </a:r>
          <a:endParaRPr lang="en-US" sz="2000" kern="1200" dirty="0"/>
        </a:p>
      </dsp:txBody>
      <dsp:txXfrm>
        <a:off x="4900295" y="1513963"/>
        <a:ext cx="2161036" cy="1296621"/>
      </dsp:txXfrm>
    </dsp:sp>
    <dsp:sp modelId="{58F4DB1E-F037-43C6-BF06-607F2AF590C4}">
      <dsp:nvSpPr>
        <dsp:cNvPr id="0" name=""/>
        <dsp:cNvSpPr/>
      </dsp:nvSpPr>
      <dsp:spPr>
        <a:xfrm>
          <a:off x="7277435" y="1513963"/>
          <a:ext cx="2161036" cy="129662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Cases becoming more complex – unstable families, gangs, exploitation</a:t>
          </a:r>
          <a:endParaRPr lang="en-US" sz="2000" kern="1200" dirty="0">
            <a:solidFill>
              <a:schemeClr val="tx1"/>
            </a:solidFill>
          </a:endParaRPr>
        </a:p>
      </dsp:txBody>
      <dsp:txXfrm>
        <a:off x="7277435" y="1513963"/>
        <a:ext cx="2161036" cy="1296621"/>
      </dsp:txXfrm>
    </dsp:sp>
    <dsp:sp modelId="{4E1359FA-AAA7-4D99-96EC-123D3146B082}">
      <dsp:nvSpPr>
        <dsp:cNvPr id="0" name=""/>
        <dsp:cNvSpPr/>
      </dsp:nvSpPr>
      <dsp:spPr>
        <a:xfrm>
          <a:off x="9654575" y="1513963"/>
          <a:ext cx="2161036" cy="129662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Impact of internet and social media</a:t>
          </a:r>
          <a:endParaRPr lang="en-US" sz="2000" kern="1200" dirty="0">
            <a:solidFill>
              <a:schemeClr val="tx1"/>
            </a:solidFill>
          </a:endParaRPr>
        </a:p>
      </dsp:txBody>
      <dsp:txXfrm>
        <a:off x="9654575" y="1513963"/>
        <a:ext cx="2161036" cy="1296621"/>
      </dsp:txXfrm>
    </dsp:sp>
    <dsp:sp modelId="{E91BB7F6-12DC-4C5B-8451-62163535BB71}">
      <dsp:nvSpPr>
        <dsp:cNvPr id="0" name=""/>
        <dsp:cNvSpPr/>
      </dsp:nvSpPr>
      <dsp:spPr>
        <a:xfrm>
          <a:off x="146015" y="3026689"/>
          <a:ext cx="2161036" cy="129662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Supporting the most vulnerable</a:t>
          </a:r>
          <a:endParaRPr lang="en-US" sz="2000" kern="1200" dirty="0"/>
        </a:p>
      </dsp:txBody>
      <dsp:txXfrm>
        <a:off x="146015" y="3026689"/>
        <a:ext cx="2161036" cy="1296621"/>
      </dsp:txXfrm>
    </dsp:sp>
    <dsp:sp modelId="{1873AD8A-E2D0-4F56-BB35-83DD6872ED40}">
      <dsp:nvSpPr>
        <dsp:cNvPr id="0" name=""/>
        <dsp:cNvSpPr/>
      </dsp:nvSpPr>
      <dsp:spPr>
        <a:xfrm>
          <a:off x="252315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Need outreach for most vulnerable who do not attend appointments</a:t>
          </a:r>
          <a:endParaRPr lang="en-US" sz="2000" kern="1200" dirty="0">
            <a:solidFill>
              <a:schemeClr val="tx1"/>
            </a:solidFill>
          </a:endParaRPr>
        </a:p>
      </dsp:txBody>
      <dsp:txXfrm>
        <a:off x="2523155" y="3026689"/>
        <a:ext cx="2161036" cy="1296621"/>
      </dsp:txXfrm>
    </dsp:sp>
    <dsp:sp modelId="{EE62A812-B414-4DEB-9384-7CFA8B8C9D2B}">
      <dsp:nvSpPr>
        <dsp:cNvPr id="0" name=""/>
        <dsp:cNvSpPr/>
      </dsp:nvSpPr>
      <dsp:spPr>
        <a:xfrm>
          <a:off x="490029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CYP living with parents waiting for MH services</a:t>
          </a:r>
          <a:endParaRPr lang="en-US" sz="2000" kern="1200" dirty="0">
            <a:solidFill>
              <a:schemeClr val="tx1"/>
            </a:solidFill>
          </a:endParaRPr>
        </a:p>
      </dsp:txBody>
      <dsp:txXfrm>
        <a:off x="4900295" y="3026689"/>
        <a:ext cx="2161036" cy="1296621"/>
      </dsp:txXfrm>
    </dsp:sp>
    <dsp:sp modelId="{FDF8D3B1-E4BF-4024-9304-44C24E901481}">
      <dsp:nvSpPr>
        <dsp:cNvPr id="0" name=""/>
        <dsp:cNvSpPr/>
      </dsp:nvSpPr>
      <dsp:spPr>
        <a:xfrm>
          <a:off x="727743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Lack of understanding of what its like for Children in Care</a:t>
          </a:r>
          <a:endParaRPr lang="en-US" sz="2000" kern="1200" dirty="0">
            <a:solidFill>
              <a:schemeClr val="tx1"/>
            </a:solidFill>
          </a:endParaRPr>
        </a:p>
      </dsp:txBody>
      <dsp:txXfrm>
        <a:off x="7277435" y="3026689"/>
        <a:ext cx="2161036" cy="1296621"/>
      </dsp:txXfrm>
    </dsp:sp>
    <dsp:sp modelId="{43850DFD-FEAD-4047-B855-EE4D4ADD3A02}">
      <dsp:nvSpPr>
        <dsp:cNvPr id="0" name=""/>
        <dsp:cNvSpPr/>
      </dsp:nvSpPr>
      <dsp:spPr>
        <a:xfrm>
          <a:off x="965457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Challenges with transitions were identified across all three areas</a:t>
          </a:r>
          <a:endParaRPr lang="en-US" sz="2000" kern="1200" dirty="0">
            <a:solidFill>
              <a:schemeClr val="tx1"/>
            </a:solidFill>
          </a:endParaRPr>
        </a:p>
      </dsp:txBody>
      <dsp:txXfrm>
        <a:off x="9654575" y="3026689"/>
        <a:ext cx="2161036" cy="1296621"/>
      </dsp:txXfrm>
    </dsp:sp>
    <dsp:sp modelId="{DB243AD5-6130-4F79-92B0-9CEDBAB19EA3}">
      <dsp:nvSpPr>
        <dsp:cNvPr id="0" name=""/>
        <dsp:cNvSpPr/>
      </dsp:nvSpPr>
      <dsp:spPr>
        <a:xfrm>
          <a:off x="146015" y="4539414"/>
          <a:ext cx="2161036" cy="129662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System or place specific challenges</a:t>
          </a:r>
          <a:endParaRPr lang="en-US" sz="2000" kern="1200" dirty="0">
            <a:solidFill>
              <a:schemeClr val="tx1"/>
            </a:solidFill>
          </a:endParaRPr>
        </a:p>
      </dsp:txBody>
      <dsp:txXfrm>
        <a:off x="146015" y="4539414"/>
        <a:ext cx="2161036" cy="1296621"/>
      </dsp:txXfrm>
    </dsp:sp>
    <dsp:sp modelId="{84697D28-A1CD-42E0-AED6-6875D5FDC6DE}">
      <dsp:nvSpPr>
        <dsp:cNvPr id="0" name=""/>
        <dsp:cNvSpPr/>
      </dsp:nvSpPr>
      <dsp:spPr>
        <a:xfrm>
          <a:off x="252315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Schools help  to identify the need. Academies – no accountability. </a:t>
          </a:r>
          <a:endParaRPr lang="en-US" sz="2000" kern="1200" dirty="0">
            <a:solidFill>
              <a:schemeClr val="tx1"/>
            </a:solidFill>
          </a:endParaRPr>
        </a:p>
      </dsp:txBody>
      <dsp:txXfrm>
        <a:off x="2523155" y="4539414"/>
        <a:ext cx="2161036" cy="1296621"/>
      </dsp:txXfrm>
    </dsp:sp>
    <dsp:sp modelId="{82E41E06-1AA9-46D2-9FDE-DAB170F9B0E6}">
      <dsp:nvSpPr>
        <dsp:cNvPr id="0" name=""/>
        <dsp:cNvSpPr/>
      </dsp:nvSpPr>
      <dsp:spPr>
        <a:xfrm>
          <a:off x="490029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Families with no recourse to public funds</a:t>
          </a:r>
          <a:endParaRPr lang="en-US" sz="2000" kern="1200" dirty="0">
            <a:solidFill>
              <a:schemeClr val="tx1"/>
            </a:solidFill>
          </a:endParaRPr>
        </a:p>
      </dsp:txBody>
      <dsp:txXfrm>
        <a:off x="4900295" y="4539414"/>
        <a:ext cx="2161036" cy="1296621"/>
      </dsp:txXfrm>
    </dsp:sp>
    <dsp:sp modelId="{2874574B-A7FE-4F07-8A1D-8E48DCE5B81A}">
      <dsp:nvSpPr>
        <dsp:cNvPr id="0" name=""/>
        <dsp:cNvSpPr/>
      </dsp:nvSpPr>
      <dsp:spPr>
        <a:xfrm>
          <a:off x="727743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Instability of funding for some </a:t>
          </a:r>
          <a:r>
            <a:rPr lang="en-US" sz="2000" kern="1200" dirty="0" err="1" smtClean="0">
              <a:solidFill>
                <a:schemeClr val="tx1"/>
              </a:solidFill>
            </a:rPr>
            <a:t>programmes</a:t>
          </a:r>
          <a:endParaRPr lang="en-US" sz="2000" kern="1200" dirty="0">
            <a:solidFill>
              <a:schemeClr val="tx1"/>
            </a:solidFill>
          </a:endParaRPr>
        </a:p>
      </dsp:txBody>
      <dsp:txXfrm>
        <a:off x="7277435" y="4539414"/>
        <a:ext cx="2161036" cy="1296621"/>
      </dsp:txXfrm>
    </dsp:sp>
    <dsp:sp modelId="{42C886CD-4398-4018-9795-46AF86985F77}">
      <dsp:nvSpPr>
        <dsp:cNvPr id="0" name=""/>
        <dsp:cNvSpPr/>
      </dsp:nvSpPr>
      <dsp:spPr>
        <a:xfrm>
          <a:off x="965457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Need to address bullying in schools and colleges</a:t>
          </a:r>
          <a:endParaRPr lang="en-US" sz="2000" kern="1200" dirty="0">
            <a:solidFill>
              <a:schemeClr val="tx1"/>
            </a:solidFill>
          </a:endParaRPr>
        </a:p>
      </dsp:txBody>
      <dsp:txXfrm>
        <a:off x="9654575" y="4539414"/>
        <a:ext cx="2161036" cy="1296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A6DEC-21C5-4A7D-B088-FDDCBAA0CA6D}">
      <dsp:nvSpPr>
        <dsp:cNvPr id="0" name=""/>
        <dsp:cNvSpPr/>
      </dsp:nvSpPr>
      <dsp:spPr>
        <a:xfrm>
          <a:off x="-5826632" y="-891749"/>
          <a:ext cx="6936695" cy="6936695"/>
        </a:xfrm>
        <a:prstGeom prst="blockArc">
          <a:avLst>
            <a:gd name="adj1" fmla="val 18900000"/>
            <a:gd name="adj2" fmla="val 2700000"/>
            <a:gd name="adj3" fmla="val 3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083B4-EA70-40D9-A55E-484B784B2991}">
      <dsp:nvSpPr>
        <dsp:cNvPr id="0" name=""/>
        <dsp:cNvSpPr/>
      </dsp:nvSpPr>
      <dsp:spPr>
        <a:xfrm>
          <a:off x="581035" y="396177"/>
          <a:ext cx="10437361"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Enhanced perinatal support </a:t>
          </a:r>
          <a:r>
            <a:rPr lang="en-GB" sz="2400" kern="1200" dirty="0" smtClean="0"/>
            <a:t>with a specific focus on the mental health of mother and infants e.g. Health visiting, home and family-based support</a:t>
          </a:r>
          <a:endParaRPr lang="en-US" sz="2400" kern="1200" dirty="0"/>
        </a:p>
      </dsp:txBody>
      <dsp:txXfrm>
        <a:off x="581035" y="396177"/>
        <a:ext cx="10437361" cy="792767"/>
      </dsp:txXfrm>
    </dsp:sp>
    <dsp:sp modelId="{8A6D5187-E066-446B-B4D3-D267AE7D1A5F}">
      <dsp:nvSpPr>
        <dsp:cNvPr id="0" name=""/>
        <dsp:cNvSpPr/>
      </dsp:nvSpPr>
      <dsp:spPr>
        <a:xfrm>
          <a:off x="85556" y="297081"/>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DF3F56-E7A9-4F0D-9ABD-FE466584AF15}">
      <dsp:nvSpPr>
        <dsp:cNvPr id="0" name=""/>
        <dsp:cNvSpPr/>
      </dsp:nvSpPr>
      <dsp:spPr>
        <a:xfrm>
          <a:off x="1035547" y="1585535"/>
          <a:ext cx="9982849"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Intensive support for families facing difficulties</a:t>
          </a:r>
          <a:r>
            <a:rPr lang="en-GB" sz="2400" kern="1200" dirty="0" smtClean="0"/>
            <a:t>: Strengthening Families, Incredible Years; Inter-parent relationship; Video Interaction Guidance</a:t>
          </a:r>
          <a:endParaRPr lang="en-US" sz="2400" kern="1200" dirty="0"/>
        </a:p>
      </dsp:txBody>
      <dsp:txXfrm>
        <a:off x="1035547" y="1585535"/>
        <a:ext cx="9982849" cy="792767"/>
      </dsp:txXfrm>
    </dsp:sp>
    <dsp:sp modelId="{E66EF7A5-1E44-47BE-8AE2-8948BF0E7D66}">
      <dsp:nvSpPr>
        <dsp:cNvPr id="0" name=""/>
        <dsp:cNvSpPr/>
      </dsp:nvSpPr>
      <dsp:spPr>
        <a:xfrm>
          <a:off x="540068" y="1486439"/>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23CE6-0285-41BA-9F46-2FC3F70EE3AC}">
      <dsp:nvSpPr>
        <dsp:cNvPr id="0" name=""/>
        <dsp:cNvSpPr/>
      </dsp:nvSpPr>
      <dsp:spPr>
        <a:xfrm>
          <a:off x="1035547" y="2774892"/>
          <a:ext cx="9982849"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Preschool programmes </a:t>
          </a:r>
          <a:r>
            <a:rPr lang="en-GB" sz="2400" b="0" kern="1200" dirty="0" smtClean="0"/>
            <a:t>supporting school readiness</a:t>
          </a:r>
          <a:r>
            <a:rPr lang="en-GB" sz="2400" kern="1200" dirty="0" smtClean="0"/>
            <a:t>, communication and development of social and emotional skills</a:t>
          </a:r>
          <a:endParaRPr lang="en-US" sz="2400" kern="1200" dirty="0"/>
        </a:p>
      </dsp:txBody>
      <dsp:txXfrm>
        <a:off x="1035547" y="2774892"/>
        <a:ext cx="9982849" cy="792767"/>
      </dsp:txXfrm>
    </dsp:sp>
    <dsp:sp modelId="{93A52C5F-1D49-41CA-B1E6-DA1FF33AC11E}">
      <dsp:nvSpPr>
        <dsp:cNvPr id="0" name=""/>
        <dsp:cNvSpPr/>
      </dsp:nvSpPr>
      <dsp:spPr>
        <a:xfrm>
          <a:off x="540068" y="2675797"/>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C0258-9732-43F9-9855-CA7DE6A972D1}">
      <dsp:nvSpPr>
        <dsp:cNvPr id="0" name=""/>
        <dsp:cNvSpPr/>
      </dsp:nvSpPr>
      <dsp:spPr>
        <a:xfrm>
          <a:off x="581035" y="3964250"/>
          <a:ext cx="10437361"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Pathways</a:t>
          </a:r>
          <a:r>
            <a:rPr lang="en-GB" sz="2400" kern="1200" dirty="0" smtClean="0"/>
            <a:t> complying with NICE guidance</a:t>
          </a:r>
          <a:endParaRPr lang="en-US" sz="2400" kern="1200" dirty="0"/>
        </a:p>
      </dsp:txBody>
      <dsp:txXfrm>
        <a:off x="581035" y="3964250"/>
        <a:ext cx="10437361" cy="792767"/>
      </dsp:txXfrm>
    </dsp:sp>
    <dsp:sp modelId="{33B7033E-EDE3-4349-9E18-01702E4609CD}">
      <dsp:nvSpPr>
        <dsp:cNvPr id="0" name=""/>
        <dsp:cNvSpPr/>
      </dsp:nvSpPr>
      <dsp:spPr>
        <a:xfrm>
          <a:off x="85556" y="3865154"/>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ED05-EAAD-4152-A103-A4857D3B59AF}">
      <dsp:nvSpPr>
        <dsp:cNvPr id="0" name=""/>
        <dsp:cNvSpPr/>
      </dsp:nvSpPr>
      <dsp:spPr>
        <a:xfrm>
          <a:off x="248191" y="345697"/>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D3A60C1-E4F9-42E6-ACD2-DDC9AC73DCA1}">
      <dsp:nvSpPr>
        <dsp:cNvPr id="0" name=""/>
        <dsp:cNvSpPr/>
      </dsp:nvSpPr>
      <dsp:spPr>
        <a:xfrm>
          <a:off x="721487" y="345697"/>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b="1" kern="1200" dirty="0" smtClean="0"/>
            <a:t>Whole school </a:t>
          </a:r>
          <a:r>
            <a:rPr lang="en-GB" sz="2100" kern="1200" dirty="0" smtClean="0"/>
            <a:t>social and emotional learning programmes that are universal, but can offer support for more vulnerable children</a:t>
          </a:r>
          <a:endParaRPr lang="en-US" sz="2100" kern="1200" dirty="0"/>
        </a:p>
      </dsp:txBody>
      <dsp:txXfrm>
        <a:off x="721487" y="345697"/>
        <a:ext cx="5050409" cy="946590"/>
      </dsp:txXfrm>
    </dsp:sp>
    <dsp:sp modelId="{6F5D5F31-E7F4-43E3-8139-5A68F52F1FDD}">
      <dsp:nvSpPr>
        <dsp:cNvPr id="0" name=""/>
        <dsp:cNvSpPr/>
      </dsp:nvSpPr>
      <dsp:spPr>
        <a:xfrm>
          <a:off x="248191" y="1292288"/>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349ABF-62E0-4E57-92F6-A404085ADB59}">
      <dsp:nvSpPr>
        <dsp:cNvPr id="0" name=""/>
        <dsp:cNvSpPr/>
      </dsp:nvSpPr>
      <dsp:spPr>
        <a:xfrm>
          <a:off x="721487" y="1292288"/>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kern="1200" dirty="0" smtClean="0"/>
            <a:t>Addressing </a:t>
          </a:r>
          <a:r>
            <a:rPr lang="en-GB" sz="2100" b="1" kern="1200" dirty="0" smtClean="0"/>
            <a:t>harmful behaviour </a:t>
          </a:r>
          <a:r>
            <a:rPr lang="en-GB" sz="2100" kern="1200" dirty="0" smtClean="0"/>
            <a:t>– bullying, substance misuse and reducing exclusions</a:t>
          </a:r>
          <a:endParaRPr lang="en-US" sz="2100" kern="1200" dirty="0"/>
        </a:p>
      </dsp:txBody>
      <dsp:txXfrm>
        <a:off x="721487" y="1292288"/>
        <a:ext cx="5050409" cy="946590"/>
      </dsp:txXfrm>
    </dsp:sp>
    <dsp:sp modelId="{9650BF02-879C-4D54-9EB2-6CD7845F2121}">
      <dsp:nvSpPr>
        <dsp:cNvPr id="0" name=""/>
        <dsp:cNvSpPr/>
      </dsp:nvSpPr>
      <dsp:spPr>
        <a:xfrm>
          <a:off x="248191" y="2238879"/>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16C28A6-4E5A-4B82-A58C-800234940854}">
      <dsp:nvSpPr>
        <dsp:cNvPr id="0" name=""/>
        <dsp:cNvSpPr/>
      </dsp:nvSpPr>
      <dsp:spPr>
        <a:xfrm>
          <a:off x="721487" y="2238879"/>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kern="1200" dirty="0" smtClean="0"/>
            <a:t>Supporting successful </a:t>
          </a:r>
          <a:r>
            <a:rPr lang="en-GB" sz="2100" b="1" kern="1200" dirty="0" smtClean="0"/>
            <a:t>transitions</a:t>
          </a:r>
          <a:r>
            <a:rPr lang="en-GB" sz="2100" kern="1200" dirty="0" smtClean="0"/>
            <a:t> in education and into employment</a:t>
          </a:r>
          <a:endParaRPr lang="en-US" sz="2100" kern="1200" dirty="0"/>
        </a:p>
      </dsp:txBody>
      <dsp:txXfrm>
        <a:off x="721487" y="2238879"/>
        <a:ext cx="5050409" cy="946590"/>
      </dsp:txXfrm>
    </dsp:sp>
    <dsp:sp modelId="{EF887C18-7F0A-4F88-AB30-4177A703A220}">
      <dsp:nvSpPr>
        <dsp:cNvPr id="0" name=""/>
        <dsp:cNvSpPr/>
      </dsp:nvSpPr>
      <dsp:spPr>
        <a:xfrm>
          <a:off x="248191" y="3185470"/>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54DE7C-DF7B-4105-B156-5D456A664E60}">
      <dsp:nvSpPr>
        <dsp:cNvPr id="0" name=""/>
        <dsp:cNvSpPr/>
      </dsp:nvSpPr>
      <dsp:spPr>
        <a:xfrm>
          <a:off x="721487" y="3185470"/>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US" sz="2100" b="1" kern="1200" dirty="0" smtClean="0"/>
            <a:t>Schools and colleges</a:t>
          </a:r>
          <a:r>
            <a:rPr lang="en-US" sz="2100" kern="1200" baseline="0" dirty="0" smtClean="0"/>
            <a:t> to support mental wellbeing of their workforce</a:t>
          </a:r>
          <a:endParaRPr lang="en-US" sz="2100" kern="1200" dirty="0"/>
        </a:p>
      </dsp:txBody>
      <dsp:txXfrm>
        <a:off x="721487" y="3185470"/>
        <a:ext cx="5050409" cy="946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88F6-1B8E-4183-83BE-287286BEE4EF}">
      <dsp:nvSpPr>
        <dsp:cNvPr id="0" name=""/>
        <dsp:cNvSpPr/>
      </dsp:nvSpPr>
      <dsp:spPr>
        <a:xfrm>
          <a:off x="8" y="0"/>
          <a:ext cx="2620249" cy="62922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Improving MH literacy</a:t>
          </a:r>
          <a:endParaRPr lang="en-US" sz="1700" b="1" kern="1200" dirty="0"/>
        </a:p>
      </dsp:txBody>
      <dsp:txXfrm>
        <a:off x="8" y="0"/>
        <a:ext cx="2620249" cy="629224"/>
      </dsp:txXfrm>
    </dsp:sp>
    <dsp:sp modelId="{9749CBAE-B109-480D-A4C2-D1DFAEEC1B86}">
      <dsp:nvSpPr>
        <dsp:cNvPr id="0" name=""/>
        <dsp:cNvSpPr/>
      </dsp:nvSpPr>
      <dsp:spPr>
        <a:xfrm>
          <a:off x="4357" y="632214"/>
          <a:ext cx="2620249" cy="452358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Improving MH literacy of public service workforce</a:t>
          </a:r>
          <a:endParaRPr lang="en-US" sz="1700" kern="1200" dirty="0"/>
        </a:p>
        <a:p>
          <a:pPr marL="171450" lvl="1" indent="-171450" algn="l" defTabSz="755650">
            <a:lnSpc>
              <a:spcPct val="90000"/>
            </a:lnSpc>
            <a:spcBef>
              <a:spcPct val="0"/>
            </a:spcBef>
            <a:spcAft>
              <a:spcPct val="15000"/>
            </a:spcAft>
            <a:buChar char="••"/>
          </a:pPr>
          <a:r>
            <a:rPr lang="en-US" sz="1700" kern="1200" dirty="0" smtClean="0"/>
            <a:t>Making Every Contact Count, Health visiting, schools, housing and social care</a:t>
          </a:r>
          <a:endParaRPr lang="en-US" sz="1700" kern="1200" dirty="0"/>
        </a:p>
        <a:p>
          <a:pPr marL="171450" lvl="1" indent="-171450" algn="l" defTabSz="755650">
            <a:lnSpc>
              <a:spcPct val="90000"/>
            </a:lnSpc>
            <a:spcBef>
              <a:spcPct val="0"/>
            </a:spcBef>
            <a:spcAft>
              <a:spcPct val="15000"/>
            </a:spcAft>
            <a:buChar char="••"/>
          </a:pPr>
          <a:r>
            <a:rPr lang="en-US" sz="1700" kern="1200" dirty="0" smtClean="0"/>
            <a:t>Workforce able to identify and act on impact of MH inequalities e.g. Black, Asian and Minority Ethnic groups, LGBT</a:t>
          </a:r>
          <a:endParaRPr lang="en-US" sz="1700" kern="1200" dirty="0"/>
        </a:p>
        <a:p>
          <a:pPr marL="171450" lvl="1" indent="-171450" algn="l" defTabSz="755650">
            <a:lnSpc>
              <a:spcPct val="90000"/>
            </a:lnSpc>
            <a:spcBef>
              <a:spcPct val="0"/>
            </a:spcBef>
            <a:spcAft>
              <a:spcPct val="15000"/>
            </a:spcAft>
            <a:buChar char="••"/>
          </a:pPr>
          <a:r>
            <a:rPr lang="en-US" sz="1700" kern="1200" dirty="0" smtClean="0"/>
            <a:t>Enable self management within communities, peer support, adapt for those with long term conditions</a:t>
          </a:r>
          <a:endParaRPr lang="en-US" sz="1700" kern="1200" dirty="0"/>
        </a:p>
      </dsp:txBody>
      <dsp:txXfrm>
        <a:off x="4357" y="632214"/>
        <a:ext cx="2620249" cy="4523588"/>
      </dsp:txXfrm>
    </dsp:sp>
    <dsp:sp modelId="{E72E93D2-D356-486C-AFEA-FEEECE49ED2B}">
      <dsp:nvSpPr>
        <dsp:cNvPr id="0" name=""/>
        <dsp:cNvSpPr/>
      </dsp:nvSpPr>
      <dsp:spPr>
        <a:xfrm>
          <a:off x="2987092" y="0"/>
          <a:ext cx="2620249" cy="629224"/>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Mentally healthy communities and places</a:t>
          </a:r>
          <a:endParaRPr lang="en-US" sz="1700" b="1" kern="1200" dirty="0"/>
        </a:p>
      </dsp:txBody>
      <dsp:txXfrm>
        <a:off x="2987092" y="0"/>
        <a:ext cx="2620249" cy="629224"/>
      </dsp:txXfrm>
    </dsp:sp>
    <dsp:sp modelId="{306C9F20-4B99-494A-9635-B64ED43CE650}">
      <dsp:nvSpPr>
        <dsp:cNvPr id="0" name=""/>
        <dsp:cNvSpPr/>
      </dsp:nvSpPr>
      <dsp:spPr>
        <a:xfrm>
          <a:off x="2995791" y="632214"/>
          <a:ext cx="2620249" cy="4523588"/>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Secure base for vulnerable families (income, housing, access to health, education and employment</a:t>
          </a:r>
          <a:endParaRPr lang="en-US" sz="1700" kern="1200" dirty="0"/>
        </a:p>
        <a:p>
          <a:pPr marL="171450" lvl="1" indent="-171450" algn="l" defTabSz="755650">
            <a:lnSpc>
              <a:spcPct val="90000"/>
            </a:lnSpc>
            <a:spcBef>
              <a:spcPct val="0"/>
            </a:spcBef>
            <a:spcAft>
              <a:spcPct val="15000"/>
            </a:spcAft>
            <a:buChar char="••"/>
          </a:pPr>
          <a:r>
            <a:rPr lang="en-US" sz="1700" kern="1200" dirty="0" smtClean="0"/>
            <a:t>Universal and targeted approaches </a:t>
          </a:r>
          <a:r>
            <a:rPr lang="en-US" sz="1700" kern="1200" dirty="0" err="1" smtClean="0"/>
            <a:t>eg</a:t>
          </a:r>
          <a:r>
            <a:rPr lang="en-US" sz="1700" kern="1200" dirty="0" smtClean="0"/>
            <a:t>. Housing First</a:t>
          </a:r>
          <a:endParaRPr lang="en-US" sz="1700" kern="1200" dirty="0"/>
        </a:p>
        <a:p>
          <a:pPr marL="171450" lvl="1" indent="-171450" algn="l" defTabSz="755650">
            <a:lnSpc>
              <a:spcPct val="90000"/>
            </a:lnSpc>
            <a:spcBef>
              <a:spcPct val="0"/>
            </a:spcBef>
            <a:spcAft>
              <a:spcPct val="15000"/>
            </a:spcAft>
            <a:buChar char="••"/>
          </a:pPr>
          <a:r>
            <a:rPr lang="en-GB" sz="1700" kern="1200" dirty="0" smtClean="0"/>
            <a:t>Asset based community development – actively involve individuals and communities</a:t>
          </a:r>
          <a:endParaRPr lang="en-US" sz="1700" kern="1200" dirty="0"/>
        </a:p>
        <a:p>
          <a:pPr marL="171450" lvl="1" indent="-171450" algn="l" defTabSz="755650">
            <a:lnSpc>
              <a:spcPct val="90000"/>
            </a:lnSpc>
            <a:spcBef>
              <a:spcPct val="0"/>
            </a:spcBef>
            <a:spcAft>
              <a:spcPct val="15000"/>
            </a:spcAft>
            <a:buChar char="••"/>
          </a:pPr>
          <a:r>
            <a:rPr lang="en-GB" sz="1700" kern="1200" dirty="0" smtClean="0"/>
            <a:t>MH is measured as an outcome in investment/ regeneration</a:t>
          </a:r>
        </a:p>
        <a:p>
          <a:pPr marL="171450" lvl="1" indent="-171450" algn="l" defTabSz="755650">
            <a:lnSpc>
              <a:spcPct val="90000"/>
            </a:lnSpc>
            <a:spcBef>
              <a:spcPct val="0"/>
            </a:spcBef>
            <a:spcAft>
              <a:spcPct val="15000"/>
            </a:spcAft>
            <a:buChar char="••"/>
          </a:pPr>
          <a:r>
            <a:rPr lang="en-GB" sz="1700" kern="1200" dirty="0" smtClean="0"/>
            <a:t>Create and protect green spaces</a:t>
          </a:r>
        </a:p>
      </dsp:txBody>
      <dsp:txXfrm>
        <a:off x="2995791" y="632214"/>
        <a:ext cx="2620249" cy="4523588"/>
      </dsp:txXfrm>
    </dsp:sp>
    <dsp:sp modelId="{D08A7D3D-9CB7-4BC4-A0E7-B66FE4609818}">
      <dsp:nvSpPr>
        <dsp:cNvPr id="0" name=""/>
        <dsp:cNvSpPr/>
      </dsp:nvSpPr>
      <dsp:spPr>
        <a:xfrm>
          <a:off x="5974176" y="0"/>
          <a:ext cx="2620249" cy="629224"/>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Reduce stigma and discrimination</a:t>
          </a:r>
          <a:endParaRPr lang="en-US" sz="1700" b="1" kern="1200" dirty="0"/>
        </a:p>
      </dsp:txBody>
      <dsp:txXfrm>
        <a:off x="5974176" y="0"/>
        <a:ext cx="2620249" cy="629224"/>
      </dsp:txXfrm>
    </dsp:sp>
    <dsp:sp modelId="{57603E9C-9E71-41DB-9392-0B1317070D8D}">
      <dsp:nvSpPr>
        <dsp:cNvPr id="0" name=""/>
        <dsp:cNvSpPr/>
      </dsp:nvSpPr>
      <dsp:spPr>
        <a:xfrm>
          <a:off x="5982875" y="632214"/>
          <a:ext cx="2620249" cy="4523588"/>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Evidence based activities focused on sustained behavior change</a:t>
          </a:r>
          <a:endParaRPr lang="en-US" sz="1700" kern="1200" dirty="0"/>
        </a:p>
        <a:p>
          <a:pPr marL="171450" lvl="1" indent="-171450" algn="l" defTabSz="755650">
            <a:lnSpc>
              <a:spcPct val="90000"/>
            </a:lnSpc>
            <a:spcBef>
              <a:spcPct val="0"/>
            </a:spcBef>
            <a:spcAft>
              <a:spcPct val="15000"/>
            </a:spcAft>
            <a:buChar char="••"/>
          </a:pPr>
          <a:r>
            <a:rPr lang="en-US" sz="1700" kern="1200" dirty="0" smtClean="0"/>
            <a:t>Awareness raising and education, reduce social distance</a:t>
          </a:r>
          <a:endParaRPr lang="en-US" sz="1700" kern="1200" dirty="0"/>
        </a:p>
        <a:p>
          <a:pPr marL="171450" lvl="1" indent="-171450" algn="l" defTabSz="755650">
            <a:lnSpc>
              <a:spcPct val="90000"/>
            </a:lnSpc>
            <a:spcBef>
              <a:spcPct val="0"/>
            </a:spcBef>
            <a:spcAft>
              <a:spcPct val="15000"/>
            </a:spcAft>
            <a:buChar char="••"/>
          </a:pPr>
          <a:r>
            <a:rPr lang="en-US" sz="1700" kern="1200" dirty="0" smtClean="0"/>
            <a:t>Approaches targeted to where there is most need, and were the greatest impact can be achieved in improving health, employment and education</a:t>
          </a:r>
          <a:endParaRPr lang="en-US" sz="1700" kern="1200" dirty="0"/>
        </a:p>
        <a:p>
          <a:pPr marL="171450" lvl="1" indent="-171450" algn="l" defTabSz="755650">
            <a:lnSpc>
              <a:spcPct val="90000"/>
            </a:lnSpc>
            <a:spcBef>
              <a:spcPct val="0"/>
            </a:spcBef>
            <a:spcAft>
              <a:spcPct val="15000"/>
            </a:spcAft>
            <a:buChar char="••"/>
          </a:pPr>
          <a:r>
            <a:rPr lang="en-US" sz="1700" kern="1200" dirty="0" smtClean="0"/>
            <a:t>Consistent, recovery focused messages, challenge stereo types</a:t>
          </a:r>
          <a:endParaRPr lang="en-US" sz="1700" kern="1200" dirty="0"/>
        </a:p>
      </dsp:txBody>
      <dsp:txXfrm>
        <a:off x="5982875" y="632214"/>
        <a:ext cx="2620249" cy="4523588"/>
      </dsp:txXfrm>
    </dsp:sp>
    <dsp:sp modelId="{1C44BC90-E052-4DD5-AAFD-AAE72851B4D1}">
      <dsp:nvSpPr>
        <dsp:cNvPr id="0" name=""/>
        <dsp:cNvSpPr/>
      </dsp:nvSpPr>
      <dsp:spPr>
        <a:xfrm>
          <a:off x="8961260" y="0"/>
          <a:ext cx="2620249" cy="629224"/>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Integrated health and social care approaches</a:t>
          </a:r>
          <a:endParaRPr lang="en-US" sz="1700" b="1" kern="1200" dirty="0"/>
        </a:p>
      </dsp:txBody>
      <dsp:txXfrm>
        <a:off x="8961260" y="0"/>
        <a:ext cx="2620249" cy="629224"/>
      </dsp:txXfrm>
    </dsp:sp>
    <dsp:sp modelId="{419108D1-5CFD-4A26-A551-EB2598D4DA37}">
      <dsp:nvSpPr>
        <dsp:cNvPr id="0" name=""/>
        <dsp:cNvSpPr/>
      </dsp:nvSpPr>
      <dsp:spPr>
        <a:xfrm>
          <a:off x="8969959" y="632214"/>
          <a:ext cx="2620249" cy="4523588"/>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Integrate mental and physical health care – improve quality and efficiency, and outcomes</a:t>
          </a:r>
          <a:endParaRPr lang="en-US" sz="1700" kern="1200" dirty="0"/>
        </a:p>
        <a:p>
          <a:pPr marL="171450" lvl="1" indent="-171450" algn="l" defTabSz="755650">
            <a:lnSpc>
              <a:spcPct val="90000"/>
            </a:lnSpc>
            <a:spcBef>
              <a:spcPct val="0"/>
            </a:spcBef>
            <a:spcAft>
              <a:spcPct val="15000"/>
            </a:spcAft>
            <a:buChar char="••"/>
          </a:pPr>
          <a:r>
            <a:rPr lang="en-US" sz="1700" kern="1200" dirty="0" smtClean="0"/>
            <a:t>Joint planning of health, mental health and social care interventions (Local Authorities, primary care, voluntary and community sector)</a:t>
          </a:r>
          <a:endParaRPr lang="en-US" sz="1700" kern="1200" dirty="0"/>
        </a:p>
        <a:p>
          <a:pPr marL="171450" lvl="1" indent="-171450" algn="l" defTabSz="755650">
            <a:lnSpc>
              <a:spcPct val="90000"/>
            </a:lnSpc>
            <a:spcBef>
              <a:spcPct val="0"/>
            </a:spcBef>
            <a:spcAft>
              <a:spcPct val="15000"/>
            </a:spcAft>
            <a:buChar char="••"/>
          </a:pPr>
          <a:r>
            <a:rPr lang="en-US" sz="1700" kern="1200" dirty="0" smtClean="0"/>
            <a:t>Workforce development, support for those with poor MH to navigate the system</a:t>
          </a:r>
          <a:endParaRPr lang="en-US" sz="1700" kern="1200" dirty="0"/>
        </a:p>
        <a:p>
          <a:pPr marL="171450" lvl="1" indent="-171450" algn="l" defTabSz="755650">
            <a:lnSpc>
              <a:spcPct val="90000"/>
            </a:lnSpc>
            <a:spcBef>
              <a:spcPct val="0"/>
            </a:spcBef>
            <a:spcAft>
              <a:spcPct val="15000"/>
            </a:spcAft>
            <a:buChar char="••"/>
          </a:pPr>
          <a:r>
            <a:rPr lang="en-US" sz="1700" kern="1200" dirty="0" smtClean="0"/>
            <a:t>Access to psychological support</a:t>
          </a:r>
          <a:endParaRPr lang="en-US" sz="1700" kern="1200" dirty="0"/>
        </a:p>
      </dsp:txBody>
      <dsp:txXfrm>
        <a:off x="8969959" y="632214"/>
        <a:ext cx="2620249" cy="4523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4EAC-F878-4DE3-9022-A9D50DBEEC8B}">
      <dsp:nvSpPr>
        <dsp:cNvPr id="0" name=""/>
        <dsp:cNvSpPr/>
      </dsp:nvSpPr>
      <dsp:spPr>
        <a:xfrm>
          <a:off x="1357855" y="12512"/>
          <a:ext cx="1357855" cy="1122160"/>
        </a:xfrm>
        <a:prstGeom prst="trapezoid">
          <a:avLst>
            <a:gd name="adj" fmla="val 60502"/>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0</a:t>
          </a:r>
        </a:p>
        <a:p>
          <a:pPr lvl="0" algn="ctr" defTabSz="800100">
            <a:lnSpc>
              <a:spcPct val="90000"/>
            </a:lnSpc>
            <a:spcBef>
              <a:spcPct val="0"/>
            </a:spcBef>
            <a:spcAft>
              <a:spcPct val="35000"/>
            </a:spcAft>
          </a:pPr>
          <a:r>
            <a:rPr lang="en-GB" sz="1800" kern="1200" dirty="0" smtClean="0">
              <a:solidFill>
                <a:schemeClr val="bg1"/>
              </a:solidFill>
            </a:rPr>
            <a:t>Suicide</a:t>
          </a:r>
          <a:endParaRPr lang="en-GB" sz="1800" kern="1200" dirty="0">
            <a:solidFill>
              <a:schemeClr val="bg1"/>
            </a:solidFill>
          </a:endParaRPr>
        </a:p>
      </dsp:txBody>
      <dsp:txXfrm>
        <a:off x="1357855" y="12512"/>
        <a:ext cx="1357855" cy="1122160"/>
      </dsp:txXfrm>
    </dsp:sp>
    <dsp:sp modelId="{662969EC-BB65-4692-A10A-C203F57BCC03}">
      <dsp:nvSpPr>
        <dsp:cNvPr id="0" name=""/>
        <dsp:cNvSpPr/>
      </dsp:nvSpPr>
      <dsp:spPr>
        <a:xfrm>
          <a:off x="678927" y="1122160"/>
          <a:ext cx="2715710" cy="1122160"/>
        </a:xfrm>
        <a:prstGeom prst="trapezoid">
          <a:avLst>
            <a:gd name="adj" fmla="val 60502"/>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84</a:t>
          </a:r>
        </a:p>
        <a:p>
          <a:pPr lvl="0" algn="ctr" defTabSz="711200">
            <a:lnSpc>
              <a:spcPct val="90000"/>
            </a:lnSpc>
            <a:spcBef>
              <a:spcPct val="0"/>
            </a:spcBef>
            <a:spcAft>
              <a:spcPct val="35000"/>
            </a:spcAft>
          </a:pPr>
          <a:r>
            <a:rPr lang="en-GB" sz="1600" kern="1200" dirty="0" smtClean="0">
              <a:solidFill>
                <a:schemeClr val="bg1"/>
              </a:solidFill>
            </a:rPr>
            <a:t>Hospital admissions for self harm</a:t>
          </a:r>
          <a:endParaRPr lang="en-GB" sz="1600" kern="1200" dirty="0">
            <a:solidFill>
              <a:schemeClr val="bg1"/>
            </a:solidFill>
          </a:endParaRPr>
        </a:p>
      </dsp:txBody>
      <dsp:txXfrm>
        <a:off x="1154177" y="1122160"/>
        <a:ext cx="1765211" cy="1122160"/>
      </dsp:txXfrm>
    </dsp:sp>
    <dsp:sp modelId="{0340CC9A-93BA-417A-B685-7F51831CCAD7}">
      <dsp:nvSpPr>
        <dsp:cNvPr id="0" name=""/>
        <dsp:cNvSpPr/>
      </dsp:nvSpPr>
      <dsp:spPr>
        <a:xfrm>
          <a:off x="0" y="2244320"/>
          <a:ext cx="4073565" cy="1122160"/>
        </a:xfrm>
        <a:prstGeom prst="trapezoid">
          <a:avLst>
            <a:gd name="adj" fmla="val 60502"/>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841</a:t>
          </a:r>
        </a:p>
        <a:p>
          <a:pPr lvl="0" algn="ctr" defTabSz="800100">
            <a:lnSpc>
              <a:spcPct val="90000"/>
            </a:lnSpc>
            <a:spcBef>
              <a:spcPct val="0"/>
            </a:spcBef>
            <a:spcAft>
              <a:spcPct val="35000"/>
            </a:spcAft>
          </a:pPr>
          <a:r>
            <a:rPr lang="en-GB" sz="1800" kern="1200" dirty="0" smtClean="0">
              <a:solidFill>
                <a:schemeClr val="tx1"/>
              </a:solidFill>
            </a:rPr>
            <a:t>Unreported self harm</a:t>
          </a:r>
          <a:endParaRPr lang="en-GB" sz="1800" kern="1200" dirty="0">
            <a:solidFill>
              <a:schemeClr val="tx1"/>
            </a:solidFill>
          </a:endParaRPr>
        </a:p>
      </dsp:txBody>
      <dsp:txXfrm>
        <a:off x="712874" y="2244320"/>
        <a:ext cx="2647817" cy="1122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4EAC-F878-4DE3-9022-A9D50DBEEC8B}">
      <dsp:nvSpPr>
        <dsp:cNvPr id="0" name=""/>
        <dsp:cNvSpPr/>
      </dsp:nvSpPr>
      <dsp:spPr>
        <a:xfrm>
          <a:off x="1168607" y="0"/>
          <a:ext cx="1168607" cy="870358"/>
        </a:xfrm>
        <a:prstGeom prst="trapezoid">
          <a:avLst>
            <a:gd name="adj" fmla="val 67134"/>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a:solidFill>
                <a:schemeClr val="bg1"/>
              </a:solidFill>
            </a:rPr>
            <a:t>&lt;1</a:t>
          </a:r>
        </a:p>
        <a:p>
          <a:pPr lvl="0" algn="ctr" defTabSz="711200">
            <a:lnSpc>
              <a:spcPct val="90000"/>
            </a:lnSpc>
            <a:spcBef>
              <a:spcPct val="0"/>
            </a:spcBef>
            <a:spcAft>
              <a:spcPct val="35000"/>
            </a:spcAft>
          </a:pPr>
          <a:r>
            <a:rPr lang="en-GB" sz="1600" kern="1200">
              <a:solidFill>
                <a:schemeClr val="bg1"/>
              </a:solidFill>
            </a:rPr>
            <a:t>Suicide</a:t>
          </a:r>
        </a:p>
      </dsp:txBody>
      <dsp:txXfrm>
        <a:off x="1168607" y="0"/>
        <a:ext cx="1168607" cy="870358"/>
      </dsp:txXfrm>
    </dsp:sp>
    <dsp:sp modelId="{662969EC-BB65-4692-A10A-C203F57BCC03}">
      <dsp:nvSpPr>
        <dsp:cNvPr id="0" name=""/>
        <dsp:cNvSpPr/>
      </dsp:nvSpPr>
      <dsp:spPr>
        <a:xfrm>
          <a:off x="584303" y="870357"/>
          <a:ext cx="2337214" cy="870358"/>
        </a:xfrm>
        <a:prstGeom prst="trapezoid">
          <a:avLst>
            <a:gd name="adj" fmla="val 67134"/>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bg1"/>
              </a:solidFill>
            </a:rPr>
            <a:t>23</a:t>
          </a:r>
        </a:p>
        <a:p>
          <a:pPr lvl="0" algn="ctr" defTabSz="711200">
            <a:lnSpc>
              <a:spcPct val="90000"/>
            </a:lnSpc>
            <a:spcBef>
              <a:spcPct val="0"/>
            </a:spcBef>
            <a:spcAft>
              <a:spcPct val="35000"/>
            </a:spcAft>
          </a:pPr>
          <a:r>
            <a:rPr lang="en-GB" sz="1600" kern="1200" dirty="0">
              <a:solidFill>
                <a:schemeClr val="bg1"/>
              </a:solidFill>
            </a:rPr>
            <a:t>Hospital admissions for </a:t>
          </a:r>
          <a:r>
            <a:rPr lang="en-GB" sz="1600" kern="1200" dirty="0" smtClean="0">
              <a:solidFill>
                <a:schemeClr val="bg1"/>
              </a:solidFill>
            </a:rPr>
            <a:t>SH</a:t>
          </a:r>
          <a:endParaRPr lang="en-GB" sz="1600" kern="1200" dirty="0">
            <a:solidFill>
              <a:schemeClr val="bg1"/>
            </a:solidFill>
          </a:endParaRPr>
        </a:p>
      </dsp:txBody>
      <dsp:txXfrm>
        <a:off x="993316" y="870357"/>
        <a:ext cx="1519189" cy="870358"/>
      </dsp:txXfrm>
    </dsp:sp>
    <dsp:sp modelId="{0340CC9A-93BA-417A-B685-7F51831CCAD7}">
      <dsp:nvSpPr>
        <dsp:cNvPr id="0" name=""/>
        <dsp:cNvSpPr/>
      </dsp:nvSpPr>
      <dsp:spPr>
        <a:xfrm>
          <a:off x="0" y="1740715"/>
          <a:ext cx="3505821" cy="870358"/>
        </a:xfrm>
        <a:prstGeom prst="trapezoid">
          <a:avLst>
            <a:gd name="adj" fmla="val 67134"/>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264</a:t>
          </a:r>
        </a:p>
        <a:p>
          <a:pPr lvl="0" algn="ctr" defTabSz="711200">
            <a:lnSpc>
              <a:spcPct val="90000"/>
            </a:lnSpc>
            <a:spcBef>
              <a:spcPct val="0"/>
            </a:spcBef>
            <a:spcAft>
              <a:spcPct val="35000"/>
            </a:spcAft>
          </a:pPr>
          <a:r>
            <a:rPr lang="en-GB" sz="1600" kern="1200" dirty="0"/>
            <a:t>Unreported self harm</a:t>
          </a:r>
        </a:p>
      </dsp:txBody>
      <dsp:txXfrm>
        <a:off x="613518" y="1740715"/>
        <a:ext cx="2278784" cy="8703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0.25306</cdr:x>
      <cdr:y>0.32043</cdr:y>
    </cdr:from>
    <cdr:to>
      <cdr:x>0.36383</cdr:x>
      <cdr:y>0.41077</cdr:y>
    </cdr:to>
    <cdr:sp macro="" textlink="">
      <cdr:nvSpPr>
        <cdr:cNvPr id="2" name="TextBox 1"/>
        <cdr:cNvSpPr txBox="1"/>
      </cdr:nvSpPr>
      <cdr:spPr>
        <a:xfrm xmlns:a="http://schemas.openxmlformats.org/drawingml/2006/main">
          <a:off x="1433126" y="1508547"/>
          <a:ext cx="627321" cy="425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smtClean="0"/>
            <a:t>39%</a:t>
          </a:r>
          <a:endParaRPr lang="en-GB"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0.27894</cdr:x>
      <cdr:y>0</cdr:y>
    </cdr:from>
    <cdr:to>
      <cdr:x>1</cdr:x>
      <cdr:y>0.21431</cdr:y>
    </cdr:to>
    <cdr:sp macro="" textlink="">
      <cdr:nvSpPr>
        <cdr:cNvPr id="2" name="TextBox 1"/>
        <cdr:cNvSpPr txBox="1"/>
      </cdr:nvSpPr>
      <cdr:spPr>
        <a:xfrm xmlns:a="http://schemas.openxmlformats.org/drawingml/2006/main">
          <a:off x="1542288" y="0"/>
          <a:ext cx="3986784" cy="1048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GB" sz="2000" dirty="0" smtClean="0"/>
            <a:t>Less common referral reasons – numbers accepted and not accepted</a:t>
          </a:r>
          <a:endParaRPr lang="en-GB"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D70F9D8C-7479-4FCE-A740-6993FB01FF10}" type="datetimeFigureOut">
              <a:rPr lang="en-GB" smtClean="0"/>
              <a:t>14/06/2023</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E28C108-5175-4D90-A968-796A1B350E3E}" type="slidenum">
              <a:rPr lang="en-GB" smtClean="0"/>
              <a:t>‹#›</a:t>
            </a:fld>
            <a:endParaRPr lang="en-GB"/>
          </a:p>
        </p:txBody>
      </p:sp>
    </p:spTree>
    <p:extLst>
      <p:ext uri="{BB962C8B-B14F-4D97-AF65-F5344CB8AC3E}">
        <p14:creationId xmlns:p14="http://schemas.microsoft.com/office/powerpoint/2010/main" val="4218090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2D8920FB-F25D-44C8-89CA-8ECDCF98D8CD}" type="datetimeFigureOut">
              <a:rPr lang="en-GB" smtClean="0"/>
              <a:t>14/06/2023</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18AAE15-0B71-4688-A39B-04F136C430F0}" type="slidenum">
              <a:rPr lang="en-GB" smtClean="0"/>
              <a:t>‹#›</a:t>
            </a:fld>
            <a:endParaRPr lang="en-GB"/>
          </a:p>
        </p:txBody>
      </p:sp>
    </p:spTree>
    <p:extLst>
      <p:ext uri="{BB962C8B-B14F-4D97-AF65-F5344CB8AC3E}">
        <p14:creationId xmlns:p14="http://schemas.microsoft.com/office/powerpoint/2010/main" val="215492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a:t>
            </a:fld>
            <a:endParaRPr lang="en-GB"/>
          </a:p>
        </p:txBody>
      </p:sp>
    </p:spTree>
    <p:extLst>
      <p:ext uri="{BB962C8B-B14F-4D97-AF65-F5344CB8AC3E}">
        <p14:creationId xmlns:p14="http://schemas.microsoft.com/office/powerpoint/2010/main" val="263755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Youth in Mind</a:t>
            </a:r>
            <a:r>
              <a:rPr lang="en-GB" baseline="0" dirty="0" smtClean="0"/>
              <a:t> 2018 ; </a:t>
            </a: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12</a:t>
            </a:fld>
            <a:endParaRPr lang="en-GB"/>
          </a:p>
        </p:txBody>
      </p:sp>
    </p:spTree>
    <p:extLst>
      <p:ext uri="{BB962C8B-B14F-4D97-AF65-F5344CB8AC3E}">
        <p14:creationId xmlns:p14="http://schemas.microsoft.com/office/powerpoint/2010/main" val="414611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14</a:t>
            </a:fld>
            <a:endParaRPr lang="en-GB"/>
          </a:p>
        </p:txBody>
      </p:sp>
    </p:spTree>
    <p:extLst>
      <p:ext uri="{BB962C8B-B14F-4D97-AF65-F5344CB8AC3E}">
        <p14:creationId xmlns:p14="http://schemas.microsoft.com/office/powerpoint/2010/main" val="53935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15</a:t>
            </a:fld>
            <a:endParaRPr lang="en-GB"/>
          </a:p>
        </p:txBody>
      </p:sp>
    </p:spTree>
    <p:extLst>
      <p:ext uri="{BB962C8B-B14F-4D97-AF65-F5344CB8AC3E}">
        <p14:creationId xmlns:p14="http://schemas.microsoft.com/office/powerpoint/2010/main" val="268179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16</a:t>
            </a:fld>
            <a:endParaRPr lang="en-GB"/>
          </a:p>
        </p:txBody>
      </p:sp>
    </p:spTree>
    <p:extLst>
      <p:ext uri="{BB962C8B-B14F-4D97-AF65-F5344CB8AC3E}">
        <p14:creationId xmlns:p14="http://schemas.microsoft.com/office/powerpoint/2010/main" val="49339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17</a:t>
            </a:fld>
            <a:endParaRPr lang="en-GB"/>
          </a:p>
        </p:txBody>
      </p:sp>
    </p:spTree>
    <p:extLst>
      <p:ext uri="{BB962C8B-B14F-4D97-AF65-F5344CB8AC3E}">
        <p14:creationId xmlns:p14="http://schemas.microsoft.com/office/powerpoint/2010/main" val="221610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18</a:t>
            </a:fld>
            <a:endParaRPr lang="en-GB"/>
          </a:p>
        </p:txBody>
      </p:sp>
    </p:spTree>
    <p:extLst>
      <p:ext uri="{BB962C8B-B14F-4D97-AF65-F5344CB8AC3E}">
        <p14:creationId xmlns:p14="http://schemas.microsoft.com/office/powerpoint/2010/main" val="64698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19</a:t>
            </a:fld>
            <a:endParaRPr lang="en-GB"/>
          </a:p>
        </p:txBody>
      </p:sp>
    </p:spTree>
    <p:extLst>
      <p:ext uri="{BB962C8B-B14F-4D97-AF65-F5344CB8AC3E}">
        <p14:creationId xmlns:p14="http://schemas.microsoft.com/office/powerpoint/2010/main" val="289581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a:p>
            <a:r>
              <a:rPr lang="en-GB" dirty="0" smtClean="0"/>
              <a:t>So</a:t>
            </a:r>
            <a:r>
              <a:rPr lang="en-GB" baseline="0" dirty="0" smtClean="0"/>
              <a:t> what works to build resilience in CYP – having a supportive environment is very important. This may be school, a work place, a supportive community. Approaches that support this </a:t>
            </a:r>
            <a:r>
              <a:rPr lang="en-GB" baseline="0" dirty="0" err="1" smtClean="0"/>
              <a:t>incude</a:t>
            </a:r>
            <a:r>
              <a:rPr lang="en-GB" baseline="0" dirty="0" smtClean="0"/>
              <a:t> a WHOLE SCHOOL approach – providing universal support but </a:t>
            </a:r>
            <a:r>
              <a:rPr lang="en-GB" baseline="0" dirty="0" err="1" smtClean="0"/>
              <a:t>alos</a:t>
            </a:r>
            <a:r>
              <a:rPr lang="en-GB" baseline="0" dirty="0" smtClean="0"/>
              <a:t> support for more vulnerable children. The wheel shown here show the </a:t>
            </a:r>
            <a:r>
              <a:rPr lang="en-GB" baseline="0" dirty="0" err="1" smtClean="0"/>
              <a:t>mai</a:t>
            </a:r>
            <a:r>
              <a:rPr lang="en-GB" baseline="0" dirty="0" smtClean="0"/>
              <a:t> elements of a whole school approach to mental wellbeing.  Having effective ways of dealing with BULLYING and other harmful behaviour. Periods of transition are challenging in CYP this could be changing schools – primary to secondary, moving home, leaving school and starting university, for those in contact with specialist services it may transitioning from CAMHs to AMHS. For young people in employment, a supportive working environment is also important.</a:t>
            </a:r>
            <a:endParaRPr lang="en-GB" dirty="0" smtClean="0"/>
          </a:p>
        </p:txBody>
      </p:sp>
      <p:sp>
        <p:nvSpPr>
          <p:cNvPr id="4" name="Slide Number Placeholder 3"/>
          <p:cNvSpPr>
            <a:spLocks noGrp="1"/>
          </p:cNvSpPr>
          <p:nvPr>
            <p:ph type="sldNum" sz="quarter" idx="10"/>
          </p:nvPr>
        </p:nvSpPr>
        <p:spPr/>
        <p:txBody>
          <a:bodyPr/>
          <a:lstStyle/>
          <a:p>
            <a:fld id="{C18AAE15-0B71-4688-A39B-04F136C430F0}" type="slidenum">
              <a:rPr lang="en-GB" smtClean="0"/>
              <a:t>20</a:t>
            </a:fld>
            <a:endParaRPr lang="en-GB"/>
          </a:p>
        </p:txBody>
      </p:sp>
    </p:spTree>
    <p:extLst>
      <p:ext uri="{BB962C8B-B14F-4D97-AF65-F5344CB8AC3E}">
        <p14:creationId xmlns:p14="http://schemas.microsoft.com/office/powerpoint/2010/main" val="107768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Having considered the rates</a:t>
            </a:r>
            <a:r>
              <a:rPr lang="en-GB" sz="1200" b="0" i="0" u="none" strike="noStrike" kern="1200" baseline="0" dirty="0" smtClean="0">
                <a:solidFill>
                  <a:schemeClr val="tx1"/>
                </a:solidFill>
                <a:effectLst/>
                <a:latin typeface="+mn-lt"/>
                <a:ea typeface="+mn-ea"/>
                <a:cs typeface="+mn-cs"/>
              </a:rPr>
              <a:t> of poor mental health at a national and local level, as well how we are performing against some of the indicators for risk and protective factors, lets consider some of the evidenced based approaches to promoting positive mental </a:t>
            </a:r>
            <a:r>
              <a:rPr lang="en-GB" sz="1200" b="0" i="0" u="none" strike="noStrike" kern="1200" baseline="0" dirty="0" err="1" smtClean="0">
                <a:solidFill>
                  <a:schemeClr val="tx1"/>
                </a:solidFill>
                <a:effectLst/>
                <a:latin typeface="+mn-lt"/>
                <a:ea typeface="+mn-ea"/>
                <a:cs typeface="+mn-cs"/>
              </a:rPr>
              <a:t>healht</a:t>
            </a:r>
            <a:r>
              <a:rPr lang="en-GB" sz="1200" b="0" i="0" u="none" strike="noStrike" kern="1200" baseline="0" dirty="0" smtClean="0">
                <a:solidFill>
                  <a:schemeClr val="tx1"/>
                </a:solidFill>
                <a:effectLst/>
                <a:latin typeface="+mn-lt"/>
                <a:ea typeface="+mn-ea"/>
                <a:cs typeface="+mn-cs"/>
              </a:rPr>
              <a:t> and wellbeing at a population level. Whole population approaches should strengthen individuals and communities, addressing the wider determinants we have just spoken about. There should be a </a:t>
            </a:r>
            <a:r>
              <a:rPr lang="en-GB" sz="1200" b="0" i="0" u="none" strike="noStrike" kern="1200" baseline="0" dirty="0" err="1" smtClean="0">
                <a:solidFill>
                  <a:schemeClr val="tx1"/>
                </a:solidFill>
                <a:effectLst/>
                <a:latin typeface="+mn-lt"/>
                <a:ea typeface="+mn-ea"/>
                <a:cs typeface="+mn-cs"/>
              </a:rPr>
              <a:t>lifecourse</a:t>
            </a:r>
            <a:r>
              <a:rPr lang="en-GB" sz="1200" b="0" i="0" u="none" strike="noStrike" kern="1200" baseline="0" dirty="0" smtClean="0">
                <a:solidFill>
                  <a:schemeClr val="tx1"/>
                </a:solidFill>
                <a:effectLst/>
                <a:latin typeface="+mn-lt"/>
                <a:ea typeface="+mn-ea"/>
                <a:cs typeface="+mn-cs"/>
              </a:rPr>
              <a:t> approach. And targeted prevention should be in place for groups at higher risk, individuals showing signs and symptoms and people with identified poor mental health. </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A standout example of good care is e-headspace, the Australian national digital delivery service for youth mental health. It provides an online and telephone support and counselling to young people aged 12–25, their families and friends and functions as a portal to further support, allowing people to access the correct services.</a:t>
            </a:r>
            <a:r>
              <a:rPr lang="en-GB" dirty="0" smtClean="0"/>
              <a:t> </a:t>
            </a:r>
          </a:p>
          <a:p>
            <a:endParaRPr lang="en-GB" dirty="0" smtClean="0"/>
          </a:p>
          <a:p>
            <a:r>
              <a:rPr lang="en-GB" dirty="0" smtClean="0"/>
              <a:t>https://www.nhsconfed.org/news/2019/03/mhn-digital-release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Foundation – a vision for prevention outlines key policy areas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21</a:t>
            </a:fld>
            <a:endParaRPr lang="en-GB"/>
          </a:p>
        </p:txBody>
      </p:sp>
    </p:spTree>
    <p:extLst>
      <p:ext uri="{BB962C8B-B14F-4D97-AF65-F5344CB8AC3E}">
        <p14:creationId xmlns:p14="http://schemas.microsoft.com/office/powerpoint/2010/main" val="73185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are a number of population approaches including: improving mental health literacy across the system – public services, addressing inequalities and self-management; mentally healthy communities and places including universal and targeted approaches, and community development approaches; Reducing stigma and discrimination and </a:t>
            </a:r>
            <a:r>
              <a:rPr lang="en-GB" sz="1200" b="0" i="0" u="none" strike="noStrike" kern="1200" baseline="0" dirty="0" err="1" smtClean="0">
                <a:solidFill>
                  <a:schemeClr val="tx1"/>
                </a:solidFill>
                <a:latin typeface="+mn-lt"/>
                <a:ea typeface="+mn-ea"/>
                <a:cs typeface="+mn-cs"/>
              </a:rPr>
              <a:t>interated</a:t>
            </a:r>
            <a:r>
              <a:rPr lang="en-GB" sz="1200" b="0" i="0" u="none" strike="noStrike" kern="1200" baseline="0" dirty="0" smtClean="0">
                <a:solidFill>
                  <a:schemeClr val="tx1"/>
                </a:solidFill>
                <a:latin typeface="+mn-lt"/>
                <a:ea typeface="+mn-ea"/>
                <a:cs typeface="+mn-cs"/>
              </a:rPr>
              <a:t> health and social care approaches.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ALSO look at Mental Health Foundation – A vision for prevention </a:t>
            </a:r>
          </a:p>
          <a:p>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22</a:t>
            </a:fld>
            <a:endParaRPr lang="en-GB"/>
          </a:p>
        </p:txBody>
      </p:sp>
    </p:spTree>
    <p:extLst>
      <p:ext uri="{BB962C8B-B14F-4D97-AF65-F5344CB8AC3E}">
        <p14:creationId xmlns:p14="http://schemas.microsoft.com/office/powerpoint/2010/main" val="198025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a:t>
            </a:r>
            <a:r>
              <a:rPr lang="en-GB" baseline="0" dirty="0" smtClean="0"/>
              <a:t> presenting the data and information that’s been collated to support the needs assessment, I think it will be helpful to clarify what’s in scope and </a:t>
            </a:r>
            <a:r>
              <a:rPr lang="en-GB" baseline="0" dirty="0" err="1" smtClean="0"/>
              <a:t>whats</a:t>
            </a:r>
            <a:r>
              <a:rPr lang="en-GB" baseline="0" dirty="0" smtClean="0"/>
              <a:t> not.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a:t>
            </a:fld>
            <a:endParaRPr lang="en-GB"/>
          </a:p>
        </p:txBody>
      </p:sp>
    </p:spTree>
    <p:extLst>
      <p:ext uri="{BB962C8B-B14F-4D97-AF65-F5344CB8AC3E}">
        <p14:creationId xmlns:p14="http://schemas.microsoft.com/office/powerpoint/2010/main" val="27428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smtClean="0"/>
          </a:p>
          <a:p>
            <a:endParaRPr lang="en-GB" dirty="0" smtClean="0"/>
          </a:p>
          <a:p>
            <a:r>
              <a:rPr lang="en-GB" dirty="0" smtClean="0"/>
              <a:t>Research has also been done</a:t>
            </a:r>
            <a:r>
              <a:rPr lang="en-GB" baseline="0" dirty="0" smtClean="0"/>
              <a:t> to evidence the potential savings from investing in prevention,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23</a:t>
            </a:fld>
            <a:endParaRPr lang="en-GB"/>
          </a:p>
        </p:txBody>
      </p:sp>
    </p:spTree>
    <p:extLst>
      <p:ext uri="{BB962C8B-B14F-4D97-AF65-F5344CB8AC3E}">
        <p14:creationId xmlns:p14="http://schemas.microsoft.com/office/powerpoint/2010/main" val="324880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dirty="0" smtClean="0">
                <a:solidFill>
                  <a:schemeClr val="bg1"/>
                </a:solidFill>
              </a:rPr>
              <a:t>Discussion points:</a:t>
            </a:r>
          </a:p>
          <a:p>
            <a:r>
              <a:rPr lang="en-GB" sz="1200" dirty="0" smtClean="0">
                <a:solidFill>
                  <a:schemeClr val="bg1"/>
                </a:solidFill>
              </a:rPr>
              <a:t>How does this integrate with the current system – e.g. school nursing; CAMHs; </a:t>
            </a:r>
          </a:p>
          <a:p>
            <a:r>
              <a:rPr lang="en-GB" sz="1200" dirty="0" smtClean="0">
                <a:solidFill>
                  <a:schemeClr val="bg1"/>
                </a:solidFill>
              </a:rPr>
              <a:t>Four week waiting time to assessment – but will they be able to access treatment any sooner?</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24</a:t>
            </a:fld>
            <a:endParaRPr lang="en-GB"/>
          </a:p>
        </p:txBody>
      </p:sp>
    </p:spTree>
    <p:extLst>
      <p:ext uri="{BB962C8B-B14F-4D97-AF65-F5344CB8AC3E}">
        <p14:creationId xmlns:p14="http://schemas.microsoft.com/office/powerpoint/2010/main" val="6543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26</a:t>
            </a:fld>
            <a:endParaRPr lang="en-GB"/>
          </a:p>
        </p:txBody>
      </p:sp>
    </p:spTree>
    <p:extLst>
      <p:ext uri="{BB962C8B-B14F-4D97-AF65-F5344CB8AC3E}">
        <p14:creationId xmlns:p14="http://schemas.microsoft.com/office/powerpoint/2010/main" val="685209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27</a:t>
            </a:fld>
            <a:endParaRPr lang="en-GB"/>
          </a:p>
        </p:txBody>
      </p:sp>
    </p:spTree>
    <p:extLst>
      <p:ext uri="{BB962C8B-B14F-4D97-AF65-F5344CB8AC3E}">
        <p14:creationId xmlns:p14="http://schemas.microsoft.com/office/powerpoint/2010/main" val="3613711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28</a:t>
            </a:fld>
            <a:endParaRPr lang="en-GB"/>
          </a:p>
        </p:txBody>
      </p:sp>
    </p:spTree>
    <p:extLst>
      <p:ext uri="{BB962C8B-B14F-4D97-AF65-F5344CB8AC3E}">
        <p14:creationId xmlns:p14="http://schemas.microsoft.com/office/powerpoint/2010/main" val="348237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Bedford Borough carried out an emotional wellbeing</a:t>
            </a:r>
            <a:r>
              <a:rPr lang="en-GB" baseline="0" dirty="0" smtClean="0"/>
              <a:t> survey in 2014. Results showed that 94$ reported the were OK, Mostly or very happy most of the time. Although only 55% of 14+ year olds did.</a:t>
            </a:r>
          </a:p>
          <a:p>
            <a:r>
              <a:rPr lang="en-GB" baseline="0" dirty="0" smtClean="0"/>
              <a:t>6% of pupils said they </a:t>
            </a:r>
            <a:r>
              <a:rPr lang="en-GB" baseline="0" dirty="0" err="1" smtClean="0"/>
              <a:t>fekt</a:t>
            </a:r>
            <a:r>
              <a:rPr lang="en-GB" baseline="0" dirty="0" smtClean="0"/>
              <a:t> sad or very sad most of the time. IN 14+ year olds this was 10%.</a:t>
            </a:r>
          </a:p>
          <a:p>
            <a:r>
              <a:rPr lang="en-GB" baseline="0" dirty="0" smtClean="0"/>
              <a:t>The main sources of worry were tests/ exams, being bullied, school work.</a:t>
            </a:r>
          </a:p>
        </p:txBody>
      </p:sp>
      <p:sp>
        <p:nvSpPr>
          <p:cNvPr id="4" name="Slide Number Placeholder 3"/>
          <p:cNvSpPr>
            <a:spLocks noGrp="1"/>
          </p:cNvSpPr>
          <p:nvPr>
            <p:ph type="sldNum" sz="quarter" idx="10"/>
          </p:nvPr>
        </p:nvSpPr>
        <p:spPr/>
        <p:txBody>
          <a:bodyPr/>
          <a:lstStyle/>
          <a:p>
            <a:fld id="{C18AAE15-0B71-4688-A39B-04F136C430F0}" type="slidenum">
              <a:rPr lang="en-GB" smtClean="0"/>
              <a:t>29</a:t>
            </a:fld>
            <a:endParaRPr lang="en-GB"/>
          </a:p>
        </p:txBody>
      </p:sp>
    </p:spTree>
    <p:extLst>
      <p:ext uri="{BB962C8B-B14F-4D97-AF65-F5344CB8AC3E}">
        <p14:creationId xmlns:p14="http://schemas.microsoft.com/office/powerpoint/2010/main" val="3155110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30</a:t>
            </a:fld>
            <a:endParaRPr lang="en-GB"/>
          </a:p>
        </p:txBody>
      </p:sp>
    </p:spTree>
    <p:extLst>
      <p:ext uri="{BB962C8B-B14F-4D97-AF65-F5344CB8AC3E}">
        <p14:creationId xmlns:p14="http://schemas.microsoft.com/office/powerpoint/2010/main" val="116643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31</a:t>
            </a:fld>
            <a:endParaRPr lang="en-GB"/>
          </a:p>
        </p:txBody>
      </p:sp>
    </p:spTree>
    <p:extLst>
      <p:ext uri="{BB962C8B-B14F-4D97-AF65-F5344CB8AC3E}">
        <p14:creationId xmlns:p14="http://schemas.microsoft.com/office/powerpoint/2010/main" val="738784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achieving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32</a:t>
            </a:fld>
            <a:endParaRPr lang="en-GB"/>
          </a:p>
        </p:txBody>
      </p:sp>
    </p:spTree>
    <p:extLst>
      <p:ext uri="{BB962C8B-B14F-4D97-AF65-F5344CB8AC3E}">
        <p14:creationId xmlns:p14="http://schemas.microsoft.com/office/powerpoint/2010/main" val="203844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33</a:t>
            </a:fld>
            <a:endParaRPr lang="en-GB"/>
          </a:p>
        </p:txBody>
      </p:sp>
    </p:spTree>
    <p:extLst>
      <p:ext uri="{BB962C8B-B14F-4D97-AF65-F5344CB8AC3E}">
        <p14:creationId xmlns:p14="http://schemas.microsoft.com/office/powerpoint/2010/main" val="40186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a:t>
            </a:fld>
            <a:endParaRPr lang="en-GB"/>
          </a:p>
        </p:txBody>
      </p:sp>
    </p:spTree>
    <p:extLst>
      <p:ext uri="{BB962C8B-B14F-4D97-AF65-F5344CB8AC3E}">
        <p14:creationId xmlns:p14="http://schemas.microsoft.com/office/powerpoint/2010/main" val="2544997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34</a:t>
            </a:fld>
            <a:endParaRPr lang="en-GB"/>
          </a:p>
        </p:txBody>
      </p:sp>
    </p:spTree>
    <p:extLst>
      <p:ext uri="{BB962C8B-B14F-4D97-AF65-F5344CB8AC3E}">
        <p14:creationId xmlns:p14="http://schemas.microsoft.com/office/powerpoint/2010/main" val="170446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it’s not all about CAMHs – there is also support such as counselling services, voluntary sector support, and support from other sources.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35</a:t>
            </a:fld>
            <a:endParaRPr lang="en-GB"/>
          </a:p>
        </p:txBody>
      </p:sp>
    </p:spTree>
    <p:extLst>
      <p:ext uri="{BB962C8B-B14F-4D97-AF65-F5344CB8AC3E}">
        <p14:creationId xmlns:p14="http://schemas.microsoft.com/office/powerpoint/2010/main" val="3400342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GP referrals, and other sources; number</a:t>
            </a:r>
            <a:r>
              <a:rPr lang="en-GB" baseline="0" dirty="0" smtClean="0"/>
              <a:t> of referrals, ethnicity, majority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37</a:t>
            </a:fld>
            <a:endParaRPr lang="en-GB"/>
          </a:p>
        </p:txBody>
      </p:sp>
    </p:spTree>
    <p:extLst>
      <p:ext uri="{BB962C8B-B14F-4D97-AF65-F5344CB8AC3E}">
        <p14:creationId xmlns:p14="http://schemas.microsoft.com/office/powerpoint/2010/main" val="53155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ethnicity data recorded for CAMHs referrals, but it appears that ethnic minorities are under represented in CAMHs – ELFT are undertaking a Quality Improvement project to address this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38</a:t>
            </a:fld>
            <a:endParaRPr lang="en-GB"/>
          </a:p>
        </p:txBody>
      </p:sp>
    </p:spTree>
    <p:extLst>
      <p:ext uri="{BB962C8B-B14F-4D97-AF65-F5344CB8AC3E}">
        <p14:creationId xmlns:p14="http://schemas.microsoft.com/office/powerpoint/2010/main" val="2079742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40</a:t>
            </a:fld>
            <a:endParaRPr lang="en-GB"/>
          </a:p>
        </p:txBody>
      </p:sp>
    </p:spTree>
    <p:extLst>
      <p:ext uri="{BB962C8B-B14F-4D97-AF65-F5344CB8AC3E}">
        <p14:creationId xmlns:p14="http://schemas.microsoft.com/office/powerpoint/2010/main" val="1101833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41</a:t>
            </a:fld>
            <a:endParaRPr lang="en-GB"/>
          </a:p>
        </p:txBody>
      </p:sp>
    </p:spTree>
    <p:extLst>
      <p:ext uri="{BB962C8B-B14F-4D97-AF65-F5344CB8AC3E}">
        <p14:creationId xmlns:p14="http://schemas.microsoft.com/office/powerpoint/2010/main" val="605925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42</a:t>
            </a:fld>
            <a:endParaRPr lang="en-GB"/>
          </a:p>
        </p:txBody>
      </p:sp>
    </p:spTree>
    <p:extLst>
      <p:ext uri="{BB962C8B-B14F-4D97-AF65-F5344CB8AC3E}">
        <p14:creationId xmlns:p14="http://schemas.microsoft.com/office/powerpoint/2010/main" val="2571381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School</a:t>
            </a:r>
            <a:r>
              <a:rPr lang="en-GB" baseline="0" dirty="0" smtClean="0"/>
              <a:t> Health Education Unit – Health and Wellbeing Survey 2017.</a:t>
            </a:r>
          </a:p>
          <a:p>
            <a:endParaRPr lang="en-GB" baseline="0" dirty="0" smtClean="0"/>
          </a:p>
          <a:p>
            <a:r>
              <a:rPr lang="en-GB" dirty="0" smtClean="0"/>
              <a:t>Here</a:t>
            </a:r>
            <a:r>
              <a:rPr lang="en-GB" baseline="0" dirty="0" smtClean="0"/>
              <a:t> are some headline results from the CBC SHEU survey, some goods and some not so  – I won’t go through them all, but just to highlight that f</a:t>
            </a:r>
            <a:r>
              <a:rPr lang="en-GB" dirty="0" smtClean="0"/>
              <a:t>ear of bullying has increased since 2014,</a:t>
            </a:r>
            <a:r>
              <a:rPr lang="en-GB" baseline="0" dirty="0" smtClean="0"/>
              <a:t> with 40% of primary school pupils sometimes afraid to go to school because of bullying. Bullying is a significant factor affecting mental wellbeing.</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43</a:t>
            </a:fld>
            <a:endParaRPr lang="en-GB"/>
          </a:p>
        </p:txBody>
      </p:sp>
    </p:spTree>
    <p:extLst>
      <p:ext uri="{BB962C8B-B14F-4D97-AF65-F5344CB8AC3E}">
        <p14:creationId xmlns:p14="http://schemas.microsoft.com/office/powerpoint/2010/main" val="2227055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44</a:t>
            </a:fld>
            <a:endParaRPr lang="en-GB"/>
          </a:p>
        </p:txBody>
      </p:sp>
    </p:spTree>
    <p:extLst>
      <p:ext uri="{BB962C8B-B14F-4D97-AF65-F5344CB8AC3E}">
        <p14:creationId xmlns:p14="http://schemas.microsoft.com/office/powerpoint/2010/main" val="359003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45</a:t>
            </a:fld>
            <a:endParaRPr lang="en-GB"/>
          </a:p>
        </p:txBody>
      </p:sp>
    </p:spTree>
    <p:extLst>
      <p:ext uri="{BB962C8B-B14F-4D97-AF65-F5344CB8AC3E}">
        <p14:creationId xmlns:p14="http://schemas.microsoft.com/office/powerpoint/2010/main" val="285164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 just wanted to start by</a:t>
            </a:r>
            <a:r>
              <a:rPr lang="en-GB" sz="1200" baseline="0" dirty="0" smtClean="0"/>
              <a:t> highlighting that Mental Health refers to a spectrum, with mental wellbeing/ positive mental health at one end, and mental illness at the opposite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I’ve also shown here some definitions relevant to today’s session, including mental wellbeing which is.., How mental wellbeing is measured, and resilience, which an important factor in mental wellbeing. I’ve also outlined the categories of mental illness, including emotional, behavioural, hyperkinetic and some less common disorders. These will be referred to within content this afternoon.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is influenced by an individual’s resilience and physical health, relationships and the wider social, economic, cultural and environmental conditions in which they live (Bryant, Heard, &amp; Watson,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PHE 2017: </a:t>
            </a:r>
            <a:r>
              <a:rPr lang="en-GB" dirty="0" smtClean="0">
                <a:hlinkClick r:id="rId3"/>
              </a:rPr>
              <a:t>https://digital.nhs.uk/data-and-information/publications/statistical/mental-health-of-children-and-young-people-in-england/2017/2017</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a:t>
            </a:fld>
            <a:endParaRPr lang="en-GB"/>
          </a:p>
        </p:txBody>
      </p:sp>
    </p:spTree>
    <p:extLst>
      <p:ext uri="{BB962C8B-B14F-4D97-AF65-F5344CB8AC3E}">
        <p14:creationId xmlns:p14="http://schemas.microsoft.com/office/powerpoint/2010/main" val="4087192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a:t>
            </a:r>
            <a:r>
              <a:rPr lang="en-GB" baseline="0" dirty="0" err="1" smtClean="0"/>
              <a:t>declide</a:t>
            </a:r>
            <a:r>
              <a:rPr lang="en-GB" baseline="0" dirty="0" smtClean="0"/>
              <a:t>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46</a:t>
            </a:fld>
            <a:endParaRPr lang="en-GB"/>
          </a:p>
        </p:txBody>
      </p:sp>
    </p:spTree>
    <p:extLst>
      <p:ext uri="{BB962C8B-B14F-4D97-AF65-F5344CB8AC3E}">
        <p14:creationId xmlns:p14="http://schemas.microsoft.com/office/powerpoint/2010/main" val="248650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47</a:t>
            </a:fld>
            <a:endParaRPr lang="en-GB"/>
          </a:p>
        </p:txBody>
      </p:sp>
    </p:spTree>
    <p:extLst>
      <p:ext uri="{BB962C8B-B14F-4D97-AF65-F5344CB8AC3E}">
        <p14:creationId xmlns:p14="http://schemas.microsoft.com/office/powerpoint/2010/main" val="172720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50</a:t>
            </a:fld>
            <a:endParaRPr lang="en-GB"/>
          </a:p>
        </p:txBody>
      </p:sp>
    </p:spTree>
    <p:extLst>
      <p:ext uri="{BB962C8B-B14F-4D97-AF65-F5344CB8AC3E}">
        <p14:creationId xmlns:p14="http://schemas.microsoft.com/office/powerpoint/2010/main" val="1482273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52</a:t>
            </a:fld>
            <a:endParaRPr lang="en-GB"/>
          </a:p>
        </p:txBody>
      </p:sp>
    </p:spTree>
    <p:extLst>
      <p:ext uri="{BB962C8B-B14F-4D97-AF65-F5344CB8AC3E}">
        <p14:creationId xmlns:p14="http://schemas.microsoft.com/office/powerpoint/2010/main" val="593709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57</a:t>
            </a:fld>
            <a:endParaRPr lang="en-GB"/>
          </a:p>
        </p:txBody>
      </p:sp>
    </p:spTree>
    <p:extLst>
      <p:ext uri="{BB962C8B-B14F-4D97-AF65-F5344CB8AC3E}">
        <p14:creationId xmlns:p14="http://schemas.microsoft.com/office/powerpoint/2010/main" val="588337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58</a:t>
            </a:fld>
            <a:endParaRPr lang="en-GB"/>
          </a:p>
        </p:txBody>
      </p:sp>
    </p:spTree>
    <p:extLst>
      <p:ext uri="{BB962C8B-B14F-4D97-AF65-F5344CB8AC3E}">
        <p14:creationId xmlns:p14="http://schemas.microsoft.com/office/powerpoint/2010/main" val="3474592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59</a:t>
            </a:fld>
            <a:endParaRPr lang="en-GB"/>
          </a:p>
        </p:txBody>
      </p:sp>
    </p:spTree>
    <p:extLst>
      <p:ext uri="{BB962C8B-B14F-4D97-AF65-F5344CB8AC3E}">
        <p14:creationId xmlns:p14="http://schemas.microsoft.com/office/powerpoint/2010/main" val="2980321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60</a:t>
            </a:fld>
            <a:endParaRPr lang="en-GB"/>
          </a:p>
        </p:txBody>
      </p:sp>
    </p:spTree>
    <p:extLst>
      <p:ext uri="{BB962C8B-B14F-4D97-AF65-F5344CB8AC3E}">
        <p14:creationId xmlns:p14="http://schemas.microsoft.com/office/powerpoint/2010/main" val="3240433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61</a:t>
            </a:fld>
            <a:endParaRPr lang="en-GB"/>
          </a:p>
        </p:txBody>
      </p:sp>
    </p:spTree>
    <p:extLst>
      <p:ext uri="{BB962C8B-B14F-4D97-AF65-F5344CB8AC3E}">
        <p14:creationId xmlns:p14="http://schemas.microsoft.com/office/powerpoint/2010/main" val="2451459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62</a:t>
            </a:fld>
            <a:endParaRPr lang="en-GB"/>
          </a:p>
        </p:txBody>
      </p:sp>
    </p:spTree>
    <p:extLst>
      <p:ext uri="{BB962C8B-B14F-4D97-AF65-F5344CB8AC3E}">
        <p14:creationId xmlns:p14="http://schemas.microsoft.com/office/powerpoint/2010/main" val="216770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may be familiar with the term “treatment gap” which Derys referred to earlier – many CYP who need treatment don’t actually receive it. </a:t>
            </a:r>
          </a:p>
          <a:p>
            <a:r>
              <a:rPr lang="en-GB" baseline="0" dirty="0" smtClean="0"/>
              <a:t>Given the focus of this needs assessment on prevention and early intervention, I’d like to also highlight the concept of the “prevention gap” which refers to those who would benefit from preventative activity, and the extent of the current extent of that provision in our areas. Are there CYP who would benefit from more preventative action?</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a:t>
            </a:fld>
            <a:endParaRPr lang="en-GB"/>
          </a:p>
        </p:txBody>
      </p:sp>
    </p:spTree>
    <p:extLst>
      <p:ext uri="{BB962C8B-B14F-4D97-AF65-F5344CB8AC3E}">
        <p14:creationId xmlns:p14="http://schemas.microsoft.com/office/powerpoint/2010/main" val="2264407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63</a:t>
            </a:fld>
            <a:endParaRPr lang="en-GB"/>
          </a:p>
        </p:txBody>
      </p:sp>
    </p:spTree>
    <p:extLst>
      <p:ext uri="{BB962C8B-B14F-4D97-AF65-F5344CB8AC3E}">
        <p14:creationId xmlns:p14="http://schemas.microsoft.com/office/powerpoint/2010/main" val="3977468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it’s not all about CAMHs – there is also support such as counselling services, voluntary sector support, and support from other sources.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64</a:t>
            </a:fld>
            <a:endParaRPr lang="en-GB"/>
          </a:p>
        </p:txBody>
      </p:sp>
    </p:spTree>
    <p:extLst>
      <p:ext uri="{BB962C8B-B14F-4D97-AF65-F5344CB8AC3E}">
        <p14:creationId xmlns:p14="http://schemas.microsoft.com/office/powerpoint/2010/main" val="4268778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Bedford and Central Bedfordshire School Nursing Service also reported that nearly 50% of the young people attending school drop-ins are presenting with issues around emotional wellbeing and anxiety (2015/16). </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results of the 2014 Bedford Borough schools’ Emotional Wellbeing survey tells us that most children and young people are happy most of the time; however, the percentage of pupils who reported feeling sad was higher in those over 14 years of age. </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8AAE15-0B71-4688-A39B-04F136C430F0}" type="slidenum">
              <a:rPr lang="en-GB" smtClean="0"/>
              <a:t>65</a:t>
            </a:fld>
            <a:endParaRPr lang="en-GB"/>
          </a:p>
        </p:txBody>
      </p:sp>
    </p:spTree>
    <p:extLst>
      <p:ext uri="{BB962C8B-B14F-4D97-AF65-F5344CB8AC3E}">
        <p14:creationId xmlns:p14="http://schemas.microsoft.com/office/powerpoint/2010/main" val="82060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66</a:t>
            </a:fld>
            <a:endParaRPr lang="en-GB"/>
          </a:p>
        </p:txBody>
      </p:sp>
    </p:spTree>
    <p:extLst>
      <p:ext uri="{BB962C8B-B14F-4D97-AF65-F5344CB8AC3E}">
        <p14:creationId xmlns:p14="http://schemas.microsoft.com/office/powerpoint/2010/main" val="198004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Mk has a </a:t>
            </a:r>
            <a:r>
              <a:rPr lang="en-GB" dirty="0" err="1" smtClean="0"/>
              <a:t>A</a:t>
            </a:r>
            <a:r>
              <a:rPr lang="en-GB" dirty="0" smtClean="0"/>
              <a:t> higher proportion (43.8%) of school children from minority ethnic groups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67</a:t>
            </a:fld>
            <a:endParaRPr lang="en-GB"/>
          </a:p>
        </p:txBody>
      </p:sp>
    </p:spTree>
    <p:extLst>
      <p:ext uri="{BB962C8B-B14F-4D97-AF65-F5344CB8AC3E}">
        <p14:creationId xmlns:p14="http://schemas.microsoft.com/office/powerpoint/2010/main" val="2915577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includes: </a:t>
            </a:r>
            <a:r>
              <a:rPr lang="en-GB" sz="1200" b="0" i="0" u="none" strike="noStrike" kern="1200" dirty="0" smtClean="0">
                <a:solidFill>
                  <a:schemeClr val="tx1"/>
                </a:solidFill>
                <a:effectLst/>
                <a:latin typeface="+mn-lt"/>
                <a:ea typeface="+mn-ea"/>
                <a:cs typeface="+mn-cs"/>
              </a:rPr>
              <a:t>Phobia, </a:t>
            </a:r>
            <a:r>
              <a:rPr lang="en-GB" b="0" dirty="0" smtClean="0"/>
              <a:t> </a:t>
            </a:r>
            <a:r>
              <a:rPr lang="en-GB" sz="1200" b="0" i="0" u="none" strike="noStrike" kern="1200" dirty="0" smtClean="0">
                <a:solidFill>
                  <a:schemeClr val="tx1"/>
                </a:solidFill>
                <a:effectLst/>
                <a:latin typeface="+mn-lt"/>
                <a:ea typeface="+mn-ea"/>
                <a:cs typeface="+mn-cs"/>
              </a:rPr>
              <a:t>Self - care issues,</a:t>
            </a:r>
            <a:r>
              <a:rPr lang="en-GB" b="0" dirty="0" smtClean="0"/>
              <a:t> </a:t>
            </a:r>
            <a:r>
              <a:rPr lang="en-GB" sz="1200" b="0" i="0" u="none" strike="noStrike" kern="1200" dirty="0" smtClean="0">
                <a:solidFill>
                  <a:schemeClr val="tx1"/>
                </a:solidFill>
                <a:effectLst/>
                <a:latin typeface="+mn-lt"/>
                <a:ea typeface="+mn-ea"/>
                <a:cs typeface="+mn-cs"/>
              </a:rPr>
              <a:t>Suspected Autism Spectrum Disorder,</a:t>
            </a:r>
            <a:r>
              <a:rPr lang="en-GB" b="0" dirty="0" smtClean="0"/>
              <a:t> </a:t>
            </a:r>
            <a:r>
              <a:rPr lang="en-GB" sz="1200" b="0" i="0" u="none" strike="noStrike" kern="1200" dirty="0" smtClean="0">
                <a:solidFill>
                  <a:schemeClr val="tx1"/>
                </a:solidFill>
                <a:effectLst/>
                <a:latin typeface="+mn-lt"/>
                <a:ea typeface="+mn-ea"/>
                <a:cs typeface="+mn-cs"/>
              </a:rPr>
              <a:t>Diagnosed Autism Spectrum Disorder,</a:t>
            </a:r>
            <a:r>
              <a:rPr lang="en-GB" b="0" dirty="0" smtClean="0"/>
              <a:t> </a:t>
            </a:r>
            <a:r>
              <a:rPr lang="en-GB" sz="1200" b="0" i="0" u="none" strike="noStrike" kern="1200" dirty="0" smtClean="0">
                <a:solidFill>
                  <a:schemeClr val="tx1"/>
                </a:solidFill>
                <a:effectLst/>
                <a:latin typeface="+mn-lt"/>
                <a:ea typeface="+mn-ea"/>
                <a:cs typeface="+mn-cs"/>
              </a:rPr>
              <a:t>Drug and alcohol difficulties,</a:t>
            </a:r>
            <a:r>
              <a:rPr lang="en-GB" b="0" dirty="0" smtClean="0"/>
              <a:t> </a:t>
            </a:r>
            <a:r>
              <a:rPr lang="en-GB" sz="1200" b="0" i="0" u="none" strike="noStrike" kern="1200" dirty="0" smtClean="0">
                <a:solidFill>
                  <a:schemeClr val="tx1"/>
                </a:solidFill>
                <a:effectLst/>
                <a:latin typeface="+mn-lt"/>
                <a:ea typeface="+mn-ea"/>
                <a:cs typeface="+mn-cs"/>
              </a:rPr>
              <a:t>Personality disorders,</a:t>
            </a:r>
            <a:r>
              <a:rPr lang="en-GB" b="0" dirty="0" smtClean="0"/>
              <a:t> </a:t>
            </a:r>
            <a:r>
              <a:rPr lang="en-GB" sz="1200" b="0" i="0" u="none" strike="noStrike" kern="1200" dirty="0" smtClean="0">
                <a:solidFill>
                  <a:schemeClr val="tx1"/>
                </a:solidFill>
                <a:effectLst/>
                <a:latin typeface="+mn-lt"/>
                <a:ea typeface="+mn-ea"/>
                <a:cs typeface="+mn-cs"/>
              </a:rPr>
              <a:t>Unexplained physical symptoms,</a:t>
            </a:r>
            <a:r>
              <a:rPr lang="en-GB" b="0" dirty="0" smtClean="0"/>
              <a:t> </a:t>
            </a:r>
            <a:r>
              <a:rPr lang="en-GB" sz="1200" b="0" i="0" u="none" strike="noStrike" kern="1200" dirty="0" smtClean="0">
                <a:solidFill>
                  <a:schemeClr val="tx1"/>
                </a:solidFill>
                <a:effectLst/>
                <a:latin typeface="+mn-lt"/>
                <a:ea typeface="+mn-ea"/>
                <a:cs typeface="+mn-cs"/>
              </a:rPr>
              <a:t>Bipolar Disorder</a:t>
            </a:r>
            <a:r>
              <a:rPr lang="en-GB" b="0" dirty="0" smtClean="0"/>
              <a:t> </a:t>
            </a:r>
          </a:p>
          <a:p>
            <a:endParaRPr lang="en-GB" b="0" dirty="0" smtClean="0"/>
          </a:p>
          <a:p>
            <a:r>
              <a:rPr lang="en-GB" b="0" dirty="0" smtClean="0"/>
              <a:t>Helpful to understand the</a:t>
            </a:r>
            <a:r>
              <a:rPr lang="en-GB" b="0" baseline="0" dirty="0" smtClean="0"/>
              <a:t> referrals that are not accepted, as it can inform the nature of support required outside of CAMHS for those who are experiencing these issues.</a:t>
            </a:r>
            <a:endParaRPr lang="en-GB" b="0" dirty="0"/>
          </a:p>
        </p:txBody>
      </p:sp>
      <p:sp>
        <p:nvSpPr>
          <p:cNvPr id="4" name="Slide Number Placeholder 3"/>
          <p:cNvSpPr>
            <a:spLocks noGrp="1"/>
          </p:cNvSpPr>
          <p:nvPr>
            <p:ph type="sldNum" sz="quarter" idx="10"/>
          </p:nvPr>
        </p:nvSpPr>
        <p:spPr/>
        <p:txBody>
          <a:bodyPr/>
          <a:lstStyle/>
          <a:p>
            <a:fld id="{C18AAE15-0B71-4688-A39B-04F136C430F0}" type="slidenum">
              <a:rPr lang="en-GB" smtClean="0"/>
              <a:t>68</a:t>
            </a:fld>
            <a:endParaRPr lang="en-GB"/>
          </a:p>
        </p:txBody>
      </p:sp>
    </p:spTree>
    <p:extLst>
      <p:ext uri="{BB962C8B-B14F-4D97-AF65-F5344CB8AC3E}">
        <p14:creationId xmlns:p14="http://schemas.microsoft.com/office/powerpoint/2010/main" val="3692808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ethnicity data recorded for CAMHs referrals, but it appears that ethnic minorities are under represented in CAMHs – ELFT are undertaking a Quality Improvement project to address this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69</a:t>
            </a:fld>
            <a:endParaRPr lang="en-GB"/>
          </a:p>
        </p:txBody>
      </p:sp>
    </p:spTree>
    <p:extLst>
      <p:ext uri="{BB962C8B-B14F-4D97-AF65-F5344CB8AC3E}">
        <p14:creationId xmlns:p14="http://schemas.microsoft.com/office/powerpoint/2010/main" val="948614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76</a:t>
            </a:fld>
            <a:endParaRPr lang="en-GB"/>
          </a:p>
        </p:txBody>
      </p:sp>
    </p:spTree>
    <p:extLst>
      <p:ext uri="{BB962C8B-B14F-4D97-AF65-F5344CB8AC3E}">
        <p14:creationId xmlns:p14="http://schemas.microsoft.com/office/powerpoint/2010/main" val="3404855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77</a:t>
            </a:fld>
            <a:endParaRPr lang="en-GB"/>
          </a:p>
        </p:txBody>
      </p:sp>
    </p:spTree>
    <p:extLst>
      <p:ext uri="{BB962C8B-B14F-4D97-AF65-F5344CB8AC3E}">
        <p14:creationId xmlns:p14="http://schemas.microsoft.com/office/powerpoint/2010/main" val="370184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78</a:t>
            </a:fld>
            <a:endParaRPr lang="en-GB"/>
          </a:p>
        </p:txBody>
      </p:sp>
    </p:spTree>
    <p:extLst>
      <p:ext uri="{BB962C8B-B14F-4D97-AF65-F5344CB8AC3E}">
        <p14:creationId xmlns:p14="http://schemas.microsoft.com/office/powerpoint/2010/main" val="195487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To</a:t>
            </a:r>
            <a:r>
              <a:rPr lang="en-GB" baseline="0" dirty="0" smtClean="0"/>
              <a:t> set the context, I’ve presented some national data from the most recent PHE survey of CYP MH, carried out in 2017. This showed that there has been a slight increase in rates of diagnosable poor mental health since 1999. Prevalence increases with age, with 5.5% of 2-4 </a:t>
            </a:r>
            <a:r>
              <a:rPr lang="en-GB" baseline="0" dirty="0" err="1" smtClean="0"/>
              <a:t>yo</a:t>
            </a:r>
            <a:r>
              <a:rPr lang="en-GB" baseline="0" dirty="0" smtClean="0"/>
              <a:t> having a diagnosable condition, 10% of 5-15yo and 16.9% of 17-19 </a:t>
            </a:r>
            <a:r>
              <a:rPr lang="en-GB" baseline="0" dirty="0" err="1" smtClean="0"/>
              <a:t>yo</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Boys were more likely in younger age groups, girls in the older aged groups. Girls 17-19 were more than twice as likely to have poor mental health (24% compared with 10%). Further risk factors included living in low income families, having parents with poor mental health, and children with poor general health. Those who identified as LGBT were also more likely to have poor mental health.</a:t>
            </a:r>
          </a:p>
          <a:p>
            <a:endParaRPr lang="en-GB" dirty="0" smtClean="0">
              <a:hlinkClick r:id="rId3"/>
            </a:endParaRPr>
          </a:p>
          <a:p>
            <a:endParaRPr lang="en-GB" dirty="0" smtClean="0">
              <a:hlinkClick r:id="rId3"/>
            </a:endParaRPr>
          </a:p>
          <a:p>
            <a:r>
              <a:rPr lang="en-GB" dirty="0" smtClean="0">
                <a:hlinkClick r:id="rId3"/>
              </a:rPr>
              <a:t>https://digital.nhs.uk/data-and-information/publications/statistical/mental-health-of-children-and-young-people-in-england/2017/2017</a:t>
            </a:r>
            <a:endParaRPr lang="en-GB" dirty="0" smtClean="0"/>
          </a:p>
          <a:p>
            <a:endParaRPr lang="en-GB" dirty="0" smtClean="0"/>
          </a:p>
          <a:p>
            <a:r>
              <a:rPr lang="en-GB" dirty="0" smtClean="0"/>
              <a:t>In 2-4 year olds: Less common disorders (2.7%,</a:t>
            </a:r>
            <a:r>
              <a:rPr lang="en-GB" baseline="0" dirty="0" smtClean="0"/>
              <a:t> includes autism, selective mutism, attachment disorders), behaviours (2.5%), emotional (1%), hyperactivity (0.4%). M</a:t>
            </a:r>
            <a:r>
              <a:rPr lang="en-GB" dirty="0" smtClean="0"/>
              <a:t>ore common in pre-school boys from white</a:t>
            </a:r>
            <a:r>
              <a:rPr lang="en-GB" baseline="0" dirty="0" smtClean="0"/>
              <a:t> backgrounds; higher in North of England. Higher in those with poor health (21.6% compared with 3% of those with good health); Higher in children whose parents have poor mental health, and in families with less healthy functioning; parents with low income and in receipt of benefits related to disability.</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8</a:t>
            </a:fld>
            <a:endParaRPr lang="en-GB"/>
          </a:p>
        </p:txBody>
      </p:sp>
    </p:spTree>
    <p:extLst>
      <p:ext uri="{BB962C8B-B14F-4D97-AF65-F5344CB8AC3E}">
        <p14:creationId xmlns:p14="http://schemas.microsoft.com/office/powerpoint/2010/main" val="3739054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a:t>
            </a:r>
            <a:r>
              <a:rPr lang="en-GB" baseline="0" dirty="0" err="1" smtClean="0"/>
              <a:t>declide</a:t>
            </a:r>
            <a:r>
              <a:rPr lang="en-GB" baseline="0" dirty="0" smtClean="0"/>
              <a:t>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79</a:t>
            </a:fld>
            <a:endParaRPr lang="en-GB"/>
          </a:p>
        </p:txBody>
      </p:sp>
    </p:spTree>
    <p:extLst>
      <p:ext uri="{BB962C8B-B14F-4D97-AF65-F5344CB8AC3E}">
        <p14:creationId xmlns:p14="http://schemas.microsoft.com/office/powerpoint/2010/main" val="1929743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80</a:t>
            </a:fld>
            <a:endParaRPr lang="en-GB"/>
          </a:p>
        </p:txBody>
      </p:sp>
    </p:spTree>
    <p:extLst>
      <p:ext uri="{BB962C8B-B14F-4D97-AF65-F5344CB8AC3E}">
        <p14:creationId xmlns:p14="http://schemas.microsoft.com/office/powerpoint/2010/main" val="294983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PHE, national survey data 2017.</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9</a:t>
            </a:fld>
            <a:endParaRPr lang="en-GB"/>
          </a:p>
        </p:txBody>
      </p:sp>
    </p:spTree>
    <p:extLst>
      <p:ext uri="{BB962C8B-B14F-4D97-AF65-F5344CB8AC3E}">
        <p14:creationId xmlns:p14="http://schemas.microsoft.com/office/powerpoint/2010/main" val="363790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important that physical and mental health are considered with an integrated approach, as those with poor physical health are also more likely to experience poor mental health. Those experiencing poor mental health are less likely to have good physical health, educational attainment, they have worse employment prospects and social relationships. On the other hand they are more likely to smoke, and misuse alcohol and drugs.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10</a:t>
            </a:fld>
            <a:endParaRPr lang="en-GB"/>
          </a:p>
        </p:txBody>
      </p:sp>
    </p:spTree>
    <p:extLst>
      <p:ext uri="{BB962C8B-B14F-4D97-AF65-F5344CB8AC3E}">
        <p14:creationId xmlns:p14="http://schemas.microsoft.com/office/powerpoint/2010/main" val="117993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PHE, 2016</a:t>
            </a:r>
          </a:p>
          <a:p>
            <a:endParaRPr lang="en-GB" dirty="0" smtClean="0"/>
          </a:p>
          <a:p>
            <a:r>
              <a:rPr lang="en-GB" baseline="0" dirty="0" smtClean="0"/>
              <a:t>Understanding the risk and protective factors for mental health and wellbeing can support the development of approaches to prevent poor mental health, and intervene where there is increased risk. This is a useful infographic developed by Public Health England which outlines the risk and protective factors at four levels – child, family, school and community. This will inform our first table discussion later on so I won’t do into the detail at this point.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11</a:t>
            </a:fld>
            <a:endParaRPr lang="en-GB"/>
          </a:p>
        </p:txBody>
      </p:sp>
    </p:spTree>
    <p:extLst>
      <p:ext uri="{BB962C8B-B14F-4D97-AF65-F5344CB8AC3E}">
        <p14:creationId xmlns:p14="http://schemas.microsoft.com/office/powerpoint/2010/main" val="126127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948554-3339-4B20-811B-88AB645D53A8}" type="datetime1">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350168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594B4A-714E-40B0-BCE5-939F4438EF9E}" type="datetime1">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06908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D4A71D-986C-42C1-B742-BBABF9410F5D}" type="datetime1">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409845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325563"/>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D4877E-F5CF-4800-A8AF-B868D13F81E0}" type="datetime1">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81029"/>
            <a:ext cx="2743200" cy="365125"/>
          </a:xfrm>
        </p:spPr>
        <p:txBody>
          <a:bodyPr/>
          <a:lstStyle>
            <a:lvl1pPr>
              <a:defRPr sz="1400" b="1">
                <a:solidFill>
                  <a:schemeClr val="tx1"/>
                </a:solidFill>
              </a:defRPr>
            </a:lvl1pPr>
          </a:lstStyle>
          <a:p>
            <a:fld id="{76E8EA33-0568-4363-9A6C-5FF9AF2CD2CF}" type="slidenum">
              <a:rPr lang="en-GB" smtClean="0"/>
              <a:pPr/>
              <a:t>‹#›</a:t>
            </a:fld>
            <a:endParaRPr lang="en-GB" dirty="0"/>
          </a:p>
        </p:txBody>
      </p:sp>
    </p:spTree>
    <p:extLst>
      <p:ext uri="{BB962C8B-B14F-4D97-AF65-F5344CB8AC3E}">
        <p14:creationId xmlns:p14="http://schemas.microsoft.com/office/powerpoint/2010/main" val="193741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D47224-7424-4B46-8213-2C10F0E4168D}" type="datetime1">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94462"/>
            <a:ext cx="2743200" cy="365125"/>
          </a:xfrm>
        </p:spPr>
        <p:txBody>
          <a:bodyPr/>
          <a:lstStyle>
            <a:lvl1pPr>
              <a:defRPr sz="1400" b="1">
                <a:solidFill>
                  <a:schemeClr val="tx1"/>
                </a:solidFill>
                <a:latin typeface="Arial" panose="020B0604020202020204" pitchFamily="34" charset="0"/>
                <a:cs typeface="Arial" panose="020B0604020202020204" pitchFamily="34" charset="0"/>
              </a:defRPr>
            </a:lvl1pPr>
          </a:lstStyle>
          <a:p>
            <a:fld id="{76E8EA33-0568-4363-9A6C-5FF9AF2CD2CF}" type="slidenum">
              <a:rPr lang="en-GB" smtClean="0"/>
              <a:pPr/>
              <a:t>‹#›</a:t>
            </a:fld>
            <a:endParaRPr lang="en-GB"/>
          </a:p>
        </p:txBody>
      </p:sp>
    </p:spTree>
    <p:extLst>
      <p:ext uri="{BB962C8B-B14F-4D97-AF65-F5344CB8AC3E}">
        <p14:creationId xmlns:p14="http://schemas.microsoft.com/office/powerpoint/2010/main" val="77742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82394F-0617-4518-940D-6188D8D7B1B9}" type="datetime1">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3504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EA5B6B-7018-49F8-AAC1-52805D47B7D6}" type="datetime1">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73262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A9D5B2-85C0-4F33-A18A-0FD7A1BB2C06}" type="datetime1">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19704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834FB-F55D-4E18-AC17-11FC833B3AC5}" type="datetime1">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23528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7BEEA4-4940-4B26-864E-122498578DA7}" type="datetime1">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97059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8804A-544B-498E-84E1-F4BEB57D3B93}" type="datetime1">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65181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C41BB-3738-4661-8364-D4511BC8160F}" type="datetime1">
              <a:rPr lang="en-GB" smtClean="0"/>
              <a:t>14/06/2023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8EA33-0568-4363-9A6C-5FF9AF2CD2CF}" type="slidenum">
              <a:rPr lang="en-GB" smtClean="0"/>
              <a:t>‹#›</a:t>
            </a:fld>
            <a:endParaRPr lang="en-GB"/>
          </a:p>
        </p:txBody>
      </p:sp>
    </p:spTree>
    <p:extLst>
      <p:ext uri="{BB962C8B-B14F-4D97-AF65-F5344CB8AC3E}">
        <p14:creationId xmlns:p14="http://schemas.microsoft.com/office/powerpoint/2010/main" val="332355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5.xml"/><Relationship Id="rId7" Type="http://schemas.openxmlformats.org/officeDocument/2006/relationships/slide" Target="slide39.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75.xml"/><Relationship Id="rId5" Type="http://schemas.openxmlformats.org/officeDocument/2006/relationships/slide" Target="slide19.xml"/><Relationship Id="rId10" Type="http://schemas.openxmlformats.org/officeDocument/2006/relationships/slide" Target="slide70.xml"/><Relationship Id="rId4" Type="http://schemas.openxmlformats.org/officeDocument/2006/relationships/slide" Target="slide15.xml"/><Relationship Id="rId9" Type="http://schemas.openxmlformats.org/officeDocument/2006/relationships/slide" Target="slide56.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mentalhealth.org.uk/publications/mental-health-and-prevention-taking-local-action-better-mental-health"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3426"/>
            <a:ext cx="9144000" cy="1941511"/>
          </a:xfrm>
        </p:spPr>
        <p:txBody>
          <a:bodyPr/>
          <a:lstStyle/>
          <a:p>
            <a:r>
              <a:rPr lang="en-GB" dirty="0" smtClean="0"/>
              <a:t>Children and </a:t>
            </a:r>
            <a:r>
              <a:rPr lang="en-GB" dirty="0"/>
              <a:t>y</a:t>
            </a:r>
            <a:r>
              <a:rPr lang="en-GB" dirty="0" smtClean="0"/>
              <a:t>oung people’s mental health and wellbeing</a:t>
            </a:r>
            <a:endParaRPr lang="en-GB" dirty="0"/>
          </a:p>
        </p:txBody>
      </p:sp>
      <p:sp>
        <p:nvSpPr>
          <p:cNvPr id="3" name="Subtitle 2"/>
          <p:cNvSpPr>
            <a:spLocks noGrp="1"/>
          </p:cNvSpPr>
          <p:nvPr>
            <p:ph type="subTitle" idx="1"/>
          </p:nvPr>
        </p:nvSpPr>
        <p:spPr>
          <a:xfrm>
            <a:off x="635614" y="2498651"/>
            <a:ext cx="11016343" cy="2052084"/>
          </a:xfrm>
        </p:spPr>
        <p:txBody>
          <a:bodyPr>
            <a:normAutofit fontScale="92500" lnSpcReduction="20000"/>
          </a:bodyPr>
          <a:lstStyle/>
          <a:p>
            <a:r>
              <a:rPr lang="en-GB" sz="2800" dirty="0" smtClean="0"/>
              <a:t>A needs assessment for Bedford Borough, Central Bedfordshire and Milton </a:t>
            </a:r>
            <a:r>
              <a:rPr lang="en-GB" sz="2800" smtClean="0"/>
              <a:t>Keynes Councils, focusing </a:t>
            </a:r>
            <a:r>
              <a:rPr lang="en-GB" sz="2800" dirty="0" smtClean="0"/>
              <a:t>on prevention, early intervention and access to services</a:t>
            </a:r>
          </a:p>
          <a:p>
            <a:r>
              <a:rPr lang="en-GB" sz="2800" dirty="0" smtClean="0"/>
              <a:t>July, 2019</a:t>
            </a:r>
            <a:endParaRPr lang="en-GB" sz="2800" dirty="0"/>
          </a:p>
          <a:p>
            <a:endParaRPr lang="en-GB" b="1" dirty="0" smtClean="0"/>
          </a:p>
          <a:p>
            <a:r>
              <a:rPr lang="en-GB" b="1" dirty="0" smtClean="0"/>
              <a:t>Marimba Carr</a:t>
            </a:r>
            <a:r>
              <a:rPr lang="en-GB" dirty="0" smtClean="0"/>
              <a:t>, Public Health Registrar</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808" y="4696968"/>
            <a:ext cx="6120384" cy="2161032"/>
          </a:xfrm>
          <a:prstGeom prst="rect">
            <a:avLst/>
          </a:prstGeom>
        </p:spPr>
      </p:pic>
      <p:sp>
        <p:nvSpPr>
          <p:cNvPr id="5" name="Slide Number Placeholder 4"/>
          <p:cNvSpPr>
            <a:spLocks noGrp="1"/>
          </p:cNvSpPr>
          <p:nvPr>
            <p:ph type="sldNum" sz="quarter" idx="12"/>
          </p:nvPr>
        </p:nvSpPr>
        <p:spPr>
          <a:xfrm>
            <a:off x="9296400" y="6286012"/>
            <a:ext cx="2743200" cy="365125"/>
          </a:xfrm>
        </p:spPr>
        <p:txBody>
          <a:bodyPr/>
          <a:lstStyle/>
          <a:p>
            <a:fld id="{76E8EA33-0568-4363-9A6C-5FF9AF2CD2CF}" type="slidenum">
              <a:rPr lang="en-GB" sz="1400" b="1" smtClean="0">
                <a:solidFill>
                  <a:schemeClr val="tx1"/>
                </a:solidFill>
                <a:latin typeface="Arial" panose="020B0604020202020204" pitchFamily="34" charset="0"/>
                <a:cs typeface="Arial" panose="020B0604020202020204" pitchFamily="34" charset="0"/>
              </a:rPr>
              <a:t>1</a:t>
            </a:fld>
            <a:endParaRPr lang="en-GB"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25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493" y="921627"/>
            <a:ext cx="5671458" cy="1325563"/>
          </a:xfrm>
        </p:spPr>
        <p:txBody>
          <a:bodyPr>
            <a:normAutofit fontScale="90000"/>
          </a:bodyPr>
          <a:lstStyle/>
          <a:p>
            <a:r>
              <a:rPr lang="en-GB" dirty="0" smtClean="0"/>
              <a:t>Those with poor mental health have poorer life outcomes</a:t>
            </a:r>
            <a:endParaRPr lang="en-GB" dirty="0"/>
          </a:p>
        </p:txBody>
      </p:sp>
      <p:pic>
        <p:nvPicPr>
          <p:cNvPr id="4" name="Picture 3"/>
          <p:cNvPicPr/>
          <p:nvPr/>
        </p:nvPicPr>
        <p:blipFill>
          <a:blip r:embed="rId3"/>
          <a:stretch>
            <a:fillRect/>
          </a:stretch>
        </p:blipFill>
        <p:spPr>
          <a:xfrm>
            <a:off x="6150429" y="2522172"/>
            <a:ext cx="5402286" cy="3835085"/>
          </a:xfrm>
          <a:prstGeom prst="rect">
            <a:avLst/>
          </a:prstGeom>
        </p:spPr>
      </p:pic>
      <p:pic>
        <p:nvPicPr>
          <p:cNvPr id="5" name="Picture 4"/>
          <p:cNvPicPr/>
          <p:nvPr/>
        </p:nvPicPr>
        <p:blipFill>
          <a:blip r:embed="rId4"/>
          <a:stretch>
            <a:fillRect/>
          </a:stretch>
        </p:blipFill>
        <p:spPr>
          <a:xfrm>
            <a:off x="283029" y="2672059"/>
            <a:ext cx="5802085" cy="3685198"/>
          </a:xfrm>
          <a:prstGeom prst="rect">
            <a:avLst/>
          </a:prstGeom>
          <a:ln>
            <a:solidFill>
              <a:schemeClr val="tx1"/>
            </a:solidFill>
          </a:ln>
        </p:spPr>
      </p:pic>
      <p:sp>
        <p:nvSpPr>
          <p:cNvPr id="6" name="Title 1"/>
          <p:cNvSpPr txBox="1">
            <a:spLocks/>
          </p:cNvSpPr>
          <p:nvPr/>
        </p:nvSpPr>
        <p:spPr>
          <a:xfrm>
            <a:off x="283029" y="744843"/>
            <a:ext cx="5671458"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People with poor physical health have a 2-6 × higher chance of mental illness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10</a:t>
            </a:fld>
            <a:endParaRPr lang="en-GB"/>
          </a:p>
        </p:txBody>
      </p:sp>
    </p:spTree>
    <p:extLst>
      <p:ext uri="{BB962C8B-B14F-4D97-AF65-F5344CB8AC3E}">
        <p14:creationId xmlns:p14="http://schemas.microsoft.com/office/powerpoint/2010/main" val="36446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and protective factors for mental health</a:t>
            </a:r>
            <a:endParaRPr lang="en-GB"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115785" y="1014548"/>
            <a:ext cx="9960429" cy="5843452"/>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6E8EA33-0568-4363-9A6C-5FF9AF2CD2CF}" type="slidenum">
              <a:rPr lang="en-GB" smtClean="0"/>
              <a:t>11</a:t>
            </a:fld>
            <a:endParaRPr lang="en-GB"/>
          </a:p>
        </p:txBody>
      </p:sp>
    </p:spTree>
    <p:extLst>
      <p:ext uri="{BB962C8B-B14F-4D97-AF65-F5344CB8AC3E}">
        <p14:creationId xmlns:p14="http://schemas.microsoft.com/office/powerpoint/2010/main" val="164452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23" y="177478"/>
            <a:ext cx="11525644" cy="1337813"/>
          </a:xfrm>
        </p:spPr>
        <p:txBody>
          <a:bodyPr vert="horz">
            <a:normAutofit/>
          </a:bodyPr>
          <a:lstStyle/>
          <a:p>
            <a:r>
              <a:rPr lang="en-GB" dirty="0" smtClean="0"/>
              <a:t>Adverse childhood experiences are a significant determinant of poor mental health </a:t>
            </a:r>
            <a:endParaRPr lang="en-GB" dirty="0"/>
          </a:p>
        </p:txBody>
      </p:sp>
      <p:pic>
        <p:nvPicPr>
          <p:cNvPr id="4" name="Picture 3"/>
          <p:cNvPicPr>
            <a:picLocks noChangeAspect="1"/>
          </p:cNvPicPr>
          <p:nvPr/>
        </p:nvPicPr>
        <p:blipFill>
          <a:blip r:embed="rId3"/>
          <a:stretch>
            <a:fillRect/>
          </a:stretch>
        </p:blipFill>
        <p:spPr>
          <a:xfrm>
            <a:off x="7326776" y="1767448"/>
            <a:ext cx="4426292" cy="4573389"/>
          </a:xfrm>
          <a:prstGeom prst="rect">
            <a:avLst/>
          </a:prstGeom>
        </p:spPr>
      </p:pic>
      <p:pic>
        <p:nvPicPr>
          <p:cNvPr id="5" name="Picture 4"/>
          <p:cNvPicPr>
            <a:picLocks noChangeAspect="1"/>
          </p:cNvPicPr>
          <p:nvPr/>
        </p:nvPicPr>
        <p:blipFill>
          <a:blip r:embed="rId4"/>
          <a:stretch>
            <a:fillRect/>
          </a:stretch>
        </p:blipFill>
        <p:spPr>
          <a:xfrm>
            <a:off x="227423" y="1782501"/>
            <a:ext cx="6210116" cy="4076522"/>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12</a:t>
            </a:fld>
            <a:endParaRPr lang="en-GB"/>
          </a:p>
        </p:txBody>
      </p:sp>
    </p:spTree>
    <p:extLst>
      <p:ext uri="{BB962C8B-B14F-4D97-AF65-F5344CB8AC3E}">
        <p14:creationId xmlns:p14="http://schemas.microsoft.com/office/powerpoint/2010/main" val="105225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389" y="1087618"/>
            <a:ext cx="11303699" cy="5632311"/>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pPr algn="r"/>
            <a:r>
              <a:rPr lang="en-GB" sz="2400" i="1" dirty="0" smtClean="0"/>
              <a:t>Sandy </a:t>
            </a:r>
            <a:r>
              <a:rPr lang="en-GB" sz="2400" i="1" dirty="0"/>
              <a:t>Youth Mental Wellbeing Project: Youth Action and Health </a:t>
            </a:r>
            <a:r>
              <a:rPr lang="en-GB" sz="2400" i="1" dirty="0" smtClean="0"/>
              <a:t>Watch, 2018</a:t>
            </a:r>
            <a:endParaRPr lang="en-GB" sz="2400" i="1" dirty="0"/>
          </a:p>
        </p:txBody>
      </p:sp>
      <p:sp>
        <p:nvSpPr>
          <p:cNvPr id="2" name="Title 1"/>
          <p:cNvSpPr>
            <a:spLocks noGrp="1"/>
          </p:cNvSpPr>
          <p:nvPr>
            <p:ph type="title"/>
          </p:nvPr>
        </p:nvSpPr>
        <p:spPr>
          <a:xfrm>
            <a:off x="449389" y="142103"/>
            <a:ext cx="10515600" cy="713867"/>
          </a:xfrm>
        </p:spPr>
        <p:txBody>
          <a:bodyPr/>
          <a:lstStyle/>
          <a:p>
            <a:r>
              <a:rPr lang="en-GB" dirty="0" smtClean="0"/>
              <a:t>What children and young people said</a:t>
            </a:r>
            <a:endParaRPr lang="en-GB" dirty="0"/>
          </a:p>
        </p:txBody>
      </p:sp>
      <p:sp>
        <p:nvSpPr>
          <p:cNvPr id="4" name="Rectangle 3"/>
          <p:cNvSpPr/>
          <p:nvPr/>
        </p:nvSpPr>
        <p:spPr>
          <a:xfrm>
            <a:off x="819912" y="1129888"/>
            <a:ext cx="10786871" cy="830997"/>
          </a:xfrm>
          <a:prstGeom prst="rect">
            <a:avLst/>
          </a:prstGeom>
        </p:spPr>
        <p:txBody>
          <a:bodyPr wrap="square">
            <a:spAutoFit/>
          </a:bodyPr>
          <a:lstStyle/>
          <a:p>
            <a:r>
              <a:rPr lang="en-GB" sz="2400" dirty="0" smtClean="0">
                <a:solidFill>
                  <a:srgbClr val="E83E98"/>
                </a:solidFill>
                <a:latin typeface="TrebuchetMS"/>
              </a:rPr>
              <a:t>Young people don’t always feel </a:t>
            </a:r>
            <a:r>
              <a:rPr lang="en-GB" sz="2400" dirty="0">
                <a:solidFill>
                  <a:srgbClr val="E83E98"/>
                </a:solidFill>
                <a:latin typeface="TrebuchetMS"/>
              </a:rPr>
              <a:t>involved in decision making </a:t>
            </a:r>
            <a:r>
              <a:rPr lang="en-GB" sz="2400" i="1" dirty="0" smtClean="0"/>
              <a:t>“</a:t>
            </a:r>
            <a:r>
              <a:rPr lang="en-GB" sz="2400" i="1" dirty="0"/>
              <a:t>they decided</a:t>
            </a:r>
            <a:r>
              <a:rPr lang="en-GB" sz="2400" i="1" dirty="0" smtClean="0"/>
              <a:t>” ; </a:t>
            </a:r>
            <a:r>
              <a:rPr lang="en-GB" sz="2400" i="1" dirty="0"/>
              <a:t>“they didn’t believe me”</a:t>
            </a:r>
            <a:endParaRPr lang="en-GB" sz="2400" dirty="0"/>
          </a:p>
        </p:txBody>
      </p:sp>
      <p:sp>
        <p:nvSpPr>
          <p:cNvPr id="5" name="Rectangle 4"/>
          <p:cNvSpPr/>
          <p:nvPr/>
        </p:nvSpPr>
        <p:spPr>
          <a:xfrm>
            <a:off x="819911" y="2164834"/>
            <a:ext cx="10786871" cy="830997"/>
          </a:xfrm>
          <a:prstGeom prst="rect">
            <a:avLst/>
          </a:prstGeom>
        </p:spPr>
        <p:txBody>
          <a:bodyPr wrap="square">
            <a:spAutoFit/>
          </a:bodyPr>
          <a:lstStyle/>
          <a:p>
            <a:r>
              <a:rPr lang="en-GB" sz="2400" dirty="0" smtClean="0">
                <a:solidFill>
                  <a:srgbClr val="E83E98"/>
                </a:solidFill>
                <a:latin typeface="TrebuchetMS"/>
              </a:rPr>
              <a:t>A young </a:t>
            </a:r>
            <a:r>
              <a:rPr lang="en-GB" sz="2400" dirty="0">
                <a:solidFill>
                  <a:srgbClr val="E83E98"/>
                </a:solidFill>
                <a:latin typeface="TrebuchetMS"/>
              </a:rPr>
              <a:t>person had been identified </a:t>
            </a:r>
            <a:r>
              <a:rPr lang="en-GB" sz="2400" dirty="0" smtClean="0">
                <a:solidFill>
                  <a:srgbClr val="E83E98"/>
                </a:solidFill>
                <a:latin typeface="TrebuchetMS"/>
              </a:rPr>
              <a:t>as needing </a:t>
            </a:r>
            <a:r>
              <a:rPr lang="en-GB" sz="2400" dirty="0">
                <a:solidFill>
                  <a:srgbClr val="E83E98"/>
                </a:solidFill>
                <a:latin typeface="TrebuchetMS"/>
              </a:rPr>
              <a:t>counselling services; however, they indicated </a:t>
            </a:r>
            <a:r>
              <a:rPr lang="en-GB" sz="2400" dirty="0" smtClean="0">
                <a:solidFill>
                  <a:srgbClr val="E83E98"/>
                </a:solidFill>
                <a:latin typeface="TrebuchetMS"/>
              </a:rPr>
              <a:t>that this </a:t>
            </a:r>
            <a:r>
              <a:rPr lang="en-GB" sz="2400" dirty="0">
                <a:solidFill>
                  <a:srgbClr val="E83E98"/>
                </a:solidFill>
                <a:latin typeface="TrebuchetMS"/>
              </a:rPr>
              <a:t>had </a:t>
            </a:r>
            <a:r>
              <a:rPr lang="en-GB" sz="2400" dirty="0" smtClean="0">
                <a:solidFill>
                  <a:srgbClr val="E83E98"/>
                </a:solidFill>
                <a:latin typeface="TrebuchetMS"/>
              </a:rPr>
              <a:t>never happened</a:t>
            </a:r>
            <a:r>
              <a:rPr lang="en-GB" sz="2400" dirty="0">
                <a:solidFill>
                  <a:srgbClr val="E83E98"/>
                </a:solidFill>
                <a:latin typeface="TrebuchetMS"/>
              </a:rPr>
              <a:t>.</a:t>
            </a:r>
            <a:endParaRPr lang="en-GB" sz="2400" dirty="0"/>
          </a:p>
        </p:txBody>
      </p:sp>
      <p:sp>
        <p:nvSpPr>
          <p:cNvPr id="6" name="Rectangle 5"/>
          <p:cNvSpPr/>
          <p:nvPr/>
        </p:nvSpPr>
        <p:spPr>
          <a:xfrm>
            <a:off x="819911" y="3165108"/>
            <a:ext cx="10408920" cy="1569660"/>
          </a:xfrm>
          <a:prstGeom prst="rect">
            <a:avLst/>
          </a:prstGeom>
        </p:spPr>
        <p:txBody>
          <a:bodyPr wrap="square">
            <a:spAutoFit/>
          </a:bodyPr>
          <a:lstStyle/>
          <a:p>
            <a:r>
              <a:rPr lang="en-GB" sz="2400" dirty="0">
                <a:solidFill>
                  <a:srgbClr val="E83E98"/>
                </a:solidFill>
                <a:latin typeface="TrebuchetMS"/>
              </a:rPr>
              <a:t>Y</a:t>
            </a:r>
            <a:r>
              <a:rPr lang="en-GB" sz="2400" dirty="0" smtClean="0">
                <a:solidFill>
                  <a:srgbClr val="E83E98"/>
                </a:solidFill>
                <a:latin typeface="TrebuchetMS"/>
              </a:rPr>
              <a:t>oung </a:t>
            </a:r>
            <a:r>
              <a:rPr lang="en-GB" sz="2400" dirty="0">
                <a:solidFill>
                  <a:srgbClr val="E83E98"/>
                </a:solidFill>
                <a:latin typeface="TrebuchetMS"/>
              </a:rPr>
              <a:t>people </a:t>
            </a:r>
            <a:r>
              <a:rPr lang="en-GB" sz="2400" dirty="0" smtClean="0">
                <a:solidFill>
                  <a:srgbClr val="E83E98"/>
                </a:solidFill>
                <a:latin typeface="TrebuchetMS"/>
              </a:rPr>
              <a:t>felt </a:t>
            </a:r>
            <a:r>
              <a:rPr lang="en-GB" sz="2400" dirty="0">
                <a:solidFill>
                  <a:srgbClr val="E83E98"/>
                </a:solidFill>
                <a:latin typeface="TrebuchetMS"/>
              </a:rPr>
              <a:t>they needed to know </a:t>
            </a:r>
            <a:r>
              <a:rPr lang="en-GB" sz="2400" dirty="0" smtClean="0">
                <a:solidFill>
                  <a:srgbClr val="E83E98"/>
                </a:solidFill>
                <a:latin typeface="TrebuchetMS"/>
              </a:rPr>
              <a:t>more about </a:t>
            </a:r>
            <a:r>
              <a:rPr lang="en-GB" sz="2400" dirty="0">
                <a:solidFill>
                  <a:srgbClr val="E83E98"/>
                </a:solidFill>
                <a:latin typeface="TrebuchetMS"/>
              </a:rPr>
              <a:t>the care, diagnosis and recovery options available to them. It is clear that access to the right information </a:t>
            </a:r>
            <a:r>
              <a:rPr lang="en-GB" sz="2400" dirty="0" smtClean="0">
                <a:solidFill>
                  <a:srgbClr val="E83E98"/>
                </a:solidFill>
                <a:latin typeface="TrebuchetMS"/>
              </a:rPr>
              <a:t>and </a:t>
            </a:r>
            <a:r>
              <a:rPr lang="en-GB" sz="2400" dirty="0">
                <a:solidFill>
                  <a:srgbClr val="E83E98"/>
                </a:solidFill>
                <a:latin typeface="TrebuchetMS"/>
              </a:rPr>
              <a:t>advice in a format that is user-friendly to </a:t>
            </a:r>
            <a:r>
              <a:rPr lang="en-GB" sz="2400" dirty="0" smtClean="0">
                <a:solidFill>
                  <a:srgbClr val="E83E98"/>
                </a:solidFill>
                <a:latin typeface="TrebuchetMS"/>
              </a:rPr>
              <a:t>young people</a:t>
            </a:r>
            <a:r>
              <a:rPr lang="en-GB" sz="2400" dirty="0">
                <a:solidFill>
                  <a:srgbClr val="E83E98"/>
                </a:solidFill>
                <a:latin typeface="TrebuchetMS"/>
              </a:rPr>
              <a:t>, </a:t>
            </a:r>
            <a:r>
              <a:rPr lang="en-GB" sz="2400" dirty="0" smtClean="0">
                <a:solidFill>
                  <a:srgbClr val="E83E98"/>
                </a:solidFill>
                <a:latin typeface="TrebuchetMS"/>
              </a:rPr>
              <a:t>is </a:t>
            </a:r>
            <a:r>
              <a:rPr lang="en-GB" sz="2400" dirty="0">
                <a:solidFill>
                  <a:srgbClr val="E83E98"/>
                </a:solidFill>
                <a:latin typeface="TrebuchetMS"/>
              </a:rPr>
              <a:t>essential.</a:t>
            </a:r>
          </a:p>
        </p:txBody>
      </p:sp>
      <p:sp>
        <p:nvSpPr>
          <p:cNvPr id="3" name="Rectangle 2"/>
          <p:cNvSpPr/>
          <p:nvPr/>
        </p:nvSpPr>
        <p:spPr>
          <a:xfrm>
            <a:off x="819911" y="4904045"/>
            <a:ext cx="10786871" cy="1200329"/>
          </a:xfrm>
          <a:prstGeom prst="rect">
            <a:avLst/>
          </a:prstGeom>
        </p:spPr>
        <p:txBody>
          <a:bodyPr wrap="square">
            <a:spAutoFit/>
          </a:bodyPr>
          <a:lstStyle/>
          <a:p>
            <a:r>
              <a:rPr lang="en-GB" sz="2400" dirty="0">
                <a:solidFill>
                  <a:srgbClr val="E83E98"/>
                </a:solidFill>
                <a:latin typeface="TrebuchetMS"/>
              </a:rPr>
              <a:t>T</a:t>
            </a:r>
            <a:r>
              <a:rPr lang="en-GB" sz="2400" dirty="0" smtClean="0">
                <a:solidFill>
                  <a:srgbClr val="E83E98"/>
                </a:solidFill>
                <a:latin typeface="TrebuchetMS"/>
              </a:rPr>
              <a:t>alking </a:t>
            </a:r>
            <a:r>
              <a:rPr lang="en-GB" sz="2400" dirty="0">
                <a:solidFill>
                  <a:srgbClr val="E83E98"/>
                </a:solidFill>
                <a:latin typeface="TrebuchetMS"/>
              </a:rPr>
              <a:t>to someone about </a:t>
            </a:r>
            <a:r>
              <a:rPr lang="en-GB" sz="2400" dirty="0" smtClean="0">
                <a:solidFill>
                  <a:srgbClr val="E83E98"/>
                </a:solidFill>
                <a:latin typeface="TrebuchetMS"/>
              </a:rPr>
              <a:t>mental health </a:t>
            </a:r>
            <a:r>
              <a:rPr lang="en-GB" sz="2400" dirty="0">
                <a:solidFill>
                  <a:srgbClr val="E83E98"/>
                </a:solidFill>
                <a:latin typeface="TrebuchetMS"/>
              </a:rPr>
              <a:t>issues or </a:t>
            </a:r>
            <a:r>
              <a:rPr lang="en-GB" sz="2400" dirty="0" smtClean="0">
                <a:solidFill>
                  <a:srgbClr val="E83E98"/>
                </a:solidFill>
                <a:latin typeface="TrebuchetMS"/>
              </a:rPr>
              <a:t>concerns, whether </a:t>
            </a:r>
            <a:r>
              <a:rPr lang="en-GB" sz="2400" dirty="0">
                <a:solidFill>
                  <a:srgbClr val="E83E98"/>
                </a:solidFill>
                <a:latin typeface="TrebuchetMS"/>
              </a:rPr>
              <a:t>it be a friend, family member or a </a:t>
            </a:r>
            <a:r>
              <a:rPr lang="en-GB" sz="2400" dirty="0" smtClean="0">
                <a:solidFill>
                  <a:srgbClr val="E83E98"/>
                </a:solidFill>
                <a:latin typeface="TrebuchetMS"/>
              </a:rPr>
              <a:t>professional, is </a:t>
            </a:r>
            <a:r>
              <a:rPr lang="en-GB" sz="2400" dirty="0">
                <a:solidFill>
                  <a:srgbClr val="E83E98"/>
                </a:solidFill>
                <a:latin typeface="TrebuchetMS"/>
              </a:rPr>
              <a:t>the best advice to give </a:t>
            </a:r>
            <a:r>
              <a:rPr lang="en-GB" sz="2400" dirty="0" smtClean="0">
                <a:solidFill>
                  <a:srgbClr val="E83E98"/>
                </a:solidFill>
                <a:latin typeface="TrebuchetMS"/>
              </a:rPr>
              <a:t>young </a:t>
            </a:r>
            <a:r>
              <a:rPr lang="en-GB" sz="2400" dirty="0">
                <a:solidFill>
                  <a:srgbClr val="E83E98"/>
                </a:solidFill>
                <a:latin typeface="TrebuchetMS"/>
              </a:rPr>
              <a:t>people.</a:t>
            </a:r>
            <a:endParaRPr lang="en-GB" sz="2400" dirty="0"/>
          </a:p>
        </p:txBody>
      </p:sp>
    </p:spTree>
    <p:extLst>
      <p:ext uri="{BB962C8B-B14F-4D97-AF65-F5344CB8AC3E}">
        <p14:creationId xmlns:p14="http://schemas.microsoft.com/office/powerpoint/2010/main" val="68612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109729"/>
            <a:ext cx="11862816" cy="1155545"/>
          </a:xfrm>
        </p:spPr>
        <p:txBody>
          <a:bodyPr vert="horz">
            <a:normAutofit fontScale="90000"/>
          </a:bodyPr>
          <a:lstStyle/>
          <a:p>
            <a:pPr algn="ctr"/>
            <a:r>
              <a:rPr lang="en-GB" sz="4000" dirty="0" smtClean="0"/>
              <a:t>Points from discussion with Bedfordshire CAMHs service users</a:t>
            </a:r>
            <a:endParaRPr lang="en-GB" sz="4000" dirty="0"/>
          </a:p>
        </p:txBody>
      </p:sp>
      <p:graphicFrame>
        <p:nvGraphicFramePr>
          <p:cNvPr id="5" name="Diagram 4"/>
          <p:cNvGraphicFramePr/>
          <p:nvPr>
            <p:extLst/>
          </p:nvPr>
        </p:nvGraphicFramePr>
        <p:xfrm>
          <a:off x="308344" y="1076789"/>
          <a:ext cx="11712968" cy="5592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14</a:t>
            </a:fld>
            <a:endParaRPr lang="en-GB"/>
          </a:p>
        </p:txBody>
      </p:sp>
    </p:spTree>
    <p:extLst>
      <p:ext uri="{BB962C8B-B14F-4D97-AF65-F5344CB8AC3E}">
        <p14:creationId xmlns:p14="http://schemas.microsoft.com/office/powerpoint/2010/main" val="19251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3433"/>
            <a:ext cx="10515600" cy="10885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Key themes from discussions with partners</a:t>
            </a:r>
            <a:endParaRPr lang="en-GB" dirty="0"/>
          </a:p>
        </p:txBody>
      </p:sp>
      <p:graphicFrame>
        <p:nvGraphicFramePr>
          <p:cNvPr id="2" name="Diagram 1"/>
          <p:cNvGraphicFramePr/>
          <p:nvPr>
            <p:extLst/>
          </p:nvPr>
        </p:nvGraphicFramePr>
        <p:xfrm>
          <a:off x="127592" y="882502"/>
          <a:ext cx="11961628" cy="583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15</a:t>
            </a:fld>
            <a:endParaRPr lang="en-GB"/>
          </a:p>
        </p:txBody>
      </p:sp>
    </p:spTree>
    <p:extLst>
      <p:ext uri="{BB962C8B-B14F-4D97-AF65-F5344CB8AC3E}">
        <p14:creationId xmlns:p14="http://schemas.microsoft.com/office/powerpoint/2010/main" val="320667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4"/>
            <a:ext cx="10515600" cy="842352"/>
          </a:xfrm>
        </p:spPr>
        <p:txBody>
          <a:bodyPr>
            <a:normAutofit fontScale="90000"/>
          </a:bodyPr>
          <a:lstStyle/>
          <a:p>
            <a:r>
              <a:rPr lang="en-GB" dirty="0" smtClean="0"/>
              <a:t>What young people and local partners say - MK</a:t>
            </a:r>
            <a:endParaRPr lang="en-GB" dirty="0"/>
          </a:p>
        </p:txBody>
      </p:sp>
      <p:sp>
        <p:nvSpPr>
          <p:cNvPr id="7" name="TextBox 6"/>
          <p:cNvSpPr txBox="1"/>
          <p:nvPr/>
        </p:nvSpPr>
        <p:spPr>
          <a:xfrm>
            <a:off x="5990492" y="851523"/>
            <a:ext cx="5978770" cy="46166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dirty="0" smtClean="0"/>
              <a:t>Voluntary Sector</a:t>
            </a:r>
            <a:endParaRPr lang="en-GB" sz="2400" dirty="0"/>
          </a:p>
        </p:txBody>
      </p:sp>
      <p:sp>
        <p:nvSpPr>
          <p:cNvPr id="8" name="TextBox 7"/>
          <p:cNvSpPr txBox="1"/>
          <p:nvPr/>
        </p:nvSpPr>
        <p:spPr>
          <a:xfrm>
            <a:off x="187569" y="855783"/>
            <a:ext cx="5187461" cy="46166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t>Children and Young People</a:t>
            </a:r>
            <a:endParaRPr lang="en-GB" sz="2400" dirty="0"/>
          </a:p>
        </p:txBody>
      </p:sp>
      <p:sp>
        <p:nvSpPr>
          <p:cNvPr id="10" name="Rectangular Callout 9"/>
          <p:cNvSpPr/>
          <p:nvPr/>
        </p:nvSpPr>
        <p:spPr>
          <a:xfrm>
            <a:off x="5990492" y="1539030"/>
            <a:ext cx="1875693" cy="1929798"/>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Frustration from not knowing how or where to find out what is available to support CYP</a:t>
            </a:r>
          </a:p>
        </p:txBody>
      </p:sp>
      <p:sp>
        <p:nvSpPr>
          <p:cNvPr id="11" name="Rectangular Callout 10"/>
          <p:cNvSpPr/>
          <p:nvPr/>
        </p:nvSpPr>
        <p:spPr>
          <a:xfrm>
            <a:off x="10143390" y="1539030"/>
            <a:ext cx="1825873" cy="826236"/>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Lack of early intervention </a:t>
            </a:r>
            <a:r>
              <a:rPr lang="en-GB" dirty="0" smtClean="0">
                <a:solidFill>
                  <a:schemeClr val="tx1"/>
                </a:solidFill>
              </a:rPr>
              <a:t>and low level support</a:t>
            </a:r>
            <a:endParaRPr lang="en-GB" dirty="0">
              <a:solidFill>
                <a:schemeClr val="tx1"/>
              </a:solidFill>
            </a:endParaRPr>
          </a:p>
        </p:txBody>
      </p:sp>
      <p:sp>
        <p:nvSpPr>
          <p:cNvPr id="12" name="Rectangular Callout 11"/>
          <p:cNvSpPr/>
          <p:nvPr/>
        </p:nvSpPr>
        <p:spPr>
          <a:xfrm>
            <a:off x="7995138" y="1554063"/>
            <a:ext cx="1925515" cy="708491"/>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Pressure to deliver more for less</a:t>
            </a:r>
          </a:p>
        </p:txBody>
      </p:sp>
      <p:sp>
        <p:nvSpPr>
          <p:cNvPr id="13" name="Rectangular Callout 12"/>
          <p:cNvSpPr/>
          <p:nvPr/>
        </p:nvSpPr>
        <p:spPr>
          <a:xfrm>
            <a:off x="8721969" y="3396511"/>
            <a:ext cx="3247293" cy="112478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a:t>
            </a:r>
            <a:r>
              <a:rPr lang="en-GB" dirty="0" smtClean="0">
                <a:solidFill>
                  <a:schemeClr val="tx1"/>
                </a:solidFill>
              </a:rPr>
              <a:t>rivate </a:t>
            </a:r>
            <a:r>
              <a:rPr lang="en-GB" dirty="0">
                <a:solidFill>
                  <a:schemeClr val="tx1"/>
                </a:solidFill>
              </a:rPr>
              <a:t>and social enterprises delivering services previously delivered by public </a:t>
            </a:r>
            <a:r>
              <a:rPr lang="en-GB" dirty="0" smtClean="0">
                <a:solidFill>
                  <a:schemeClr val="tx1"/>
                </a:solidFill>
              </a:rPr>
              <a:t>and voluntary sector</a:t>
            </a:r>
            <a:endParaRPr lang="en-GB" dirty="0">
              <a:solidFill>
                <a:schemeClr val="tx1"/>
              </a:solidFill>
            </a:endParaRPr>
          </a:p>
        </p:txBody>
      </p:sp>
      <p:sp>
        <p:nvSpPr>
          <p:cNvPr id="14" name="Rectangular Callout 13"/>
          <p:cNvSpPr/>
          <p:nvPr/>
        </p:nvSpPr>
        <p:spPr>
          <a:xfrm>
            <a:off x="6154619" y="3799548"/>
            <a:ext cx="2309444" cy="1078525"/>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Appears to be less stigma, at least in some communities, to discuss mental health</a:t>
            </a:r>
          </a:p>
        </p:txBody>
      </p:sp>
      <p:sp>
        <p:nvSpPr>
          <p:cNvPr id="15" name="Rectangular Callout 14"/>
          <p:cNvSpPr/>
          <p:nvPr/>
        </p:nvSpPr>
        <p:spPr>
          <a:xfrm>
            <a:off x="8551986" y="2535173"/>
            <a:ext cx="3455375" cy="66735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Thresholds for those seeking help are rising</a:t>
            </a:r>
          </a:p>
        </p:txBody>
      </p:sp>
      <p:sp>
        <p:nvSpPr>
          <p:cNvPr id="16" name="Rectangular Callout 15"/>
          <p:cNvSpPr/>
          <p:nvPr/>
        </p:nvSpPr>
        <p:spPr>
          <a:xfrm>
            <a:off x="5990492" y="5208793"/>
            <a:ext cx="2473571" cy="1400744"/>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Emphasis from funders on results, targets and ‘hard evidence’ rather than preventative, user-led initiatives</a:t>
            </a:r>
          </a:p>
        </p:txBody>
      </p:sp>
      <p:sp>
        <p:nvSpPr>
          <p:cNvPr id="17" name="Rectangular Callout 16"/>
          <p:cNvSpPr/>
          <p:nvPr/>
        </p:nvSpPr>
        <p:spPr>
          <a:xfrm>
            <a:off x="8590087" y="4715279"/>
            <a:ext cx="3379175" cy="1700032"/>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solidFill>
                  <a:schemeClr val="tx1"/>
                </a:solidFill>
              </a:rPr>
              <a:t>Need MH awareness training for workers, support for families, strategic investment in play, arts and culture, capacity building in voluntary sector and support for new providers</a:t>
            </a:r>
            <a:endParaRPr lang="en-GB" dirty="0">
              <a:solidFill>
                <a:schemeClr val="tx1"/>
              </a:solidFill>
            </a:endParaRPr>
          </a:p>
        </p:txBody>
      </p:sp>
      <p:sp>
        <p:nvSpPr>
          <p:cNvPr id="19" name="Rounded Rectangular Callout 18"/>
          <p:cNvSpPr/>
          <p:nvPr/>
        </p:nvSpPr>
        <p:spPr>
          <a:xfrm>
            <a:off x="164123" y="1508330"/>
            <a:ext cx="5398475" cy="210237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t" anchorCtr="0"/>
          <a:lstStyle/>
          <a:p>
            <a:r>
              <a:rPr lang="en-GB" sz="2000" b="1" dirty="0" smtClean="0"/>
              <a:t>What are CYP looking for in a CAMH service?</a:t>
            </a:r>
          </a:p>
          <a:p>
            <a:endParaRPr lang="en-GB" sz="1000" b="1" dirty="0" smtClean="0"/>
          </a:p>
          <a:p>
            <a:pPr marL="285750" indent="-285750">
              <a:buFont typeface="Arial" panose="020B0604020202020204" pitchFamily="34" charset="0"/>
              <a:buChar char="•"/>
            </a:pPr>
            <a:r>
              <a:rPr lang="en-GB" dirty="0">
                <a:solidFill>
                  <a:srgbClr val="000000"/>
                </a:solidFill>
                <a:latin typeface="Calibri" panose="020F0502020204030204" pitchFamily="34" charset="0"/>
              </a:rPr>
              <a:t>Choice and flexibility in how they get their care </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know they’re not being judged</a:t>
            </a: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Help </a:t>
            </a:r>
            <a:r>
              <a:rPr lang="en-GB" dirty="0">
                <a:solidFill>
                  <a:srgbClr val="000000"/>
                </a:solidFill>
                <a:latin typeface="Calibri" panose="020F0502020204030204" pitchFamily="34" charset="0"/>
              </a:rPr>
              <a:t>early…when they start having </a:t>
            </a:r>
            <a:r>
              <a:rPr lang="en-GB" dirty="0" smtClean="0">
                <a:solidFill>
                  <a:srgbClr val="000000"/>
                </a:solidFill>
                <a:latin typeface="Calibri" panose="020F0502020204030204" pitchFamily="34" charset="0"/>
              </a:rPr>
              <a:t>problems</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be </a:t>
            </a:r>
            <a:r>
              <a:rPr lang="en-GB" dirty="0">
                <a:solidFill>
                  <a:srgbClr val="000000"/>
                </a:solidFill>
                <a:latin typeface="Calibri" panose="020F0502020204030204" pitchFamily="34" charset="0"/>
              </a:rPr>
              <a:t>involved in shaping </a:t>
            </a:r>
            <a:r>
              <a:rPr lang="en-GB" dirty="0" smtClean="0">
                <a:solidFill>
                  <a:srgbClr val="000000"/>
                </a:solidFill>
                <a:latin typeface="Calibri" panose="020F0502020204030204" pitchFamily="34" charset="0"/>
              </a:rPr>
              <a:t>services</a:t>
            </a:r>
            <a:endParaRPr lang="en-GB" dirty="0"/>
          </a:p>
        </p:txBody>
      </p:sp>
      <p:sp>
        <p:nvSpPr>
          <p:cNvPr id="18" name="Rectangle 17"/>
          <p:cNvSpPr/>
          <p:nvPr/>
        </p:nvSpPr>
        <p:spPr>
          <a:xfrm>
            <a:off x="1219197" y="3230808"/>
            <a:ext cx="4422531" cy="369332"/>
          </a:xfrm>
          <a:prstGeom prst="rect">
            <a:avLst/>
          </a:prstGeom>
        </p:spPr>
        <p:txBody>
          <a:bodyPr wrap="square">
            <a:spAutoFit/>
          </a:bodyPr>
          <a:lstStyle/>
          <a:p>
            <a:r>
              <a:rPr lang="en-GB" i="1" dirty="0" smtClean="0">
                <a:solidFill>
                  <a:srgbClr val="000000"/>
                </a:solidFill>
                <a:latin typeface="Calibri" panose="020F0502020204030204" pitchFamily="34" charset="0"/>
              </a:rPr>
              <a:t>Overview </a:t>
            </a:r>
            <a:r>
              <a:rPr lang="en-GB" i="1" dirty="0">
                <a:solidFill>
                  <a:srgbClr val="000000"/>
                </a:solidFill>
                <a:latin typeface="Calibri" panose="020F0502020204030204" pitchFamily="34" charset="0"/>
              </a:rPr>
              <a:t>of </a:t>
            </a:r>
            <a:r>
              <a:rPr lang="en-GB" i="1" dirty="0" smtClean="0">
                <a:solidFill>
                  <a:srgbClr val="000000"/>
                </a:solidFill>
                <a:latin typeface="Calibri" panose="020F0502020204030204" pitchFamily="34" charset="0"/>
              </a:rPr>
              <a:t>CAMHs </a:t>
            </a:r>
            <a:r>
              <a:rPr lang="en-GB" i="1" dirty="0">
                <a:solidFill>
                  <a:srgbClr val="000000"/>
                </a:solidFill>
                <a:latin typeface="Calibri" panose="020F0502020204030204" pitchFamily="34" charset="0"/>
              </a:rPr>
              <a:t>Tier 2 contract 2015- 16 </a:t>
            </a:r>
            <a:endParaRPr lang="en-GB" i="1" dirty="0"/>
          </a:p>
        </p:txBody>
      </p:sp>
      <p:sp>
        <p:nvSpPr>
          <p:cNvPr id="20" name="Rounded Rectangular Callout 19"/>
          <p:cNvSpPr/>
          <p:nvPr/>
        </p:nvSpPr>
        <p:spPr>
          <a:xfrm>
            <a:off x="146539" y="395890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Look at whole picture</a:t>
            </a:r>
            <a:endParaRPr lang="en-GB" dirty="0"/>
          </a:p>
        </p:txBody>
      </p:sp>
      <p:sp>
        <p:nvSpPr>
          <p:cNvPr id="21" name="Rounded Rectangular Callout 20"/>
          <p:cNvSpPr/>
          <p:nvPr/>
        </p:nvSpPr>
        <p:spPr>
          <a:xfrm>
            <a:off x="2579082" y="398329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low level mental health needs</a:t>
            </a:r>
            <a:endParaRPr lang="en-GB" dirty="0"/>
          </a:p>
        </p:txBody>
      </p:sp>
      <p:sp>
        <p:nvSpPr>
          <p:cNvPr id="22" name="Rounded Rectangular Callout 21"/>
          <p:cNvSpPr/>
          <p:nvPr/>
        </p:nvSpPr>
        <p:spPr>
          <a:xfrm>
            <a:off x="1837590" y="4689317"/>
            <a:ext cx="2297723" cy="1266602"/>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environments for CYP to talk about self-esteem/ confidence concerns </a:t>
            </a:r>
            <a:endParaRPr lang="en-GB" dirty="0"/>
          </a:p>
        </p:txBody>
      </p:sp>
      <p:sp>
        <p:nvSpPr>
          <p:cNvPr id="23" name="Rounded Rectangular Callout 22"/>
          <p:cNvSpPr/>
          <p:nvPr/>
        </p:nvSpPr>
        <p:spPr>
          <a:xfrm>
            <a:off x="70335" y="4664927"/>
            <a:ext cx="1641231"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groups in schools for</a:t>
            </a:r>
            <a:endParaRPr lang="en-GB" dirty="0"/>
          </a:p>
        </p:txBody>
      </p:sp>
      <p:sp>
        <p:nvSpPr>
          <p:cNvPr id="24" name="Rounded Rectangular Callout 23"/>
          <p:cNvSpPr/>
          <p:nvPr/>
        </p:nvSpPr>
        <p:spPr>
          <a:xfrm>
            <a:off x="4273061" y="4664927"/>
            <a:ext cx="1459525"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for parents</a:t>
            </a:r>
            <a:endParaRPr lang="en-GB" dirty="0"/>
          </a:p>
        </p:txBody>
      </p:sp>
      <p:sp>
        <p:nvSpPr>
          <p:cNvPr id="25" name="Rounded Rectangular Callout 24"/>
          <p:cNvSpPr/>
          <p:nvPr/>
        </p:nvSpPr>
        <p:spPr>
          <a:xfrm>
            <a:off x="70336" y="5740377"/>
            <a:ext cx="1359880"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bullying</a:t>
            </a:r>
            <a:endParaRPr lang="en-GB" dirty="0"/>
          </a:p>
        </p:txBody>
      </p:sp>
      <p:sp>
        <p:nvSpPr>
          <p:cNvPr id="26" name="Rectangle 25"/>
          <p:cNvSpPr/>
          <p:nvPr/>
        </p:nvSpPr>
        <p:spPr>
          <a:xfrm>
            <a:off x="1403837" y="6539759"/>
            <a:ext cx="4422531" cy="369332"/>
          </a:xfrm>
          <a:prstGeom prst="rect">
            <a:avLst/>
          </a:prstGeom>
        </p:spPr>
        <p:txBody>
          <a:bodyPr wrap="square">
            <a:spAutoFit/>
          </a:bodyPr>
          <a:lstStyle/>
          <a:p>
            <a:pPr algn="r"/>
            <a:r>
              <a:rPr lang="en-GB" i="1" dirty="0" err="1" smtClean="0">
                <a:solidFill>
                  <a:srgbClr val="000000"/>
                </a:solidFill>
                <a:latin typeface="Calibri" panose="020F0502020204030204" pitchFamily="34" charset="0"/>
              </a:rPr>
              <a:t>MySayMK</a:t>
            </a:r>
            <a:r>
              <a:rPr lang="en-GB" i="1" dirty="0" smtClean="0">
                <a:solidFill>
                  <a:srgbClr val="000000"/>
                </a:solidFill>
                <a:latin typeface="Calibri" panose="020F0502020204030204" pitchFamily="34" charset="0"/>
              </a:rPr>
              <a:t> Conference, 2016</a:t>
            </a:r>
            <a:endParaRPr lang="en-GB" i="1" dirty="0"/>
          </a:p>
        </p:txBody>
      </p:sp>
      <p:sp>
        <p:nvSpPr>
          <p:cNvPr id="27" name="Rounded Rectangular Callout 26"/>
          <p:cNvSpPr/>
          <p:nvPr/>
        </p:nvSpPr>
        <p:spPr>
          <a:xfrm>
            <a:off x="1553311" y="6146859"/>
            <a:ext cx="4179275" cy="34979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Positive relationship guidance &amp; support</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16</a:t>
            </a:fld>
            <a:endParaRPr lang="en-GB"/>
          </a:p>
        </p:txBody>
      </p:sp>
    </p:spTree>
    <p:extLst>
      <p:ext uri="{BB962C8B-B14F-4D97-AF65-F5344CB8AC3E}">
        <p14:creationId xmlns:p14="http://schemas.microsoft.com/office/powerpoint/2010/main" val="8540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338469" y="1245489"/>
            <a:ext cx="2830033" cy="1569660"/>
          </a:xfrm>
          <a:prstGeom prst="rect">
            <a:avLst/>
          </a:prstGeom>
          <a:noFill/>
        </p:spPr>
        <p:txBody>
          <a:bodyPr wrap="square" rtlCol="0">
            <a:spAutoFit/>
          </a:bodyPr>
          <a:lstStyle/>
          <a:p>
            <a:pPr algn="ctr"/>
            <a:r>
              <a:rPr lang="en-GB" sz="2400" b="1" dirty="0" smtClean="0">
                <a:solidFill>
                  <a:srgbClr val="7030A0"/>
                </a:solidFill>
              </a:rPr>
              <a:t>Short timescales</a:t>
            </a:r>
            <a:r>
              <a:rPr lang="en-GB" sz="2400" dirty="0" smtClean="0">
                <a:solidFill>
                  <a:srgbClr val="7030A0"/>
                </a:solidFill>
              </a:rPr>
              <a:t> to work client groups with complex needs don’t work</a:t>
            </a:r>
            <a:endParaRPr lang="en-GB" sz="2400" dirty="0">
              <a:solidFill>
                <a:srgbClr val="7030A0"/>
              </a:solidFill>
            </a:endParaRPr>
          </a:p>
        </p:txBody>
      </p:sp>
      <p:sp>
        <p:nvSpPr>
          <p:cNvPr id="5" name="TextBox 4"/>
          <p:cNvSpPr txBox="1"/>
          <p:nvPr/>
        </p:nvSpPr>
        <p:spPr>
          <a:xfrm flipH="1">
            <a:off x="42353" y="4809469"/>
            <a:ext cx="2591156" cy="1938992"/>
          </a:xfrm>
          <a:prstGeom prst="rect">
            <a:avLst/>
          </a:prstGeom>
          <a:noFill/>
        </p:spPr>
        <p:txBody>
          <a:bodyPr wrap="square" rtlCol="0">
            <a:spAutoFit/>
          </a:bodyPr>
          <a:lstStyle/>
          <a:p>
            <a:pPr algn="ctr"/>
            <a:r>
              <a:rPr lang="en-GB" sz="2400" dirty="0" smtClean="0">
                <a:solidFill>
                  <a:srgbClr val="7030A0"/>
                </a:solidFill>
              </a:rPr>
              <a:t>Need more </a:t>
            </a:r>
            <a:r>
              <a:rPr lang="en-GB" sz="2400" b="1" dirty="0" smtClean="0">
                <a:solidFill>
                  <a:srgbClr val="7030A0"/>
                </a:solidFill>
              </a:rPr>
              <a:t>outreach</a:t>
            </a:r>
            <a:r>
              <a:rPr lang="en-GB" sz="2400" dirty="0" smtClean="0">
                <a:solidFill>
                  <a:srgbClr val="7030A0"/>
                </a:solidFill>
              </a:rPr>
              <a:t>, disaffected YP aren’t used to having support</a:t>
            </a:r>
            <a:endParaRPr lang="en-GB" sz="2400" dirty="0">
              <a:solidFill>
                <a:srgbClr val="7030A0"/>
              </a:solidFill>
            </a:endParaRPr>
          </a:p>
        </p:txBody>
      </p:sp>
      <p:sp>
        <p:nvSpPr>
          <p:cNvPr id="6" name="TextBox 5"/>
          <p:cNvSpPr txBox="1"/>
          <p:nvPr/>
        </p:nvSpPr>
        <p:spPr>
          <a:xfrm flipH="1">
            <a:off x="5745127" y="4021102"/>
            <a:ext cx="2591156" cy="1200329"/>
          </a:xfrm>
          <a:prstGeom prst="rect">
            <a:avLst/>
          </a:prstGeom>
          <a:noFill/>
        </p:spPr>
        <p:txBody>
          <a:bodyPr wrap="square" rtlCol="0">
            <a:spAutoFit/>
          </a:bodyPr>
          <a:lstStyle/>
          <a:p>
            <a:pPr algn="ctr"/>
            <a:r>
              <a:rPr lang="en-GB" sz="2400" dirty="0" smtClean="0">
                <a:solidFill>
                  <a:srgbClr val="7030A0"/>
                </a:solidFill>
              </a:rPr>
              <a:t>Pressure on </a:t>
            </a:r>
            <a:r>
              <a:rPr lang="en-GB" sz="2400" b="1" dirty="0" smtClean="0">
                <a:solidFill>
                  <a:srgbClr val="7030A0"/>
                </a:solidFill>
              </a:rPr>
              <a:t>schools</a:t>
            </a:r>
            <a:r>
              <a:rPr lang="en-GB" sz="2400" dirty="0" smtClean="0">
                <a:solidFill>
                  <a:srgbClr val="7030A0"/>
                </a:solidFill>
              </a:rPr>
              <a:t> to deliver too much</a:t>
            </a:r>
            <a:endParaRPr lang="en-GB" sz="2400" dirty="0">
              <a:solidFill>
                <a:srgbClr val="7030A0"/>
              </a:solidFill>
            </a:endParaRPr>
          </a:p>
        </p:txBody>
      </p:sp>
      <p:sp>
        <p:nvSpPr>
          <p:cNvPr id="7" name="TextBox 6"/>
          <p:cNvSpPr txBox="1"/>
          <p:nvPr/>
        </p:nvSpPr>
        <p:spPr>
          <a:xfrm flipH="1">
            <a:off x="3407380" y="1804845"/>
            <a:ext cx="2591156" cy="1938992"/>
          </a:xfrm>
          <a:prstGeom prst="rect">
            <a:avLst/>
          </a:prstGeom>
          <a:noFill/>
        </p:spPr>
        <p:txBody>
          <a:bodyPr wrap="square" rtlCol="0">
            <a:spAutoFit/>
          </a:bodyPr>
          <a:lstStyle/>
          <a:p>
            <a:pPr algn="ctr"/>
            <a:r>
              <a:rPr lang="en-GB" sz="2400" b="1" dirty="0" smtClean="0">
                <a:solidFill>
                  <a:srgbClr val="7030A0"/>
                </a:solidFill>
              </a:rPr>
              <a:t>FUNDING</a:t>
            </a:r>
            <a:r>
              <a:rPr lang="en-GB" sz="2400" dirty="0" smtClean="0">
                <a:solidFill>
                  <a:srgbClr val="7030A0"/>
                </a:solidFill>
              </a:rPr>
              <a:t> – Local authority funding has been cut, increased demand on all funds</a:t>
            </a:r>
            <a:endParaRPr lang="en-GB" sz="2400" dirty="0">
              <a:solidFill>
                <a:srgbClr val="7030A0"/>
              </a:solidFill>
            </a:endParaRPr>
          </a:p>
        </p:txBody>
      </p:sp>
      <p:sp>
        <p:nvSpPr>
          <p:cNvPr id="8" name="TextBox 7"/>
          <p:cNvSpPr txBox="1"/>
          <p:nvPr/>
        </p:nvSpPr>
        <p:spPr>
          <a:xfrm flipH="1">
            <a:off x="6259389" y="2270435"/>
            <a:ext cx="3349256" cy="1200329"/>
          </a:xfrm>
          <a:prstGeom prst="rect">
            <a:avLst/>
          </a:prstGeom>
          <a:noFill/>
        </p:spPr>
        <p:txBody>
          <a:bodyPr wrap="square" rtlCol="0">
            <a:spAutoFit/>
          </a:bodyPr>
          <a:lstStyle/>
          <a:p>
            <a:pPr algn="ctr"/>
            <a:r>
              <a:rPr lang="en-GB" sz="2400" dirty="0" smtClean="0">
                <a:solidFill>
                  <a:srgbClr val="7030A0"/>
                </a:solidFill>
              </a:rPr>
              <a:t>MH support being provided by </a:t>
            </a:r>
            <a:r>
              <a:rPr lang="en-GB" sz="2400" b="1" dirty="0" smtClean="0">
                <a:solidFill>
                  <a:srgbClr val="7030A0"/>
                </a:solidFill>
              </a:rPr>
              <a:t>unqualified</a:t>
            </a:r>
            <a:r>
              <a:rPr lang="en-GB" sz="2400" dirty="0" smtClean="0">
                <a:solidFill>
                  <a:srgbClr val="7030A0"/>
                </a:solidFill>
              </a:rPr>
              <a:t> / untrained individuals</a:t>
            </a:r>
            <a:endParaRPr lang="en-GB" sz="2400" dirty="0">
              <a:solidFill>
                <a:srgbClr val="7030A0"/>
              </a:solidFill>
            </a:endParaRPr>
          </a:p>
        </p:txBody>
      </p:sp>
      <p:sp>
        <p:nvSpPr>
          <p:cNvPr id="9" name="TextBox 8"/>
          <p:cNvSpPr txBox="1"/>
          <p:nvPr/>
        </p:nvSpPr>
        <p:spPr>
          <a:xfrm flipH="1">
            <a:off x="8474149" y="5354353"/>
            <a:ext cx="2879651" cy="1200329"/>
          </a:xfrm>
          <a:prstGeom prst="rect">
            <a:avLst/>
          </a:prstGeom>
          <a:noFill/>
        </p:spPr>
        <p:txBody>
          <a:bodyPr wrap="square" rtlCol="0">
            <a:spAutoFit/>
          </a:bodyPr>
          <a:lstStyle/>
          <a:p>
            <a:pPr algn="ctr"/>
            <a:r>
              <a:rPr lang="en-GB" sz="2400" b="1" dirty="0">
                <a:solidFill>
                  <a:srgbClr val="7030A0"/>
                </a:solidFill>
              </a:rPr>
              <a:t>S</a:t>
            </a:r>
            <a:r>
              <a:rPr lang="en-GB" sz="2400" b="1" dirty="0" smtClean="0">
                <a:solidFill>
                  <a:srgbClr val="7030A0"/>
                </a:solidFill>
              </a:rPr>
              <a:t>taffing / volunteer </a:t>
            </a:r>
            <a:r>
              <a:rPr lang="en-GB" sz="2400" dirty="0" smtClean="0">
                <a:solidFill>
                  <a:srgbClr val="7030A0"/>
                </a:solidFill>
              </a:rPr>
              <a:t>levels – too much reliance on good will</a:t>
            </a:r>
            <a:endParaRPr lang="en-GB" sz="2400" dirty="0">
              <a:solidFill>
                <a:srgbClr val="7030A0"/>
              </a:solidFill>
            </a:endParaRPr>
          </a:p>
        </p:txBody>
      </p:sp>
      <p:sp>
        <p:nvSpPr>
          <p:cNvPr id="10" name="TextBox 9"/>
          <p:cNvSpPr txBox="1"/>
          <p:nvPr/>
        </p:nvSpPr>
        <p:spPr>
          <a:xfrm flipH="1">
            <a:off x="2481290" y="4809469"/>
            <a:ext cx="2591156" cy="1200329"/>
          </a:xfrm>
          <a:prstGeom prst="rect">
            <a:avLst/>
          </a:prstGeom>
          <a:noFill/>
        </p:spPr>
        <p:txBody>
          <a:bodyPr wrap="square" rtlCol="0">
            <a:spAutoFit/>
          </a:bodyPr>
          <a:lstStyle/>
          <a:p>
            <a:pPr algn="ctr"/>
            <a:r>
              <a:rPr lang="en-GB" sz="2400" b="1" dirty="0" smtClean="0">
                <a:solidFill>
                  <a:srgbClr val="7030A0"/>
                </a:solidFill>
              </a:rPr>
              <a:t>Pathways</a:t>
            </a:r>
            <a:r>
              <a:rPr lang="en-GB" sz="2400" dirty="0" smtClean="0">
                <a:solidFill>
                  <a:srgbClr val="7030A0"/>
                </a:solidFill>
              </a:rPr>
              <a:t> for support are not clear</a:t>
            </a:r>
            <a:endParaRPr lang="en-GB" sz="2400" dirty="0">
              <a:solidFill>
                <a:srgbClr val="7030A0"/>
              </a:solidFill>
            </a:endParaRPr>
          </a:p>
        </p:txBody>
      </p:sp>
      <p:sp>
        <p:nvSpPr>
          <p:cNvPr id="11" name="TextBox 10"/>
          <p:cNvSpPr txBox="1"/>
          <p:nvPr/>
        </p:nvSpPr>
        <p:spPr>
          <a:xfrm flipH="1">
            <a:off x="8618396" y="327732"/>
            <a:ext cx="2591156" cy="1938992"/>
          </a:xfrm>
          <a:prstGeom prst="rect">
            <a:avLst/>
          </a:prstGeom>
          <a:noFill/>
        </p:spPr>
        <p:txBody>
          <a:bodyPr wrap="square" rtlCol="0">
            <a:spAutoFit/>
          </a:bodyPr>
          <a:lstStyle/>
          <a:p>
            <a:pPr algn="ctr"/>
            <a:r>
              <a:rPr lang="en-GB" sz="2400" dirty="0" smtClean="0">
                <a:solidFill>
                  <a:srgbClr val="7030A0"/>
                </a:solidFill>
              </a:rPr>
              <a:t>VCS need to be more prominent in </a:t>
            </a:r>
            <a:r>
              <a:rPr lang="en-GB" sz="2400" b="1" dirty="0" smtClean="0">
                <a:solidFill>
                  <a:srgbClr val="7030A0"/>
                </a:solidFill>
              </a:rPr>
              <a:t>whole systems </a:t>
            </a:r>
            <a:r>
              <a:rPr lang="en-GB" sz="2400" dirty="0" smtClean="0">
                <a:solidFill>
                  <a:srgbClr val="7030A0"/>
                </a:solidFill>
              </a:rPr>
              <a:t>approach, and role better understood</a:t>
            </a:r>
            <a:endParaRPr lang="en-GB" sz="2400" dirty="0">
              <a:solidFill>
                <a:srgbClr val="7030A0"/>
              </a:solidFill>
            </a:endParaRPr>
          </a:p>
        </p:txBody>
      </p:sp>
      <p:sp>
        <p:nvSpPr>
          <p:cNvPr id="12" name="TextBox 11"/>
          <p:cNvSpPr txBox="1"/>
          <p:nvPr/>
        </p:nvSpPr>
        <p:spPr>
          <a:xfrm flipH="1">
            <a:off x="8618396" y="3483409"/>
            <a:ext cx="3271282" cy="1754326"/>
          </a:xfrm>
          <a:prstGeom prst="rect">
            <a:avLst/>
          </a:prstGeom>
          <a:noFill/>
        </p:spPr>
        <p:txBody>
          <a:bodyPr wrap="square" rtlCol="0">
            <a:spAutoFit/>
          </a:bodyPr>
          <a:lstStyle/>
          <a:p>
            <a:pPr algn="ctr"/>
            <a:r>
              <a:rPr lang="en-GB" sz="3600" dirty="0" smtClean="0">
                <a:solidFill>
                  <a:srgbClr val="7030A0"/>
                </a:solidFill>
              </a:rPr>
              <a:t>Long </a:t>
            </a:r>
            <a:r>
              <a:rPr lang="en-GB" sz="3600" b="1" dirty="0" smtClean="0">
                <a:solidFill>
                  <a:srgbClr val="7030A0"/>
                </a:solidFill>
              </a:rPr>
              <a:t>waiting</a:t>
            </a:r>
            <a:r>
              <a:rPr lang="en-GB" sz="3600" dirty="0" smtClean="0">
                <a:solidFill>
                  <a:srgbClr val="7030A0"/>
                </a:solidFill>
              </a:rPr>
              <a:t> lists and waiting times</a:t>
            </a:r>
            <a:endParaRPr lang="en-GB" sz="3600" dirty="0">
              <a:solidFill>
                <a:srgbClr val="7030A0"/>
              </a:solidFill>
            </a:endParaRPr>
          </a:p>
        </p:txBody>
      </p:sp>
      <p:sp>
        <p:nvSpPr>
          <p:cNvPr id="15" name="TextBox 14"/>
          <p:cNvSpPr txBox="1"/>
          <p:nvPr/>
        </p:nvSpPr>
        <p:spPr>
          <a:xfrm flipH="1">
            <a:off x="606588" y="3389850"/>
            <a:ext cx="3271282" cy="1200329"/>
          </a:xfrm>
          <a:prstGeom prst="rect">
            <a:avLst/>
          </a:prstGeom>
          <a:noFill/>
        </p:spPr>
        <p:txBody>
          <a:bodyPr wrap="square" rtlCol="0">
            <a:spAutoFit/>
          </a:bodyPr>
          <a:lstStyle/>
          <a:p>
            <a:pPr algn="ctr"/>
            <a:r>
              <a:rPr lang="en-GB" sz="3600" dirty="0" smtClean="0">
                <a:solidFill>
                  <a:srgbClr val="7030A0"/>
                </a:solidFill>
              </a:rPr>
              <a:t>Increasing </a:t>
            </a:r>
            <a:r>
              <a:rPr lang="en-GB" sz="3600" b="1" dirty="0" smtClean="0">
                <a:solidFill>
                  <a:srgbClr val="7030A0"/>
                </a:solidFill>
              </a:rPr>
              <a:t>demand</a:t>
            </a:r>
            <a:endParaRPr lang="en-GB" sz="3600" b="1" dirty="0">
              <a:solidFill>
                <a:srgbClr val="7030A0"/>
              </a:solidFill>
            </a:endParaRPr>
          </a:p>
        </p:txBody>
      </p:sp>
      <p:sp>
        <p:nvSpPr>
          <p:cNvPr id="16" name="TextBox 15"/>
          <p:cNvSpPr txBox="1"/>
          <p:nvPr/>
        </p:nvSpPr>
        <p:spPr>
          <a:xfrm flipH="1">
            <a:off x="4819563" y="5609281"/>
            <a:ext cx="2879651" cy="1200329"/>
          </a:xfrm>
          <a:prstGeom prst="rect">
            <a:avLst/>
          </a:prstGeom>
          <a:noFill/>
        </p:spPr>
        <p:txBody>
          <a:bodyPr wrap="square" rtlCol="0">
            <a:spAutoFit/>
          </a:bodyPr>
          <a:lstStyle/>
          <a:p>
            <a:pPr algn="ctr"/>
            <a:r>
              <a:rPr lang="en-GB" sz="2400" b="1" dirty="0" smtClean="0">
                <a:solidFill>
                  <a:srgbClr val="7030A0"/>
                </a:solidFill>
              </a:rPr>
              <a:t>Crisis management </a:t>
            </a:r>
            <a:r>
              <a:rPr lang="en-GB" sz="2400" dirty="0" smtClean="0">
                <a:solidFill>
                  <a:srgbClr val="7030A0"/>
                </a:solidFill>
              </a:rPr>
              <a:t>trumps early intervention</a:t>
            </a:r>
            <a:endParaRPr lang="en-GB" sz="2400" dirty="0">
              <a:solidFill>
                <a:srgbClr val="7030A0"/>
              </a:solidFill>
            </a:endParaRPr>
          </a:p>
        </p:txBody>
      </p:sp>
      <p:sp>
        <p:nvSpPr>
          <p:cNvPr id="17" name="Title 1"/>
          <p:cNvSpPr txBox="1">
            <a:spLocks/>
          </p:cNvSpPr>
          <p:nvPr/>
        </p:nvSpPr>
        <p:spPr>
          <a:xfrm>
            <a:off x="42353" y="3568"/>
            <a:ext cx="7985228" cy="890334"/>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Voluntary sector - challenges</a:t>
            </a:r>
            <a:endParaRPr lang="en-GB" b="1" dirty="0">
              <a:solidFill>
                <a:schemeClr val="bg1"/>
              </a:solidFill>
            </a:endParaRPr>
          </a:p>
        </p:txBody>
      </p:sp>
    </p:spTree>
    <p:extLst>
      <p:ext uri="{BB962C8B-B14F-4D97-AF65-F5344CB8AC3E}">
        <p14:creationId xmlns:p14="http://schemas.microsoft.com/office/powerpoint/2010/main" val="84748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 y="3568"/>
            <a:ext cx="7985228" cy="890334"/>
          </a:xfrm>
          <a:solidFill>
            <a:schemeClr val="accent6">
              <a:lumMod val="75000"/>
            </a:schemeClr>
          </a:solidFill>
        </p:spPr>
        <p:txBody>
          <a:bodyPr/>
          <a:lstStyle/>
          <a:p>
            <a:r>
              <a:rPr lang="en-GB" b="1" dirty="0" smtClean="0">
                <a:solidFill>
                  <a:schemeClr val="bg1"/>
                </a:solidFill>
              </a:rPr>
              <a:t>Voluntary sector - opportunities</a:t>
            </a:r>
            <a:endParaRPr lang="en-GB" b="1" dirty="0">
              <a:solidFill>
                <a:schemeClr val="bg1"/>
              </a:solidFill>
            </a:endParaRPr>
          </a:p>
        </p:txBody>
      </p:sp>
      <p:sp>
        <p:nvSpPr>
          <p:cNvPr id="4" name="TextBox 3"/>
          <p:cNvSpPr txBox="1"/>
          <p:nvPr/>
        </p:nvSpPr>
        <p:spPr>
          <a:xfrm flipH="1">
            <a:off x="338469" y="1224223"/>
            <a:ext cx="2830033" cy="1877437"/>
          </a:xfrm>
          <a:prstGeom prst="rect">
            <a:avLst/>
          </a:prstGeom>
          <a:noFill/>
        </p:spPr>
        <p:txBody>
          <a:bodyPr wrap="square" rtlCol="0">
            <a:spAutoFit/>
          </a:bodyPr>
          <a:lstStyle/>
          <a:p>
            <a:pPr algn="ctr"/>
            <a:r>
              <a:rPr lang="en-GB" sz="2800" dirty="0" smtClean="0">
                <a:solidFill>
                  <a:schemeClr val="accent6">
                    <a:lumMod val="75000"/>
                  </a:schemeClr>
                </a:solidFill>
              </a:rPr>
              <a:t>Attract a large amount of </a:t>
            </a:r>
            <a:r>
              <a:rPr lang="en-GB" sz="3200" b="1" dirty="0" smtClean="0">
                <a:solidFill>
                  <a:schemeClr val="accent6">
                    <a:lumMod val="75000"/>
                  </a:schemeClr>
                </a:solidFill>
              </a:rPr>
              <a:t>FUNDING</a:t>
            </a:r>
            <a:r>
              <a:rPr lang="en-GB" sz="2800" b="1" dirty="0" smtClean="0">
                <a:solidFill>
                  <a:schemeClr val="accent6">
                    <a:lumMod val="75000"/>
                  </a:schemeClr>
                </a:solidFill>
              </a:rPr>
              <a:t> </a:t>
            </a:r>
            <a:r>
              <a:rPr lang="en-GB" sz="2800" dirty="0" smtClean="0">
                <a:solidFill>
                  <a:schemeClr val="accent6">
                    <a:lumMod val="75000"/>
                  </a:schemeClr>
                </a:solidFill>
              </a:rPr>
              <a:t>to the local area</a:t>
            </a:r>
            <a:endParaRPr lang="en-GB" sz="2800" dirty="0">
              <a:solidFill>
                <a:schemeClr val="accent6">
                  <a:lumMod val="75000"/>
                </a:schemeClr>
              </a:solidFill>
            </a:endParaRPr>
          </a:p>
        </p:txBody>
      </p:sp>
      <p:sp>
        <p:nvSpPr>
          <p:cNvPr id="12" name="TextBox 11"/>
          <p:cNvSpPr txBox="1"/>
          <p:nvPr/>
        </p:nvSpPr>
        <p:spPr>
          <a:xfrm flipH="1">
            <a:off x="9011980" y="4849339"/>
            <a:ext cx="2800792" cy="1569660"/>
          </a:xfrm>
          <a:prstGeom prst="rect">
            <a:avLst/>
          </a:prstGeom>
          <a:noFill/>
        </p:spPr>
        <p:txBody>
          <a:bodyPr wrap="square" rtlCol="0">
            <a:spAutoFit/>
          </a:bodyPr>
          <a:lstStyle/>
          <a:p>
            <a:pPr algn="ctr"/>
            <a:r>
              <a:rPr lang="en-GB" sz="2400" b="1" dirty="0" smtClean="0">
                <a:solidFill>
                  <a:schemeClr val="accent6">
                    <a:lumMod val="75000"/>
                  </a:schemeClr>
                </a:solidFill>
              </a:rPr>
              <a:t>Provide support through transitions</a:t>
            </a:r>
            <a:r>
              <a:rPr lang="en-GB" sz="2400" dirty="0" smtClean="0">
                <a:solidFill>
                  <a:schemeClr val="accent6">
                    <a:lumMod val="75000"/>
                  </a:schemeClr>
                </a:solidFill>
              </a:rPr>
              <a:t> periods – work with YP up to age 25</a:t>
            </a:r>
            <a:endParaRPr lang="en-GB" sz="2400" dirty="0">
              <a:solidFill>
                <a:schemeClr val="accent6">
                  <a:lumMod val="75000"/>
                </a:schemeClr>
              </a:solidFill>
            </a:endParaRPr>
          </a:p>
        </p:txBody>
      </p:sp>
      <p:sp>
        <p:nvSpPr>
          <p:cNvPr id="15" name="TextBox 14"/>
          <p:cNvSpPr txBox="1"/>
          <p:nvPr/>
        </p:nvSpPr>
        <p:spPr>
          <a:xfrm flipH="1">
            <a:off x="606588" y="3379216"/>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Collaboration</a:t>
            </a:r>
            <a:endParaRPr lang="en-GB" sz="3600" b="1" dirty="0">
              <a:solidFill>
                <a:schemeClr val="accent6">
                  <a:lumMod val="75000"/>
                </a:schemeClr>
              </a:solidFill>
            </a:endParaRPr>
          </a:p>
        </p:txBody>
      </p:sp>
      <p:sp>
        <p:nvSpPr>
          <p:cNvPr id="17" name="TextBox 16"/>
          <p:cNvSpPr txBox="1"/>
          <p:nvPr/>
        </p:nvSpPr>
        <p:spPr>
          <a:xfrm flipH="1">
            <a:off x="212648" y="4664673"/>
            <a:ext cx="3822318" cy="1938992"/>
          </a:xfrm>
          <a:prstGeom prst="rect">
            <a:avLst/>
          </a:prstGeom>
          <a:noFill/>
        </p:spPr>
        <p:txBody>
          <a:bodyPr wrap="square" rtlCol="0">
            <a:spAutoFit/>
          </a:bodyPr>
          <a:lstStyle/>
          <a:p>
            <a:pPr lvl="0" algn="ctr"/>
            <a:r>
              <a:rPr lang="en-GB" sz="2400" dirty="0">
                <a:solidFill>
                  <a:schemeClr val="accent6">
                    <a:lumMod val="75000"/>
                  </a:schemeClr>
                </a:solidFill>
              </a:rPr>
              <a:t>VS are more </a:t>
            </a:r>
            <a:r>
              <a:rPr lang="en-GB" sz="2400" b="1" dirty="0">
                <a:solidFill>
                  <a:schemeClr val="accent6">
                    <a:lumMod val="75000"/>
                  </a:schemeClr>
                </a:solidFill>
              </a:rPr>
              <a:t>approachable</a:t>
            </a:r>
            <a:r>
              <a:rPr lang="en-GB" sz="2400" dirty="0">
                <a:solidFill>
                  <a:schemeClr val="accent6">
                    <a:lumMod val="75000"/>
                  </a:schemeClr>
                </a:solidFill>
              </a:rPr>
              <a:t> / </a:t>
            </a:r>
            <a:r>
              <a:rPr lang="en-GB" sz="2400" b="1" dirty="0">
                <a:solidFill>
                  <a:schemeClr val="accent6">
                    <a:lumMod val="75000"/>
                  </a:schemeClr>
                </a:solidFill>
              </a:rPr>
              <a:t>community </a:t>
            </a:r>
            <a:r>
              <a:rPr lang="en-GB" sz="2400" b="1" dirty="0" smtClean="0">
                <a:solidFill>
                  <a:schemeClr val="accent6">
                    <a:lumMod val="75000"/>
                  </a:schemeClr>
                </a:solidFill>
              </a:rPr>
              <a:t>based</a:t>
            </a:r>
            <a:r>
              <a:rPr lang="en-GB" sz="2400" dirty="0">
                <a:solidFill>
                  <a:schemeClr val="accent6">
                    <a:lumMod val="75000"/>
                  </a:schemeClr>
                </a:solidFill>
              </a:rPr>
              <a:t> </a:t>
            </a:r>
            <a:r>
              <a:rPr lang="en-GB" sz="2400" dirty="0" smtClean="0">
                <a:solidFill>
                  <a:schemeClr val="accent6">
                    <a:lumMod val="75000"/>
                  </a:schemeClr>
                </a:solidFill>
              </a:rPr>
              <a:t>so </a:t>
            </a:r>
            <a:r>
              <a:rPr lang="en-GB" sz="2400" b="1" dirty="0" smtClean="0">
                <a:solidFill>
                  <a:schemeClr val="accent6">
                    <a:lumMod val="75000"/>
                  </a:schemeClr>
                </a:solidFill>
              </a:rPr>
              <a:t>see </a:t>
            </a:r>
            <a:r>
              <a:rPr lang="en-GB" sz="2400" b="1" dirty="0">
                <a:solidFill>
                  <a:schemeClr val="accent6">
                    <a:lumMod val="75000"/>
                  </a:schemeClr>
                </a:solidFill>
              </a:rPr>
              <a:t>the issues first </a:t>
            </a:r>
            <a:r>
              <a:rPr lang="en-GB" sz="2400" b="1" dirty="0" smtClean="0">
                <a:solidFill>
                  <a:schemeClr val="accent6">
                    <a:lumMod val="75000"/>
                  </a:schemeClr>
                </a:solidFill>
              </a:rPr>
              <a:t>hand. </a:t>
            </a:r>
            <a:r>
              <a:rPr lang="en-GB" sz="2400" dirty="0" smtClean="0">
                <a:solidFill>
                  <a:schemeClr val="accent6">
                    <a:lumMod val="75000"/>
                  </a:schemeClr>
                </a:solidFill>
              </a:rPr>
              <a:t>This enables them to be responsive to meet the gaps </a:t>
            </a:r>
            <a:endParaRPr lang="en-GB" sz="2400" b="1" dirty="0">
              <a:solidFill>
                <a:schemeClr val="accent6">
                  <a:lumMod val="75000"/>
                </a:schemeClr>
              </a:solidFill>
            </a:endParaRPr>
          </a:p>
        </p:txBody>
      </p:sp>
      <p:sp>
        <p:nvSpPr>
          <p:cNvPr id="18" name="TextBox 17"/>
          <p:cNvSpPr txBox="1"/>
          <p:nvPr/>
        </p:nvSpPr>
        <p:spPr>
          <a:xfrm flipH="1">
            <a:off x="9151975" y="1533317"/>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Innovation</a:t>
            </a:r>
            <a:endParaRPr lang="en-GB" sz="3600" b="1" dirty="0">
              <a:solidFill>
                <a:schemeClr val="accent6">
                  <a:lumMod val="75000"/>
                </a:schemeClr>
              </a:solidFill>
            </a:endParaRPr>
          </a:p>
        </p:txBody>
      </p:sp>
      <p:sp>
        <p:nvSpPr>
          <p:cNvPr id="19" name="TextBox 18"/>
          <p:cNvSpPr txBox="1"/>
          <p:nvPr/>
        </p:nvSpPr>
        <p:spPr>
          <a:xfrm flipH="1">
            <a:off x="2845716" y="1012936"/>
            <a:ext cx="2800792" cy="1384995"/>
          </a:xfrm>
          <a:prstGeom prst="rect">
            <a:avLst/>
          </a:prstGeom>
          <a:noFill/>
        </p:spPr>
        <p:txBody>
          <a:bodyPr wrap="square" rtlCol="0">
            <a:spAutoFit/>
          </a:bodyPr>
          <a:lstStyle/>
          <a:p>
            <a:pPr algn="ctr"/>
            <a:r>
              <a:rPr lang="en-GB" sz="2800" dirty="0" smtClean="0">
                <a:solidFill>
                  <a:schemeClr val="accent6">
                    <a:lumMod val="75000"/>
                  </a:schemeClr>
                </a:solidFill>
              </a:rPr>
              <a:t>Bring</a:t>
            </a:r>
            <a:r>
              <a:rPr lang="en-GB" sz="2800" b="1" dirty="0" smtClean="0">
                <a:solidFill>
                  <a:schemeClr val="accent6">
                    <a:lumMod val="75000"/>
                  </a:schemeClr>
                </a:solidFill>
              </a:rPr>
              <a:t> skills and resources </a:t>
            </a:r>
            <a:r>
              <a:rPr lang="en-GB" sz="2800" dirty="0" smtClean="0">
                <a:solidFill>
                  <a:schemeClr val="accent6">
                    <a:lumMod val="75000"/>
                  </a:schemeClr>
                </a:solidFill>
              </a:rPr>
              <a:t>to the table</a:t>
            </a:r>
            <a:endParaRPr lang="en-GB" sz="2800" dirty="0">
              <a:solidFill>
                <a:schemeClr val="accent6">
                  <a:lumMod val="75000"/>
                </a:schemeClr>
              </a:solidFill>
            </a:endParaRPr>
          </a:p>
        </p:txBody>
      </p:sp>
      <p:sp>
        <p:nvSpPr>
          <p:cNvPr id="3" name="Rectangle 2"/>
          <p:cNvSpPr/>
          <p:nvPr/>
        </p:nvSpPr>
        <p:spPr>
          <a:xfrm>
            <a:off x="4034966" y="3492684"/>
            <a:ext cx="3657778" cy="1938992"/>
          </a:xfrm>
          <a:prstGeom prst="rect">
            <a:avLst/>
          </a:prstGeom>
        </p:spPr>
        <p:txBody>
          <a:bodyPr wrap="square">
            <a:spAutoFit/>
          </a:bodyPr>
          <a:lstStyle/>
          <a:p>
            <a:pPr algn="ctr"/>
            <a:r>
              <a:rPr lang="en-GB" sz="2400" b="1" dirty="0">
                <a:solidFill>
                  <a:schemeClr val="accent6">
                    <a:lumMod val="75000"/>
                  </a:schemeClr>
                </a:solidFill>
              </a:rPr>
              <a:t>Young </a:t>
            </a:r>
            <a:r>
              <a:rPr lang="en-GB" sz="2400" b="1" dirty="0" smtClean="0">
                <a:solidFill>
                  <a:schemeClr val="accent6">
                    <a:lumMod val="75000"/>
                  </a:schemeClr>
                </a:solidFill>
              </a:rPr>
              <a:t>Unaccompanied </a:t>
            </a:r>
            <a:r>
              <a:rPr lang="en-GB" sz="2400" b="1" dirty="0">
                <a:solidFill>
                  <a:schemeClr val="accent6">
                    <a:lumMod val="75000"/>
                  </a:schemeClr>
                </a:solidFill>
              </a:rPr>
              <a:t>A</a:t>
            </a:r>
            <a:r>
              <a:rPr lang="en-GB" sz="2400" b="1" dirty="0" smtClean="0">
                <a:solidFill>
                  <a:schemeClr val="accent6">
                    <a:lumMod val="75000"/>
                  </a:schemeClr>
                </a:solidFill>
              </a:rPr>
              <a:t>sylum Seekers </a:t>
            </a:r>
            <a:r>
              <a:rPr lang="en-GB" sz="2400" b="1" dirty="0">
                <a:solidFill>
                  <a:schemeClr val="accent6">
                    <a:lumMod val="75000"/>
                  </a:schemeClr>
                </a:solidFill>
              </a:rPr>
              <a:t>Forum Partnership </a:t>
            </a:r>
            <a:r>
              <a:rPr lang="en-GB" sz="2400" dirty="0">
                <a:solidFill>
                  <a:schemeClr val="accent6">
                    <a:lumMod val="75000"/>
                  </a:schemeClr>
                </a:solidFill>
              </a:rPr>
              <a:t>between housing, health, children’s services </a:t>
            </a:r>
            <a:r>
              <a:rPr lang="en-GB" sz="2400" dirty="0" smtClean="0">
                <a:solidFill>
                  <a:schemeClr val="accent6">
                    <a:lumMod val="75000"/>
                  </a:schemeClr>
                </a:solidFill>
              </a:rPr>
              <a:t>and VCS </a:t>
            </a:r>
            <a:endParaRPr lang="en-GB" sz="2400" dirty="0">
              <a:solidFill>
                <a:schemeClr val="accent6">
                  <a:lumMod val="75000"/>
                </a:schemeClr>
              </a:solidFill>
            </a:endParaRPr>
          </a:p>
        </p:txBody>
      </p:sp>
      <p:sp>
        <p:nvSpPr>
          <p:cNvPr id="5" name="Rectangle 4"/>
          <p:cNvSpPr/>
          <p:nvPr/>
        </p:nvSpPr>
        <p:spPr>
          <a:xfrm>
            <a:off x="8014998" y="573637"/>
            <a:ext cx="3897896" cy="954107"/>
          </a:xfrm>
          <a:prstGeom prst="rect">
            <a:avLst/>
          </a:prstGeom>
        </p:spPr>
        <p:txBody>
          <a:bodyPr wrap="square">
            <a:spAutoFit/>
          </a:bodyPr>
          <a:lstStyle/>
          <a:p>
            <a:pPr algn="ctr"/>
            <a:r>
              <a:rPr lang="en-GB" sz="3200" b="1" dirty="0">
                <a:solidFill>
                  <a:schemeClr val="accent6">
                    <a:lumMod val="75000"/>
                  </a:schemeClr>
                </a:solidFill>
              </a:rPr>
              <a:t>Peer </a:t>
            </a:r>
            <a:r>
              <a:rPr lang="en-GB" sz="3200" b="1" dirty="0" smtClean="0">
                <a:solidFill>
                  <a:schemeClr val="accent6">
                    <a:lumMod val="75000"/>
                  </a:schemeClr>
                </a:solidFill>
              </a:rPr>
              <a:t>mentors</a:t>
            </a:r>
            <a:r>
              <a:rPr lang="en-GB" sz="2400" dirty="0" smtClean="0">
                <a:solidFill>
                  <a:schemeClr val="accent6">
                    <a:lumMod val="75000"/>
                  </a:schemeClr>
                </a:solidFill>
              </a:rPr>
              <a:t>; </a:t>
            </a:r>
            <a:r>
              <a:rPr lang="en-GB" sz="2400" dirty="0">
                <a:solidFill>
                  <a:schemeClr val="accent6">
                    <a:lumMod val="75000"/>
                  </a:schemeClr>
                </a:solidFill>
              </a:rPr>
              <a:t>referral pathways to services </a:t>
            </a:r>
          </a:p>
        </p:txBody>
      </p:sp>
      <p:sp>
        <p:nvSpPr>
          <p:cNvPr id="6" name="Rectangle 5"/>
          <p:cNvSpPr/>
          <p:nvPr/>
        </p:nvSpPr>
        <p:spPr>
          <a:xfrm>
            <a:off x="4599269" y="5842675"/>
            <a:ext cx="3635756" cy="941796"/>
          </a:xfrm>
          <a:prstGeom prst="rect">
            <a:avLst/>
          </a:prstGeom>
        </p:spPr>
        <p:txBody>
          <a:bodyPr wrap="square">
            <a:spAutoFit/>
          </a:bodyPr>
          <a:lstStyle/>
          <a:p>
            <a:pPr lvl="0" algn="ctr">
              <a:lnSpc>
                <a:spcPct val="115000"/>
              </a:lnSpc>
              <a:spcAft>
                <a:spcPts val="1000"/>
              </a:spcAft>
            </a:pPr>
            <a:r>
              <a:rPr lang="en-GB" sz="2400" b="1" dirty="0" smtClean="0">
                <a:solidFill>
                  <a:schemeClr val="accent6">
                    <a:lumMod val="75000"/>
                  </a:schemeClr>
                </a:solidFill>
              </a:rPr>
              <a:t>BUILD TRUST </a:t>
            </a:r>
            <a:r>
              <a:rPr lang="en-GB" sz="2400" dirty="0" smtClean="0">
                <a:solidFill>
                  <a:schemeClr val="accent6">
                    <a:lumMod val="75000"/>
                  </a:schemeClr>
                </a:solidFill>
              </a:rPr>
              <a:t>with </a:t>
            </a:r>
            <a:r>
              <a:rPr lang="en-GB" sz="2400" dirty="0">
                <a:solidFill>
                  <a:schemeClr val="accent6">
                    <a:lumMod val="75000"/>
                  </a:schemeClr>
                </a:solidFill>
              </a:rPr>
              <a:t>young people through activities</a:t>
            </a:r>
          </a:p>
        </p:txBody>
      </p:sp>
      <p:sp>
        <p:nvSpPr>
          <p:cNvPr id="7" name="TextBox 6"/>
          <p:cNvSpPr txBox="1"/>
          <p:nvPr/>
        </p:nvSpPr>
        <p:spPr>
          <a:xfrm>
            <a:off x="5117450" y="1970974"/>
            <a:ext cx="5150588" cy="1200329"/>
          </a:xfrm>
          <a:prstGeom prst="rect">
            <a:avLst/>
          </a:prstGeom>
          <a:noFill/>
        </p:spPr>
        <p:txBody>
          <a:bodyPr wrap="square" rtlCol="0">
            <a:spAutoFit/>
          </a:bodyPr>
          <a:lstStyle/>
          <a:p>
            <a:pPr algn="ctr"/>
            <a:r>
              <a:rPr lang="en-GB" sz="2400" dirty="0">
                <a:solidFill>
                  <a:schemeClr val="accent6">
                    <a:lumMod val="75000"/>
                  </a:schemeClr>
                </a:solidFill>
              </a:rPr>
              <a:t>VS agencies who deliver </a:t>
            </a:r>
            <a:r>
              <a:rPr lang="en-GB" sz="2400" b="1" dirty="0">
                <a:solidFill>
                  <a:schemeClr val="accent6">
                    <a:lumMod val="75000"/>
                  </a:schemeClr>
                </a:solidFill>
              </a:rPr>
              <a:t>specialist services</a:t>
            </a:r>
            <a:r>
              <a:rPr lang="en-GB" sz="2400" dirty="0">
                <a:solidFill>
                  <a:schemeClr val="accent6">
                    <a:lumMod val="75000"/>
                  </a:schemeClr>
                </a:solidFill>
              </a:rPr>
              <a:t> e.g. LGBTQ / </a:t>
            </a:r>
            <a:r>
              <a:rPr lang="en-GB" sz="2400" dirty="0" smtClean="0">
                <a:solidFill>
                  <a:schemeClr val="accent6">
                    <a:lumMod val="75000"/>
                  </a:schemeClr>
                </a:solidFill>
              </a:rPr>
              <a:t>Gangs/ </a:t>
            </a:r>
            <a:r>
              <a:rPr lang="en-GB" sz="2400" dirty="0">
                <a:solidFill>
                  <a:schemeClr val="accent6">
                    <a:lumMod val="75000"/>
                  </a:schemeClr>
                </a:solidFill>
              </a:rPr>
              <a:t>CSE </a:t>
            </a:r>
            <a:r>
              <a:rPr lang="en-GB" sz="2400" dirty="0" smtClean="0">
                <a:solidFill>
                  <a:schemeClr val="accent6">
                    <a:lumMod val="75000"/>
                  </a:schemeClr>
                </a:solidFill>
              </a:rPr>
              <a:t>can support </a:t>
            </a:r>
            <a:r>
              <a:rPr lang="en-GB" sz="2400" b="1" dirty="0" smtClean="0">
                <a:solidFill>
                  <a:schemeClr val="accent6">
                    <a:lumMod val="75000"/>
                  </a:schemeClr>
                </a:solidFill>
              </a:rPr>
              <a:t>delivery of training</a:t>
            </a:r>
            <a:endParaRPr lang="en-GB" sz="2400" b="1" dirty="0">
              <a:solidFill>
                <a:schemeClr val="accent6">
                  <a:lumMod val="75000"/>
                </a:schemeClr>
              </a:solidFill>
            </a:endParaRPr>
          </a:p>
        </p:txBody>
      </p:sp>
      <p:sp>
        <p:nvSpPr>
          <p:cNvPr id="13" name="TextBox 12"/>
          <p:cNvSpPr txBox="1"/>
          <p:nvPr/>
        </p:nvSpPr>
        <p:spPr>
          <a:xfrm flipH="1">
            <a:off x="8027581" y="3622100"/>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Peer support</a:t>
            </a:r>
            <a:endParaRPr lang="en-GB" sz="3600" b="1" dirty="0">
              <a:solidFill>
                <a:schemeClr val="accent6">
                  <a:lumMod val="75000"/>
                </a:schemeClr>
              </a:solidFill>
            </a:endParaRPr>
          </a:p>
        </p:txBody>
      </p:sp>
    </p:spTree>
    <p:extLst>
      <p:ext uri="{BB962C8B-B14F-4D97-AF65-F5344CB8AC3E}">
        <p14:creationId xmlns:p14="http://schemas.microsoft.com/office/powerpoint/2010/main" val="130107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8916" y="516474"/>
            <a:ext cx="10852140" cy="10456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What works in the early years?</a:t>
            </a:r>
            <a:endParaRPr lang="en-GB" sz="4000" b="1" dirty="0">
              <a:solidFill>
                <a:schemeClr val="tx1"/>
              </a:solidFill>
            </a:endParaRPr>
          </a:p>
        </p:txBody>
      </p:sp>
      <p:graphicFrame>
        <p:nvGraphicFramePr>
          <p:cNvPr id="3" name="Diagram 2"/>
          <p:cNvGraphicFramePr/>
          <p:nvPr>
            <p:extLst>
              <p:ext uri="{D42A27DB-BD31-4B8C-83A1-F6EECF244321}">
                <p14:modId xmlns:p14="http://schemas.microsoft.com/office/powerpoint/2010/main" val="1755940240"/>
              </p:ext>
            </p:extLst>
          </p:nvPr>
        </p:nvGraphicFramePr>
        <p:xfrm>
          <a:off x="600269" y="1704804"/>
          <a:ext cx="11090787" cy="515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252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2</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35935301"/>
              </p:ext>
            </p:extLst>
          </p:nvPr>
        </p:nvGraphicFramePr>
        <p:xfrm>
          <a:off x="403497" y="994204"/>
          <a:ext cx="10845801" cy="5831617"/>
        </p:xfrm>
        <a:graphic>
          <a:graphicData uri="http://schemas.openxmlformats.org/drawingml/2006/table">
            <a:tbl>
              <a:tblPr firstRow="1" bandRow="1">
                <a:tableStyleId>{5C22544A-7EE6-4342-B048-85BDC9FD1C3A}</a:tableStyleId>
              </a:tblPr>
              <a:tblGrid>
                <a:gridCol w="6480366">
                  <a:extLst>
                    <a:ext uri="{9D8B030D-6E8A-4147-A177-3AD203B41FA5}">
                      <a16:colId xmlns:a16="http://schemas.microsoft.com/office/drawing/2014/main" val="428713549"/>
                    </a:ext>
                  </a:extLst>
                </a:gridCol>
                <a:gridCol w="4365435">
                  <a:extLst>
                    <a:ext uri="{9D8B030D-6E8A-4147-A177-3AD203B41FA5}">
                      <a16:colId xmlns:a16="http://schemas.microsoft.com/office/drawing/2014/main" val="2348181501"/>
                    </a:ext>
                  </a:extLst>
                </a:gridCol>
              </a:tblGrid>
              <a:tr h="530147">
                <a:tc>
                  <a:txBody>
                    <a:bodyPr/>
                    <a:lstStyle/>
                    <a:p>
                      <a:r>
                        <a:rPr lang="en-GB" sz="2400" dirty="0" smtClean="0"/>
                        <a:t>Section</a:t>
                      </a:r>
                      <a:endParaRPr lang="en-GB" sz="2400" dirty="0"/>
                    </a:p>
                  </a:txBody>
                  <a:tcPr/>
                </a:tc>
                <a:tc>
                  <a:txBody>
                    <a:bodyPr/>
                    <a:lstStyle/>
                    <a:p>
                      <a:r>
                        <a:rPr lang="en-GB" sz="2400" dirty="0" smtClean="0"/>
                        <a:t>Slides</a:t>
                      </a:r>
                      <a:endParaRPr lang="en-GB" sz="2400" dirty="0"/>
                    </a:p>
                  </a:txBody>
                  <a:tcPr/>
                </a:tc>
                <a:extLst>
                  <a:ext uri="{0D108BD9-81ED-4DB2-BD59-A6C34878D82A}">
                    <a16:rowId xmlns:a16="http://schemas.microsoft.com/office/drawing/2014/main" val="3830482780"/>
                  </a:ext>
                </a:extLst>
              </a:tr>
              <a:tr h="530147">
                <a:tc>
                  <a:txBody>
                    <a:bodyPr/>
                    <a:lstStyle/>
                    <a:p>
                      <a:r>
                        <a:rPr lang="en-GB" sz="2400" dirty="0" smtClean="0">
                          <a:hlinkClick r:id="rId2" action="ppaction://hlinksldjump"/>
                        </a:rPr>
                        <a:t>Introductory slides:</a:t>
                      </a:r>
                      <a:endParaRPr lang="en-GB" sz="2400" dirty="0"/>
                    </a:p>
                  </a:txBody>
                  <a:tcPr/>
                </a:tc>
                <a:tc>
                  <a:txBody>
                    <a:bodyPr/>
                    <a:lstStyle/>
                    <a:p>
                      <a:r>
                        <a:rPr lang="en-GB" sz="2400" dirty="0" smtClean="0"/>
                        <a:t>1-4</a:t>
                      </a:r>
                      <a:endParaRPr lang="en-GB" sz="2400" dirty="0"/>
                    </a:p>
                  </a:txBody>
                  <a:tcPr/>
                </a:tc>
                <a:extLst>
                  <a:ext uri="{0D108BD9-81ED-4DB2-BD59-A6C34878D82A}">
                    <a16:rowId xmlns:a16="http://schemas.microsoft.com/office/drawing/2014/main" val="1924587804"/>
                  </a:ext>
                </a:extLst>
              </a:tr>
              <a:tr h="530147">
                <a:tc>
                  <a:txBody>
                    <a:bodyPr/>
                    <a:lstStyle/>
                    <a:p>
                      <a:r>
                        <a:rPr lang="en-GB" sz="2400" dirty="0" smtClean="0">
                          <a:hlinkClick r:id="rId3" action="ppaction://hlinksldjump"/>
                        </a:rPr>
                        <a:t>Context and National Picture: </a:t>
                      </a:r>
                      <a:endParaRPr lang="en-GB" sz="2400" dirty="0"/>
                    </a:p>
                  </a:txBody>
                  <a:tcPr/>
                </a:tc>
                <a:tc>
                  <a:txBody>
                    <a:bodyPr/>
                    <a:lstStyle/>
                    <a:p>
                      <a:r>
                        <a:rPr lang="en-GB" sz="2400" dirty="0" smtClean="0"/>
                        <a:t>5-12</a:t>
                      </a:r>
                      <a:endParaRPr lang="en-GB" sz="2400" dirty="0"/>
                    </a:p>
                  </a:txBody>
                  <a:tcPr/>
                </a:tc>
                <a:extLst>
                  <a:ext uri="{0D108BD9-81ED-4DB2-BD59-A6C34878D82A}">
                    <a16:rowId xmlns:a16="http://schemas.microsoft.com/office/drawing/2014/main" val="77526545"/>
                  </a:ext>
                </a:extLst>
              </a:tr>
              <a:tr h="530147">
                <a:tc>
                  <a:txBody>
                    <a:bodyPr/>
                    <a:lstStyle/>
                    <a:p>
                      <a:r>
                        <a:rPr lang="en-GB" sz="2400" dirty="0" smtClean="0">
                          <a:hlinkClick r:id="rId4" action="ppaction://hlinksldjump"/>
                        </a:rPr>
                        <a:t>Stakeholder feedback:</a:t>
                      </a:r>
                      <a:endParaRPr lang="en-GB" sz="2400" dirty="0"/>
                    </a:p>
                  </a:txBody>
                  <a:tcPr/>
                </a:tc>
                <a:tc>
                  <a:txBody>
                    <a:bodyPr/>
                    <a:lstStyle/>
                    <a:p>
                      <a:r>
                        <a:rPr lang="en-GB" sz="2400" dirty="0" smtClean="0"/>
                        <a:t>13-18</a:t>
                      </a:r>
                      <a:endParaRPr lang="en-GB" sz="2400" dirty="0"/>
                    </a:p>
                  </a:txBody>
                  <a:tcPr/>
                </a:tc>
                <a:extLst>
                  <a:ext uri="{0D108BD9-81ED-4DB2-BD59-A6C34878D82A}">
                    <a16:rowId xmlns:a16="http://schemas.microsoft.com/office/drawing/2014/main" val="3379628588"/>
                  </a:ext>
                </a:extLst>
              </a:tr>
              <a:tr h="530147">
                <a:tc>
                  <a:txBody>
                    <a:bodyPr/>
                    <a:lstStyle/>
                    <a:p>
                      <a:r>
                        <a:rPr lang="en-GB" sz="2400" dirty="0" smtClean="0">
                          <a:hlinkClick r:id="rId5" action="ppaction://hlinksldjump"/>
                        </a:rPr>
                        <a:t>Evidence based approaches: </a:t>
                      </a:r>
                      <a:endParaRPr lang="en-GB" sz="2400" dirty="0"/>
                    </a:p>
                  </a:txBody>
                  <a:tcPr/>
                </a:tc>
                <a:tc>
                  <a:txBody>
                    <a:bodyPr/>
                    <a:lstStyle/>
                    <a:p>
                      <a:r>
                        <a:rPr lang="en-GB" sz="2400" dirty="0" smtClean="0"/>
                        <a:t>19-24</a:t>
                      </a:r>
                      <a:endParaRPr lang="en-GB" sz="2400" dirty="0"/>
                    </a:p>
                  </a:txBody>
                  <a:tcPr/>
                </a:tc>
                <a:extLst>
                  <a:ext uri="{0D108BD9-81ED-4DB2-BD59-A6C34878D82A}">
                    <a16:rowId xmlns:a16="http://schemas.microsoft.com/office/drawing/2014/main" val="2990932273"/>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6" action="ppaction://hlinksldjump"/>
                        </a:rPr>
                        <a:t>Bedford Borough Data</a:t>
                      </a:r>
                      <a:endParaRPr lang="en-GB" sz="2400" dirty="0" smtClean="0"/>
                    </a:p>
                  </a:txBody>
                  <a:tcPr/>
                </a:tc>
                <a:tc>
                  <a:txBody>
                    <a:bodyPr/>
                    <a:lstStyle/>
                    <a:p>
                      <a:r>
                        <a:rPr lang="en-GB" sz="2400" dirty="0" smtClean="0"/>
                        <a:t>25-38</a:t>
                      </a:r>
                      <a:endParaRPr lang="en-GB" sz="2400" dirty="0"/>
                    </a:p>
                  </a:txBody>
                  <a:tcPr/>
                </a:tc>
                <a:extLst>
                  <a:ext uri="{0D108BD9-81ED-4DB2-BD59-A6C34878D82A}">
                    <a16:rowId xmlns:a16="http://schemas.microsoft.com/office/drawing/2014/main" val="1704911427"/>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7" action="ppaction://hlinksldjump"/>
                        </a:rPr>
                        <a:t>Central Bedfordshire Data</a:t>
                      </a:r>
                      <a:endParaRPr lang="en-GB" sz="2400" dirty="0"/>
                    </a:p>
                  </a:txBody>
                  <a:tcPr/>
                </a:tc>
                <a:tc>
                  <a:txBody>
                    <a:bodyPr/>
                    <a:lstStyle/>
                    <a:p>
                      <a:r>
                        <a:rPr lang="en-GB" sz="2400" dirty="0" smtClean="0"/>
                        <a:t>39-50</a:t>
                      </a:r>
                      <a:endParaRPr lang="en-GB" sz="2400" dirty="0"/>
                    </a:p>
                  </a:txBody>
                  <a:tcPr/>
                </a:tc>
                <a:extLst>
                  <a:ext uri="{0D108BD9-81ED-4DB2-BD59-A6C34878D82A}">
                    <a16:rowId xmlns:a16="http://schemas.microsoft.com/office/drawing/2014/main" val="2611157056"/>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8" action="ppaction://hlinksldjump"/>
                        </a:rPr>
                        <a:t>Bedfordshire Recommendations (BBC and CBC)</a:t>
                      </a:r>
                      <a:endParaRPr lang="en-GB" sz="2400" dirty="0"/>
                    </a:p>
                  </a:txBody>
                  <a:tcPr/>
                </a:tc>
                <a:tc>
                  <a:txBody>
                    <a:bodyPr/>
                    <a:lstStyle/>
                    <a:p>
                      <a:r>
                        <a:rPr lang="en-GB" sz="2400" dirty="0" smtClean="0"/>
                        <a:t>51-55</a:t>
                      </a:r>
                      <a:endParaRPr lang="en-GB" sz="2400" dirty="0"/>
                    </a:p>
                  </a:txBody>
                  <a:tcPr/>
                </a:tc>
                <a:extLst>
                  <a:ext uri="{0D108BD9-81ED-4DB2-BD59-A6C34878D82A}">
                    <a16:rowId xmlns:a16="http://schemas.microsoft.com/office/drawing/2014/main" val="386479403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9" action="ppaction://hlinksldjump"/>
                        </a:rPr>
                        <a:t>Milton Keynes</a:t>
                      </a:r>
                      <a:r>
                        <a:rPr lang="en-GB" sz="2400" baseline="0" dirty="0" smtClean="0">
                          <a:hlinkClick r:id="rId9" action="ppaction://hlinksldjump"/>
                        </a:rPr>
                        <a:t> Data</a:t>
                      </a:r>
                      <a:endParaRPr lang="en-GB" sz="2400" dirty="0" smtClean="0"/>
                    </a:p>
                  </a:txBody>
                  <a:tcPr/>
                </a:tc>
                <a:tc>
                  <a:txBody>
                    <a:bodyPr/>
                    <a:lstStyle/>
                    <a:p>
                      <a:r>
                        <a:rPr lang="en-GB" sz="2400" dirty="0" smtClean="0"/>
                        <a:t>56-69</a:t>
                      </a:r>
                      <a:endParaRPr lang="en-GB" sz="2400" dirty="0"/>
                    </a:p>
                  </a:txBody>
                  <a:tcPr/>
                </a:tc>
                <a:extLst>
                  <a:ext uri="{0D108BD9-81ED-4DB2-BD59-A6C34878D82A}">
                    <a16:rowId xmlns:a16="http://schemas.microsoft.com/office/drawing/2014/main" val="1422233975"/>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10" action="ppaction://hlinksldjump"/>
                        </a:rPr>
                        <a:t>Milton Keynes Recommendations</a:t>
                      </a:r>
                      <a:endParaRPr lang="en-GB" sz="2400" dirty="0" smtClean="0"/>
                    </a:p>
                  </a:txBody>
                  <a:tcPr/>
                </a:tc>
                <a:tc>
                  <a:txBody>
                    <a:bodyPr/>
                    <a:lstStyle/>
                    <a:p>
                      <a:r>
                        <a:rPr lang="en-GB" sz="2400" dirty="0" smtClean="0"/>
                        <a:t>70-74</a:t>
                      </a:r>
                      <a:endParaRPr lang="en-GB" sz="2400" dirty="0"/>
                    </a:p>
                  </a:txBody>
                  <a:tcPr/>
                </a:tc>
                <a:extLst>
                  <a:ext uri="{0D108BD9-81ED-4DB2-BD59-A6C34878D82A}">
                    <a16:rowId xmlns:a16="http://schemas.microsoft.com/office/drawing/2014/main" val="43164531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11" action="ppaction://hlinksldjump"/>
                        </a:rPr>
                        <a:t>BBC,</a:t>
                      </a:r>
                      <a:r>
                        <a:rPr lang="en-GB" sz="2400" baseline="0" dirty="0" smtClean="0">
                          <a:hlinkClick r:id="rId11" action="ppaction://hlinksldjump"/>
                        </a:rPr>
                        <a:t> CBC and MK data</a:t>
                      </a:r>
                      <a:endParaRPr lang="en-GB" sz="2400" dirty="0" smtClean="0"/>
                    </a:p>
                  </a:txBody>
                  <a:tcPr/>
                </a:tc>
                <a:tc>
                  <a:txBody>
                    <a:bodyPr/>
                    <a:lstStyle/>
                    <a:p>
                      <a:r>
                        <a:rPr lang="en-GB" sz="2400" dirty="0" smtClean="0"/>
                        <a:t>75-80</a:t>
                      </a:r>
                      <a:endParaRPr lang="en-GB" sz="2400" dirty="0"/>
                    </a:p>
                  </a:txBody>
                  <a:tcPr/>
                </a:tc>
                <a:extLst>
                  <a:ext uri="{0D108BD9-81ED-4DB2-BD59-A6C34878D82A}">
                    <a16:rowId xmlns:a16="http://schemas.microsoft.com/office/drawing/2014/main" val="1521826735"/>
                  </a:ext>
                </a:extLst>
              </a:tr>
            </a:tbl>
          </a:graphicData>
        </a:graphic>
      </p:graphicFrame>
    </p:spTree>
    <p:extLst>
      <p:ext uri="{BB962C8B-B14F-4D97-AF65-F5344CB8AC3E}">
        <p14:creationId xmlns:p14="http://schemas.microsoft.com/office/powerpoint/2010/main" val="237548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79" y="13433"/>
            <a:ext cx="11332391" cy="1325563"/>
          </a:xfrm>
        </p:spPr>
        <p:txBody>
          <a:bodyPr>
            <a:normAutofit fontScale="90000"/>
          </a:bodyPr>
          <a:lstStyle/>
          <a:p>
            <a:r>
              <a:rPr lang="en-GB" sz="3600" dirty="0" smtClean="0"/>
              <a:t>A whole school approach to mental health within in all aspects of school life is key to building resilience in children and young people</a:t>
            </a:r>
            <a:endParaRPr lang="en-GB" sz="3600" dirty="0"/>
          </a:p>
        </p:txBody>
      </p:sp>
      <p:pic>
        <p:nvPicPr>
          <p:cNvPr id="5" name="Picture 4"/>
          <p:cNvPicPr>
            <a:picLocks noChangeAspect="1"/>
          </p:cNvPicPr>
          <p:nvPr/>
        </p:nvPicPr>
        <p:blipFill rotWithShape="1">
          <a:blip r:embed="rId3"/>
          <a:srcRect l="5807" t="1785" r="10083"/>
          <a:stretch/>
        </p:blipFill>
        <p:spPr>
          <a:xfrm>
            <a:off x="6635260" y="1408454"/>
            <a:ext cx="5451232" cy="5185679"/>
          </a:xfrm>
          <a:prstGeom prst="rect">
            <a:avLst/>
          </a:prstGeom>
        </p:spPr>
      </p:pic>
      <p:graphicFrame>
        <p:nvGraphicFramePr>
          <p:cNvPr id="6" name="Diagram 5"/>
          <p:cNvGraphicFramePr/>
          <p:nvPr>
            <p:extLst/>
          </p:nvPr>
        </p:nvGraphicFramePr>
        <p:xfrm>
          <a:off x="324104" y="2116374"/>
          <a:ext cx="5771896" cy="4477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p:cNvSpPr/>
          <p:nvPr/>
        </p:nvSpPr>
        <p:spPr>
          <a:xfrm>
            <a:off x="424180" y="1338996"/>
            <a:ext cx="5571744" cy="600164"/>
          </a:xfrm>
          <a:prstGeom prst="roundRect">
            <a:avLst/>
          </a:prstGeom>
          <a:solidFill>
            <a:srgbClr val="ADCDE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Building resilience – what works?</a:t>
            </a:r>
            <a:endParaRPr lang="en-GB" sz="2800" b="1" dirty="0">
              <a:solidFill>
                <a:schemeClr val="tx1"/>
              </a:solidFill>
            </a:endParaRPr>
          </a:p>
        </p:txBody>
      </p:sp>
      <p:sp>
        <p:nvSpPr>
          <p:cNvPr id="3" name="Slide Number Placeholder 2"/>
          <p:cNvSpPr>
            <a:spLocks noGrp="1"/>
          </p:cNvSpPr>
          <p:nvPr>
            <p:ph type="sldNum" sz="quarter" idx="12"/>
          </p:nvPr>
        </p:nvSpPr>
        <p:spPr/>
        <p:txBody>
          <a:bodyPr/>
          <a:lstStyle/>
          <a:p>
            <a:fld id="{76E8EA33-0568-4363-9A6C-5FF9AF2CD2CF}" type="slidenum">
              <a:rPr lang="en-GB" smtClean="0"/>
              <a:t>20</a:t>
            </a:fld>
            <a:endParaRPr lang="en-GB"/>
          </a:p>
        </p:txBody>
      </p:sp>
    </p:spTree>
    <p:extLst>
      <p:ext uri="{BB962C8B-B14F-4D97-AF65-F5344CB8AC3E}">
        <p14:creationId xmlns:p14="http://schemas.microsoft.com/office/powerpoint/2010/main" val="177135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5885" y="1388962"/>
            <a:ext cx="4799258" cy="4498271"/>
          </a:xfrm>
          <a:prstGeom prst="roundRect">
            <a:avLst/>
          </a:prstGeom>
          <a:ln/>
        </p:spPr>
        <p:style>
          <a:lnRef idx="2">
            <a:schemeClr val="accent5"/>
          </a:lnRef>
          <a:fillRef idx="1">
            <a:schemeClr val="lt1"/>
          </a:fillRef>
          <a:effectRef idx="0">
            <a:schemeClr val="accent5"/>
          </a:effectRef>
          <a:fontRef idx="minor">
            <a:schemeClr val="dk1"/>
          </a:fontRef>
        </p:style>
        <p:txBody>
          <a:bodyPr rtlCol="0" anchor="t"/>
          <a:lstStyle/>
          <a:p>
            <a:pPr marL="457200" indent="-457200">
              <a:buFont typeface="Arial" panose="020B0604020202020204" pitchFamily="34" charset="0"/>
              <a:buChar char="•"/>
            </a:pPr>
            <a:r>
              <a:rPr lang="en-GB" sz="2000" b="1" dirty="0" smtClean="0"/>
              <a:t>Whole population approaches</a:t>
            </a:r>
          </a:p>
          <a:p>
            <a:pPr marL="914400" lvl="1" indent="-457200">
              <a:buFont typeface="Arial" panose="020B0604020202020204" pitchFamily="34" charset="0"/>
              <a:buChar char="•"/>
            </a:pPr>
            <a:r>
              <a:rPr lang="en-GB" sz="2000" dirty="0" smtClean="0"/>
              <a:t>strengthening individuals and communities, addressing wider determinants</a:t>
            </a:r>
          </a:p>
          <a:p>
            <a:pPr marL="457200" indent="-457200">
              <a:buFont typeface="Arial" panose="020B0604020202020204" pitchFamily="34" charset="0"/>
              <a:buChar char="•"/>
            </a:pPr>
            <a:r>
              <a:rPr lang="en-GB" sz="2000" b="1" dirty="0" smtClean="0"/>
              <a:t>Life course approaches</a:t>
            </a:r>
          </a:p>
          <a:p>
            <a:pPr marL="457200" indent="-457200">
              <a:buFont typeface="Arial" panose="020B0604020202020204" pitchFamily="34" charset="0"/>
              <a:buChar char="•"/>
            </a:pPr>
            <a:r>
              <a:rPr lang="en-GB" sz="2000" b="1" dirty="0" smtClean="0"/>
              <a:t>Targeted prevention</a:t>
            </a:r>
          </a:p>
          <a:p>
            <a:pPr marL="914400" lvl="1" indent="-457200">
              <a:buFont typeface="Arial" panose="020B0604020202020204" pitchFamily="34" charset="0"/>
              <a:buChar char="•"/>
            </a:pPr>
            <a:r>
              <a:rPr lang="en-GB" sz="2000" dirty="0" smtClean="0"/>
              <a:t>groups at higher risk</a:t>
            </a:r>
          </a:p>
          <a:p>
            <a:pPr marL="914400" lvl="1" indent="-457200">
              <a:buFont typeface="Arial" panose="020B0604020202020204" pitchFamily="34" charset="0"/>
              <a:buChar char="•"/>
            </a:pPr>
            <a:r>
              <a:rPr lang="en-GB" sz="2000" dirty="0" smtClean="0"/>
              <a:t>individuals showing signs and symptoms</a:t>
            </a:r>
          </a:p>
          <a:p>
            <a:pPr marL="914400" lvl="1" indent="-457200">
              <a:buFont typeface="Arial" panose="020B0604020202020204" pitchFamily="34" charset="0"/>
              <a:buChar char="•"/>
            </a:pPr>
            <a:r>
              <a:rPr lang="en-GB" sz="2000" dirty="0" smtClean="0"/>
              <a:t>people with mental health problems</a:t>
            </a:r>
            <a:endParaRPr lang="en-GB" sz="2000" dirty="0"/>
          </a:p>
        </p:txBody>
      </p:sp>
      <p:sp>
        <p:nvSpPr>
          <p:cNvPr id="8" name="Rounded Rectangle 7"/>
          <p:cNvSpPr/>
          <p:nvPr/>
        </p:nvSpPr>
        <p:spPr>
          <a:xfrm>
            <a:off x="425885" y="187124"/>
            <a:ext cx="11345568" cy="10301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smtClean="0"/>
              <a:t>Approaches to improve the mental health of the population</a:t>
            </a:r>
            <a:endParaRPr lang="en-GB" sz="2800" dirty="0"/>
          </a:p>
        </p:txBody>
      </p:sp>
      <p:sp>
        <p:nvSpPr>
          <p:cNvPr id="9" name="Rounded Rectangle 8"/>
          <p:cNvSpPr/>
          <p:nvPr/>
        </p:nvSpPr>
        <p:spPr>
          <a:xfrm>
            <a:off x="5345723" y="1388962"/>
            <a:ext cx="6425730" cy="4498271"/>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GB" sz="2800" b="1" dirty="0" smtClean="0"/>
              <a:t>Groups at increased risk:</a:t>
            </a:r>
          </a:p>
          <a:p>
            <a:pPr marL="285750" indent="-285750">
              <a:buFont typeface="Arial" panose="020B0604020202020204" pitchFamily="34" charset="0"/>
              <a:buChar char="•"/>
            </a:pPr>
            <a:r>
              <a:rPr lang="en-GB" sz="2000" dirty="0" smtClean="0"/>
              <a:t>Children and young people from </a:t>
            </a:r>
            <a:r>
              <a:rPr lang="en-GB" sz="2000" dirty="0"/>
              <a:t>low income families</a:t>
            </a:r>
          </a:p>
          <a:p>
            <a:pPr marL="285750" indent="-285750">
              <a:buFont typeface="Arial" panose="020B0604020202020204" pitchFamily="34" charset="0"/>
              <a:buChar char="•"/>
            </a:pPr>
            <a:r>
              <a:rPr lang="en-GB" sz="2000" dirty="0"/>
              <a:t>Looked after children, children in need</a:t>
            </a:r>
          </a:p>
          <a:p>
            <a:pPr marL="285750" indent="-285750">
              <a:buFont typeface="Arial" panose="020B0604020202020204" pitchFamily="34" charset="0"/>
              <a:buChar char="•"/>
            </a:pPr>
            <a:r>
              <a:rPr lang="en-GB" sz="2000" dirty="0"/>
              <a:t>Black and minority ethnic groups</a:t>
            </a:r>
          </a:p>
          <a:p>
            <a:pPr marL="285750" indent="-285750">
              <a:buFont typeface="Arial" panose="020B0604020202020204" pitchFamily="34" charset="0"/>
              <a:buChar char="•"/>
            </a:pPr>
            <a:r>
              <a:rPr lang="en-GB" sz="2000" dirty="0"/>
              <a:t>Homeless / at risk of homelessness</a:t>
            </a:r>
          </a:p>
          <a:p>
            <a:pPr marL="285750" indent="-285750">
              <a:buFont typeface="Arial" panose="020B0604020202020204" pitchFamily="34" charset="0"/>
              <a:buChar char="•"/>
            </a:pPr>
            <a:r>
              <a:rPr lang="en-GB" sz="2000" dirty="0" smtClean="0"/>
              <a:t>Lesbian, gay, bisexual, transgender and queer</a:t>
            </a:r>
            <a:endParaRPr lang="en-GB" sz="2000" dirty="0"/>
          </a:p>
          <a:p>
            <a:pPr marL="285750" indent="-285750">
              <a:buFont typeface="Arial" panose="020B0604020202020204" pitchFamily="34" charset="0"/>
              <a:buChar char="•"/>
            </a:pPr>
            <a:r>
              <a:rPr lang="en-GB" sz="2000" dirty="0"/>
              <a:t>Those seeking asylum</a:t>
            </a:r>
          </a:p>
          <a:p>
            <a:pPr marL="285750" indent="-285750">
              <a:buFont typeface="Arial" panose="020B0604020202020204" pitchFamily="34" charset="0"/>
              <a:buChar char="•"/>
            </a:pPr>
            <a:r>
              <a:rPr lang="en-GB" sz="2000" dirty="0"/>
              <a:t>Young offenders, or at risk of offending</a:t>
            </a:r>
          </a:p>
          <a:p>
            <a:pPr marL="285750" indent="-285750">
              <a:buFont typeface="Arial" panose="020B0604020202020204" pitchFamily="34" charset="0"/>
              <a:buChar char="•"/>
            </a:pPr>
            <a:r>
              <a:rPr lang="en-GB" sz="2000" dirty="0"/>
              <a:t>CYP going through transitions: child to adult/ community services; between education; education to employment; change in life circumstances</a:t>
            </a:r>
          </a:p>
          <a:p>
            <a:pPr marL="285750" indent="-285750">
              <a:buFont typeface="Arial" panose="020B0604020202020204" pitchFamily="34" charset="0"/>
              <a:buChar char="•"/>
            </a:pPr>
            <a:r>
              <a:rPr lang="en-GB" sz="2000" dirty="0"/>
              <a:t>Excluded or at risk of exclusion from education</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algn="ctr"/>
            <a:endParaRPr lang="en-GB" sz="2200" dirty="0"/>
          </a:p>
        </p:txBody>
      </p:sp>
      <p:sp>
        <p:nvSpPr>
          <p:cNvPr id="2" name="Rounded Rectangle 1"/>
          <p:cNvSpPr/>
          <p:nvPr/>
        </p:nvSpPr>
        <p:spPr>
          <a:xfrm>
            <a:off x="425885" y="5999967"/>
            <a:ext cx="11345568" cy="7139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Going </a:t>
            </a:r>
            <a:r>
              <a:rPr lang="en-GB" sz="2400" dirty="0" smtClean="0"/>
              <a:t>digital: e-headspace</a:t>
            </a:r>
            <a:r>
              <a:rPr lang="en-GB" sz="2400" dirty="0"/>
              <a:t>, </a:t>
            </a:r>
            <a:r>
              <a:rPr lang="en-GB" sz="2400" dirty="0" smtClean="0"/>
              <a:t>successful Australian </a:t>
            </a:r>
            <a:r>
              <a:rPr lang="en-GB" sz="2400" dirty="0"/>
              <a:t>national digital delivery </a:t>
            </a:r>
            <a:r>
              <a:rPr lang="en-GB" sz="2400" dirty="0" smtClean="0"/>
              <a:t>service</a:t>
            </a:r>
            <a:endParaRPr lang="en-GB" sz="2400" dirty="0"/>
          </a:p>
        </p:txBody>
      </p:sp>
      <p:sp>
        <p:nvSpPr>
          <p:cNvPr id="3" name="Slide Number Placeholder 2"/>
          <p:cNvSpPr>
            <a:spLocks noGrp="1"/>
          </p:cNvSpPr>
          <p:nvPr>
            <p:ph type="sldNum" sz="quarter" idx="12"/>
          </p:nvPr>
        </p:nvSpPr>
        <p:spPr/>
        <p:txBody>
          <a:bodyPr/>
          <a:lstStyle/>
          <a:p>
            <a:fld id="{76E8EA33-0568-4363-9A6C-5FF9AF2CD2CF}" type="slidenum">
              <a:rPr lang="en-GB" smtClean="0"/>
              <a:t>21</a:t>
            </a:fld>
            <a:endParaRPr lang="en-GB"/>
          </a:p>
        </p:txBody>
      </p:sp>
    </p:spTree>
    <p:extLst>
      <p:ext uri="{BB962C8B-B14F-4D97-AF65-F5344CB8AC3E}">
        <p14:creationId xmlns:p14="http://schemas.microsoft.com/office/powerpoint/2010/main" val="411304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91" y="13434"/>
            <a:ext cx="11590217" cy="805274"/>
          </a:xfrm>
        </p:spPr>
        <p:txBody>
          <a:bodyPr/>
          <a:lstStyle/>
          <a:p>
            <a:r>
              <a:rPr lang="en-GB" dirty="0" smtClean="0"/>
              <a:t>Population approaches evidenced to improve MH</a:t>
            </a:r>
            <a:endParaRPr lang="en-GB" dirty="0"/>
          </a:p>
        </p:txBody>
      </p:sp>
      <p:graphicFrame>
        <p:nvGraphicFramePr>
          <p:cNvPr id="3" name="Diagram 2"/>
          <p:cNvGraphicFramePr/>
          <p:nvPr>
            <p:extLst/>
          </p:nvPr>
        </p:nvGraphicFramePr>
        <p:xfrm>
          <a:off x="300891" y="818708"/>
          <a:ext cx="11590217" cy="5788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0891" y="6237399"/>
            <a:ext cx="11590217" cy="369332"/>
          </a:xfrm>
          <a:prstGeom prst="rect">
            <a:avLst/>
          </a:prstGeom>
          <a:solidFill>
            <a:schemeClr val="tx1"/>
          </a:solidFill>
        </p:spPr>
        <p:txBody>
          <a:bodyPr wrap="square" rtlCol="0">
            <a:spAutoFit/>
          </a:bodyPr>
          <a:lstStyle/>
          <a:p>
            <a:pPr algn="ctr"/>
            <a:r>
              <a:rPr lang="en-GB" dirty="0" smtClean="0">
                <a:solidFill>
                  <a:schemeClr val="bg1"/>
                </a:solidFill>
              </a:rPr>
              <a:t>Summarised from the</a:t>
            </a:r>
            <a:r>
              <a:rPr lang="en-GB" dirty="0" smtClean="0">
                <a:solidFill>
                  <a:schemeClr val="bg1"/>
                </a:solidFill>
                <a:hlinkClick r:id="rId8"/>
              </a:rPr>
              <a:t> EIF’s </a:t>
            </a:r>
            <a:r>
              <a:rPr lang="en-GB" dirty="0" smtClean="0">
                <a:solidFill>
                  <a:schemeClr val="bg1"/>
                </a:solidFill>
              </a:rPr>
              <a:t>Mental Health and Prevention: Taking local action for better mental health (2016)</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76E8EA33-0568-4363-9A6C-5FF9AF2CD2CF}" type="slidenum">
              <a:rPr lang="en-GB" smtClean="0"/>
              <a:t>22</a:t>
            </a:fld>
            <a:endParaRPr lang="en-GB"/>
          </a:p>
        </p:txBody>
      </p:sp>
    </p:spTree>
    <p:extLst>
      <p:ext uri="{BB962C8B-B14F-4D97-AF65-F5344CB8AC3E}">
        <p14:creationId xmlns:p14="http://schemas.microsoft.com/office/powerpoint/2010/main" val="331437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4" y="281879"/>
            <a:ext cx="2696900" cy="2569579"/>
          </a:xfrm>
        </p:spPr>
        <p:txBody>
          <a:bodyPr>
            <a:normAutofit fontScale="90000"/>
          </a:bodyPr>
          <a:lstStyle/>
          <a:p>
            <a:r>
              <a:rPr lang="en-GB" dirty="0"/>
              <a:t>E</a:t>
            </a:r>
            <a:r>
              <a:rPr lang="en-GB" dirty="0" smtClean="0"/>
              <a:t>vidence for savings from investing in prevention</a:t>
            </a:r>
            <a:endParaRPr lang="en-GB" dirty="0"/>
          </a:p>
        </p:txBody>
      </p:sp>
      <p:pic>
        <p:nvPicPr>
          <p:cNvPr id="7" name="Picture 6"/>
          <p:cNvPicPr>
            <a:picLocks noChangeAspect="1"/>
          </p:cNvPicPr>
          <p:nvPr/>
        </p:nvPicPr>
        <p:blipFill>
          <a:blip r:embed="rId3"/>
          <a:stretch>
            <a:fillRect/>
          </a:stretch>
        </p:blipFill>
        <p:spPr>
          <a:xfrm>
            <a:off x="2974694" y="281879"/>
            <a:ext cx="9217306" cy="6357163"/>
          </a:xfrm>
          <a:prstGeom prst="rect">
            <a:avLst/>
          </a:prstGeom>
        </p:spPr>
      </p:pic>
      <p:sp>
        <p:nvSpPr>
          <p:cNvPr id="3" name="Rectangle 2"/>
          <p:cNvSpPr/>
          <p:nvPr/>
        </p:nvSpPr>
        <p:spPr>
          <a:xfrm>
            <a:off x="150474" y="4330718"/>
            <a:ext cx="2528931" cy="2031325"/>
          </a:xfrm>
          <a:prstGeom prst="rect">
            <a:avLst/>
          </a:prstGeom>
        </p:spPr>
        <p:txBody>
          <a:bodyPr wrap="square">
            <a:spAutoFit/>
          </a:bodyPr>
          <a:lstStyle/>
          <a:p>
            <a:pPr lvl="0">
              <a:defRPr/>
            </a:pPr>
            <a:r>
              <a:rPr lang="en-GB" dirty="0" err="1" smtClean="0"/>
              <a:t>Burstow</a:t>
            </a:r>
            <a:r>
              <a:rPr lang="en-GB" dirty="0"/>
              <a:t> </a:t>
            </a:r>
            <a:r>
              <a:rPr lang="en-GB" i="1" dirty="0" smtClean="0"/>
              <a:t>et al</a:t>
            </a:r>
            <a:r>
              <a:rPr lang="en-GB" dirty="0" smtClean="0"/>
              <a:t> </a:t>
            </a:r>
            <a:r>
              <a:rPr lang="en-GB" dirty="0"/>
              <a:t>2018. </a:t>
            </a:r>
            <a:r>
              <a:rPr lang="en-GB" i="1" dirty="0"/>
              <a:t>Investing in a Resilient Generation: Keys to a Mentally Prosperous Nation. </a:t>
            </a:r>
            <a:r>
              <a:rPr lang="en-GB" dirty="0"/>
              <a:t>Birmingham: University of Birmingham. </a:t>
            </a:r>
          </a:p>
        </p:txBody>
      </p:sp>
      <p:sp>
        <p:nvSpPr>
          <p:cNvPr id="4" name="Slide Number Placeholder 3"/>
          <p:cNvSpPr>
            <a:spLocks noGrp="1"/>
          </p:cNvSpPr>
          <p:nvPr>
            <p:ph type="sldNum" sz="quarter" idx="12"/>
          </p:nvPr>
        </p:nvSpPr>
        <p:spPr/>
        <p:txBody>
          <a:bodyPr/>
          <a:lstStyle/>
          <a:p>
            <a:fld id="{76E8EA33-0568-4363-9A6C-5FF9AF2CD2CF}" type="slidenum">
              <a:rPr lang="en-GB" smtClean="0"/>
              <a:t>23</a:t>
            </a:fld>
            <a:endParaRPr lang="en-GB"/>
          </a:p>
        </p:txBody>
      </p:sp>
    </p:spTree>
    <p:extLst>
      <p:ext uri="{BB962C8B-B14F-4D97-AF65-F5344CB8AC3E}">
        <p14:creationId xmlns:p14="http://schemas.microsoft.com/office/powerpoint/2010/main" val="421251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8" y="0"/>
            <a:ext cx="6363366" cy="1095153"/>
          </a:xfrm>
          <a:solidFill>
            <a:schemeClr val="accent6">
              <a:lumMod val="75000"/>
            </a:schemeClr>
          </a:solidFill>
        </p:spPr>
        <p:txBody>
          <a:bodyPr>
            <a:normAutofit/>
          </a:bodyPr>
          <a:lstStyle/>
          <a:p>
            <a:r>
              <a:rPr lang="en-GB" sz="3200" b="1" dirty="0" smtClean="0">
                <a:solidFill>
                  <a:schemeClr val="bg1"/>
                </a:solidFill>
              </a:rPr>
              <a:t>Government School’s Green paper proposals</a:t>
            </a:r>
            <a:endParaRPr lang="en-GB" sz="3200" b="1" dirty="0">
              <a:solidFill>
                <a:schemeClr val="bg1"/>
              </a:solidFill>
            </a:endParaRPr>
          </a:p>
        </p:txBody>
      </p:sp>
      <p:sp>
        <p:nvSpPr>
          <p:cNvPr id="3" name="Content Placeholder 2"/>
          <p:cNvSpPr>
            <a:spLocks noGrp="1"/>
          </p:cNvSpPr>
          <p:nvPr>
            <p:ph idx="1"/>
          </p:nvPr>
        </p:nvSpPr>
        <p:spPr>
          <a:xfrm>
            <a:off x="388308" y="1169581"/>
            <a:ext cx="6363366" cy="5539563"/>
          </a:xfrm>
          <a:solidFill>
            <a:schemeClr val="bg1">
              <a:lumMod val="95000"/>
            </a:schemeClr>
          </a:solidFill>
        </p:spPr>
        <p:txBody>
          <a:bodyPr>
            <a:normAutofit fontScale="92500" lnSpcReduction="10000"/>
          </a:bodyPr>
          <a:lstStyle/>
          <a:p>
            <a:pPr marL="0" indent="0">
              <a:buNone/>
            </a:pPr>
            <a:r>
              <a:rPr lang="en-GB" b="1" u="sng" dirty="0" smtClean="0"/>
              <a:t>Core </a:t>
            </a:r>
            <a:r>
              <a:rPr lang="en-GB" b="1" u="sng" dirty="0"/>
              <a:t>p</a:t>
            </a:r>
            <a:r>
              <a:rPr lang="en-GB" b="1" u="sng" dirty="0" smtClean="0"/>
              <a:t>roposals 20-25% of schools by ‘22/23:</a:t>
            </a:r>
          </a:p>
          <a:p>
            <a:pPr marL="514350" indent="-514350">
              <a:buFont typeface="+mj-lt"/>
              <a:buAutoNum type="arabicPeriod"/>
            </a:pPr>
            <a:r>
              <a:rPr lang="en-GB" sz="2400" dirty="0" smtClean="0"/>
              <a:t>Incentivise and support all schools and colleges to </a:t>
            </a:r>
            <a:r>
              <a:rPr lang="en-GB" sz="2400" b="1" dirty="0" smtClean="0"/>
              <a:t>identify and train a Designated Senior Lead for mental health</a:t>
            </a:r>
            <a:r>
              <a:rPr lang="en-GB" sz="2400" dirty="0" smtClean="0"/>
              <a:t>. </a:t>
            </a:r>
          </a:p>
          <a:p>
            <a:pPr marL="514350" indent="-514350">
              <a:buFont typeface="+mj-lt"/>
              <a:buAutoNum type="arabicPeriod"/>
            </a:pPr>
            <a:r>
              <a:rPr lang="en-GB" sz="2400" dirty="0" smtClean="0"/>
              <a:t>Fund </a:t>
            </a:r>
            <a:r>
              <a:rPr lang="en-GB" sz="2400" dirty="0"/>
              <a:t>new </a:t>
            </a:r>
            <a:r>
              <a:rPr lang="en-GB" sz="2400" b="1" dirty="0"/>
              <a:t>Mental Health Support Teams</a:t>
            </a:r>
            <a:r>
              <a:rPr lang="en-GB" sz="2400" dirty="0"/>
              <a:t>, which will be supervised by NHS children and young people’s mental health </a:t>
            </a:r>
            <a:r>
              <a:rPr lang="en-GB" sz="2400" dirty="0" smtClean="0"/>
              <a:t>staff</a:t>
            </a:r>
          </a:p>
          <a:p>
            <a:pPr marL="514350" indent="-514350">
              <a:buFont typeface="+mj-lt"/>
              <a:buAutoNum type="arabicPeriod"/>
            </a:pPr>
            <a:r>
              <a:rPr lang="en-GB" sz="2400" dirty="0" smtClean="0"/>
              <a:t>To </a:t>
            </a:r>
            <a:r>
              <a:rPr lang="en-GB" sz="2400" dirty="0"/>
              <a:t>pilot a </a:t>
            </a:r>
            <a:r>
              <a:rPr lang="en-GB" sz="2400" b="1" dirty="0"/>
              <a:t>four week waiting time </a:t>
            </a:r>
            <a:r>
              <a:rPr lang="en-GB" sz="2400" dirty="0"/>
              <a:t>for access to specialist NHS children and young </a:t>
            </a:r>
            <a:r>
              <a:rPr lang="en-GB" sz="2400" dirty="0" smtClean="0"/>
              <a:t>people’s </a:t>
            </a:r>
            <a:r>
              <a:rPr lang="en-GB" sz="2400" dirty="0"/>
              <a:t>mental health services</a:t>
            </a:r>
            <a:r>
              <a:rPr lang="en-GB" sz="2400" dirty="0" smtClean="0"/>
              <a:t>.</a:t>
            </a:r>
          </a:p>
          <a:p>
            <a:pPr marL="0" indent="0">
              <a:buNone/>
            </a:pPr>
            <a:r>
              <a:rPr lang="en-GB" sz="2400" b="1" u="sng" dirty="0" smtClean="0"/>
              <a:t>In addition:</a:t>
            </a:r>
          </a:p>
          <a:p>
            <a:pPr marL="285750" indent="-285750"/>
            <a:r>
              <a:rPr lang="en-GB" sz="2400" dirty="0" smtClean="0"/>
              <a:t>Department for Education </a:t>
            </a:r>
            <a:r>
              <a:rPr lang="en-GB" sz="2400" dirty="0"/>
              <a:t>supporting </a:t>
            </a:r>
            <a:r>
              <a:rPr lang="en-GB" sz="2400" dirty="0" smtClean="0"/>
              <a:t>a </a:t>
            </a:r>
            <a:r>
              <a:rPr lang="en-GB" sz="2400" b="1" dirty="0" smtClean="0"/>
              <a:t>Whole School Approach </a:t>
            </a:r>
            <a:r>
              <a:rPr lang="en-GB" sz="2400" dirty="0" smtClean="0"/>
              <a:t>to </a:t>
            </a:r>
            <a:r>
              <a:rPr lang="en-GB" sz="2400" dirty="0"/>
              <a:t>mental health</a:t>
            </a:r>
          </a:p>
          <a:p>
            <a:pPr marL="285750" indent="-285750"/>
            <a:r>
              <a:rPr lang="en-GB" sz="2400" dirty="0"/>
              <a:t>Focus on </a:t>
            </a:r>
            <a:r>
              <a:rPr lang="en-GB" sz="2400" b="1" dirty="0"/>
              <a:t>physical </a:t>
            </a:r>
            <a:r>
              <a:rPr lang="en-GB" sz="2400" b="1" dirty="0" smtClean="0"/>
              <a:t>health: </a:t>
            </a:r>
            <a:r>
              <a:rPr lang="en-GB" sz="2400" dirty="0" smtClean="0"/>
              <a:t>sporting </a:t>
            </a:r>
            <a:r>
              <a:rPr lang="en-GB" sz="2400" dirty="0"/>
              <a:t>future; </a:t>
            </a:r>
            <a:r>
              <a:rPr lang="en-GB" sz="2400" dirty="0" smtClean="0"/>
              <a:t>child obesity plan</a:t>
            </a:r>
            <a:endParaRPr lang="en-GB" sz="2400" dirty="0"/>
          </a:p>
          <a:p>
            <a:pPr marL="285750" indent="-285750"/>
            <a:r>
              <a:rPr lang="en-GB" sz="2400" b="1" dirty="0"/>
              <a:t>Online </a:t>
            </a:r>
            <a:r>
              <a:rPr lang="en-GB" sz="2400" b="1" dirty="0" smtClean="0"/>
              <a:t>Safety</a:t>
            </a:r>
            <a:endParaRPr lang="en-GB" sz="2400" b="1" dirty="0"/>
          </a:p>
        </p:txBody>
      </p:sp>
      <p:sp>
        <p:nvSpPr>
          <p:cNvPr id="6" name="Title 1"/>
          <p:cNvSpPr txBox="1">
            <a:spLocks/>
          </p:cNvSpPr>
          <p:nvPr/>
        </p:nvSpPr>
        <p:spPr>
          <a:xfrm>
            <a:off x="6889898" y="0"/>
            <a:ext cx="5302102" cy="1095153"/>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What are the implications locally of NHS Long Term Plan</a:t>
            </a:r>
            <a:endParaRPr lang="en-GB" sz="3200" b="1" dirty="0">
              <a:solidFill>
                <a:schemeClr val="bg1"/>
              </a:solidFill>
            </a:endParaRPr>
          </a:p>
        </p:txBody>
      </p:sp>
      <p:sp>
        <p:nvSpPr>
          <p:cNvPr id="7" name="Content Placeholder 2"/>
          <p:cNvSpPr txBox="1">
            <a:spLocks/>
          </p:cNvSpPr>
          <p:nvPr/>
        </p:nvSpPr>
        <p:spPr>
          <a:xfrm>
            <a:off x="6889898" y="1169581"/>
            <a:ext cx="5302102" cy="5539563"/>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Increasing emphasis on </a:t>
            </a:r>
            <a:r>
              <a:rPr lang="en-GB" sz="2400" b="1" dirty="0"/>
              <a:t>self-care &amp; </a:t>
            </a:r>
            <a:r>
              <a:rPr lang="en-GB" sz="2400" b="1" dirty="0" smtClean="0"/>
              <a:t>management</a:t>
            </a:r>
            <a:r>
              <a:rPr lang="en-GB" sz="2400" dirty="0" smtClean="0"/>
              <a:t> including common </a:t>
            </a:r>
            <a:r>
              <a:rPr lang="en-GB" sz="2400" dirty="0"/>
              <a:t>mental health </a:t>
            </a:r>
            <a:r>
              <a:rPr lang="en-GB" sz="2400" dirty="0" smtClean="0"/>
              <a:t>problems</a:t>
            </a:r>
          </a:p>
          <a:p>
            <a:r>
              <a:rPr lang="en-GB" sz="2400" dirty="0" smtClean="0"/>
              <a:t>Increase </a:t>
            </a:r>
            <a:r>
              <a:rPr lang="en-GB" sz="2400" b="1" dirty="0"/>
              <a:t>physical health checks </a:t>
            </a:r>
            <a:r>
              <a:rPr lang="en-GB" sz="2400" dirty="0"/>
              <a:t>for those with severe mental </a:t>
            </a:r>
            <a:r>
              <a:rPr lang="en-GB" sz="2400" dirty="0" smtClean="0"/>
              <a:t>illness</a:t>
            </a:r>
          </a:p>
          <a:p>
            <a:r>
              <a:rPr lang="en-GB" sz="2400" dirty="0" smtClean="0"/>
              <a:t>Support for </a:t>
            </a:r>
            <a:r>
              <a:rPr lang="en-GB" sz="2400" b="1" dirty="0" smtClean="0"/>
              <a:t>young carers</a:t>
            </a:r>
            <a:r>
              <a:rPr lang="en-GB" sz="2400" dirty="0" smtClean="0"/>
              <a:t>, who are </a:t>
            </a:r>
            <a:r>
              <a:rPr lang="en-GB" sz="2400" dirty="0" err="1" smtClean="0"/>
              <a:t>are</a:t>
            </a:r>
            <a:r>
              <a:rPr lang="en-GB" sz="2400" dirty="0" smtClean="0"/>
              <a:t> risk of poor MH</a:t>
            </a:r>
          </a:p>
          <a:p>
            <a:r>
              <a:rPr lang="en-GB" sz="2400" b="1" dirty="0" smtClean="0"/>
              <a:t>Expanding MH services </a:t>
            </a:r>
            <a:r>
              <a:rPr lang="en-GB" sz="2400" dirty="0" smtClean="0"/>
              <a:t>for children and young people – to improve access to services, including those aged 18-25 years.</a:t>
            </a:r>
          </a:p>
          <a:p>
            <a:r>
              <a:rPr lang="en-GB" sz="2400" b="1" dirty="0"/>
              <a:t>NHS 111 </a:t>
            </a:r>
            <a:r>
              <a:rPr lang="en-GB" sz="2400" dirty="0"/>
              <a:t>to be single point of access and source of community MH support 24/7</a:t>
            </a:r>
            <a:endParaRPr lang="en-GB" sz="2400" dirty="0" smtClean="0"/>
          </a:p>
          <a:p>
            <a:endParaRPr lang="en-GB" sz="2400" dirty="0"/>
          </a:p>
        </p:txBody>
      </p:sp>
      <p:sp>
        <p:nvSpPr>
          <p:cNvPr id="4" name="Slide Number Placeholder 3"/>
          <p:cNvSpPr>
            <a:spLocks noGrp="1"/>
          </p:cNvSpPr>
          <p:nvPr>
            <p:ph type="sldNum" sz="quarter" idx="12"/>
          </p:nvPr>
        </p:nvSpPr>
        <p:spPr/>
        <p:txBody>
          <a:bodyPr/>
          <a:lstStyle/>
          <a:p>
            <a:fld id="{76E8EA33-0568-4363-9A6C-5FF9AF2CD2CF}" type="slidenum">
              <a:rPr lang="en-GB" smtClean="0"/>
              <a:t>24</a:t>
            </a:fld>
            <a:endParaRPr lang="en-GB"/>
          </a:p>
        </p:txBody>
      </p:sp>
    </p:spTree>
    <p:extLst>
      <p:ext uri="{BB962C8B-B14F-4D97-AF65-F5344CB8AC3E}">
        <p14:creationId xmlns:p14="http://schemas.microsoft.com/office/powerpoint/2010/main" val="28198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Slides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25</a:t>
            </a:fld>
            <a:endParaRPr lang="en-GB"/>
          </a:p>
        </p:txBody>
      </p:sp>
    </p:spTree>
    <p:extLst>
      <p:ext uri="{BB962C8B-B14F-4D97-AF65-F5344CB8AC3E}">
        <p14:creationId xmlns:p14="http://schemas.microsoft.com/office/powerpoint/2010/main" val="2762244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455023" y="1136787"/>
            <a:ext cx="6296297" cy="5526804"/>
          </a:xfrm>
        </p:spPr>
        <p:txBody>
          <a:bodyPr>
            <a:normAutofit fontScale="92500" lnSpcReduction="10000"/>
          </a:bodyPr>
          <a:lstStyle/>
          <a:p>
            <a:r>
              <a:rPr lang="en-GB" dirty="0" smtClean="0"/>
              <a:t>The following performance data is presented for a number or relevant indicators:</a:t>
            </a:r>
          </a:p>
          <a:p>
            <a:pPr lvl="1"/>
            <a:r>
              <a:rPr lang="en-GB" dirty="0" smtClean="0"/>
              <a:t>Bedford Borough</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Bedford Borough</a:t>
            </a:r>
          </a:p>
          <a:p>
            <a:pPr lvl="1"/>
            <a:r>
              <a:rPr lang="en-GB" dirty="0" smtClean="0"/>
              <a:t>Data for Local Authorities with the best performance for each indicator (95</a:t>
            </a:r>
            <a:r>
              <a:rPr lang="en-GB" baseline="30000" dirty="0" smtClean="0"/>
              <a:t>th</a:t>
            </a:r>
            <a:r>
              <a:rPr lang="en-GB" dirty="0" smtClean="0"/>
              <a:t> centile)</a:t>
            </a:r>
          </a:p>
          <a:p>
            <a:r>
              <a:rPr lang="en-GB" dirty="0" smtClean="0"/>
              <a:t>Bedford Borough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with England</a:t>
            </a:r>
          </a:p>
        </p:txBody>
      </p:sp>
      <p:graphicFrame>
        <p:nvGraphicFramePr>
          <p:cNvPr id="6" name="Chart 5"/>
          <p:cNvGraphicFramePr/>
          <p:nvPr>
            <p:extLst>
              <p:ext uri="{D42A27DB-BD31-4B8C-83A1-F6EECF244321}">
                <p14:modId xmlns:p14="http://schemas.microsoft.com/office/powerpoint/2010/main" val="606907848"/>
              </p:ext>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646331"/>
          </a:xfrm>
          <a:prstGeom prst="rect">
            <a:avLst/>
          </a:prstGeom>
          <a:noFill/>
        </p:spPr>
        <p:txBody>
          <a:bodyPr wrap="square" rtlCol="0">
            <a:spAutoFit/>
          </a:bodyPr>
          <a:lstStyle/>
          <a:p>
            <a:r>
              <a:rPr lang="en-GB" dirty="0" smtClean="0"/>
              <a:t>Bedford Borough – 4</a:t>
            </a:r>
            <a:r>
              <a:rPr lang="en-GB" baseline="30000" dirty="0" smtClean="0"/>
              <a:t>th</a:t>
            </a:r>
            <a:r>
              <a:rPr lang="en-GB" dirty="0" smtClean="0"/>
              <a:t> least deprived decile</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26</a:t>
            </a:fld>
            <a:endParaRPr lang="en-GB" dirty="0"/>
          </a:p>
        </p:txBody>
      </p:sp>
    </p:spTree>
    <p:extLst>
      <p:ext uri="{BB962C8B-B14F-4D97-AF65-F5344CB8AC3E}">
        <p14:creationId xmlns:p14="http://schemas.microsoft.com/office/powerpoint/2010/main" val="136983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296986" y="1603317"/>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to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the local population, that is </a:t>
            </a:r>
            <a:endParaRPr lang="en-GB" sz="2400" dirty="0"/>
          </a:p>
          <a:p>
            <a:pPr algn="ctr"/>
            <a:endParaRPr lang="en-GB" sz="2400" dirty="0" smtClean="0"/>
          </a:p>
        </p:txBody>
      </p:sp>
      <p:sp>
        <p:nvSpPr>
          <p:cNvPr id="31" name="TextBox 30"/>
          <p:cNvSpPr txBox="1"/>
          <p:nvPr/>
        </p:nvSpPr>
        <p:spPr>
          <a:xfrm>
            <a:off x="650863" y="3704805"/>
            <a:ext cx="51321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Borough</a:t>
            </a:r>
            <a:endParaRPr lang="en-GB" dirty="0"/>
          </a:p>
        </p:txBody>
      </p:sp>
      <p:sp>
        <p:nvSpPr>
          <p:cNvPr id="26" name="Down Arrow 25"/>
          <p:cNvSpPr/>
          <p:nvPr/>
        </p:nvSpPr>
        <p:spPr>
          <a:xfrm>
            <a:off x="2957338" y="4136280"/>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291178" y="4452872"/>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sp>
        <p:nvSpPr>
          <p:cNvPr id="2" name="Slide Number Placeholder 1"/>
          <p:cNvSpPr>
            <a:spLocks noGrp="1"/>
          </p:cNvSpPr>
          <p:nvPr>
            <p:ph type="sldNum" sz="quarter" idx="12"/>
          </p:nvPr>
        </p:nvSpPr>
        <p:spPr/>
        <p:txBody>
          <a:bodyPr/>
          <a:lstStyle/>
          <a:p>
            <a:fld id="{76E8EA33-0568-4363-9A6C-5FF9AF2CD2CF}" type="slidenum">
              <a:rPr lang="en-GB" smtClean="0"/>
              <a:t>27</a:t>
            </a:fld>
            <a:endParaRPr lang="en-GB"/>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0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984"/>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1044645053"/>
              </p:ext>
            </p:extLst>
          </p:nvPr>
        </p:nvGraphicFramePr>
        <p:xfrm>
          <a:off x="5459854" y="660399"/>
          <a:ext cx="6198747" cy="5510241"/>
        </p:xfrm>
        <a:graphic>
          <a:graphicData uri="http://schemas.openxmlformats.org/drawingml/2006/table">
            <a:tbl>
              <a:tblPr firstRow="1" bandRow="1">
                <a:tableStyleId>{5C22544A-7EE6-4342-B048-85BDC9FD1C3A}</a:tableStyleId>
              </a:tblPr>
              <a:tblGrid>
                <a:gridCol w="4003500">
                  <a:extLst>
                    <a:ext uri="{9D8B030D-6E8A-4147-A177-3AD203B41FA5}">
                      <a16:colId xmlns:a16="http://schemas.microsoft.com/office/drawing/2014/main" val="501062262"/>
                    </a:ext>
                  </a:extLst>
                </a:gridCol>
                <a:gridCol w="550861">
                  <a:extLst>
                    <a:ext uri="{9D8B030D-6E8A-4147-A177-3AD203B41FA5}">
                      <a16:colId xmlns:a16="http://schemas.microsoft.com/office/drawing/2014/main" val="2958468125"/>
                    </a:ext>
                  </a:extLst>
                </a:gridCol>
                <a:gridCol w="562338">
                  <a:extLst>
                    <a:ext uri="{9D8B030D-6E8A-4147-A177-3AD203B41FA5}">
                      <a16:colId xmlns:a16="http://schemas.microsoft.com/office/drawing/2014/main" val="836190275"/>
                    </a:ext>
                  </a:extLst>
                </a:gridCol>
                <a:gridCol w="562338">
                  <a:extLst>
                    <a:ext uri="{9D8B030D-6E8A-4147-A177-3AD203B41FA5}">
                      <a16:colId xmlns:a16="http://schemas.microsoft.com/office/drawing/2014/main" val="1405828532"/>
                    </a:ext>
                  </a:extLst>
                </a:gridCol>
                <a:gridCol w="519710">
                  <a:extLst>
                    <a:ext uri="{9D8B030D-6E8A-4147-A177-3AD203B41FA5}">
                      <a16:colId xmlns:a16="http://schemas.microsoft.com/office/drawing/2014/main" val="2022871146"/>
                    </a:ext>
                  </a:extLst>
                </a:gridCol>
              </a:tblGrid>
              <a:tr h="153670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965200">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(2014/15)*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47.2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35000">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(2014/15)*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55320">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60400">
                <a:tc>
                  <a:txBody>
                    <a:bodyPr/>
                    <a:lstStyle/>
                    <a:p>
                      <a:r>
                        <a:rPr lang="en-GB" dirty="0" smtClean="0"/>
                        <a:t>Estimated</a:t>
                      </a:r>
                      <a:r>
                        <a:rPr lang="en-GB" baseline="0" dirty="0" smtClean="0"/>
                        <a:t> % of MH disorders in CYP aged 5 to 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8.0</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1052540">
                <a:tc>
                  <a:txBody>
                    <a:bodyPr/>
                    <a:lstStyle/>
                    <a:p>
                      <a:r>
                        <a:rPr lang="en-GB" sz="1800" b="0" i="0" kern="1200" dirty="0" smtClean="0">
                          <a:solidFill>
                            <a:srgbClr val="FF0000"/>
                          </a:solidFill>
                          <a:effectLst/>
                          <a:latin typeface="+mn-lt"/>
                          <a:ea typeface="+mn-ea"/>
                          <a:cs typeface="+mn-cs"/>
                        </a:rPr>
                        <a:t>**</a:t>
                      </a:r>
                      <a:r>
                        <a:rPr lang="en-GB" sz="1800" b="0" i="0" kern="1200" dirty="0" smtClean="0">
                          <a:solidFill>
                            <a:schemeClr val="dk1"/>
                          </a:solidFill>
                          <a:effectLst/>
                          <a:latin typeface="+mn-lt"/>
                          <a:ea typeface="+mn-ea"/>
                          <a:cs typeface="+mn-cs"/>
                        </a:rPr>
                        <a:t>Hospital admissions for MH disorders per 100,000 population aged 0-17 years</a:t>
                      </a:r>
                      <a:r>
                        <a:rPr lang="en-GB" sz="1800" b="0" i="0" kern="1200" baseline="0" dirty="0" smtClean="0">
                          <a:solidFill>
                            <a:schemeClr val="dk1"/>
                          </a:solidFill>
                          <a:effectLst/>
                          <a:latin typeface="+mn-lt"/>
                          <a:ea typeface="+mn-ea"/>
                          <a:cs typeface="+mn-cs"/>
                        </a:rPr>
                        <a:t> 2017/18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5186035"/>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pupil resilience and wellbeing data is </a:t>
            </a:r>
            <a:r>
              <a:rPr lang="en-GB" sz="2000" dirty="0"/>
              <a:t>lacking </a:t>
            </a:r>
            <a:r>
              <a:rPr lang="en-GB" sz="2000" dirty="0" smtClean="0"/>
              <a:t>– the school surveys are going to be repeated in 2019</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have similar </a:t>
            </a:r>
            <a:r>
              <a:rPr lang="en-GB" sz="2000" dirty="0"/>
              <a:t>rates of </a:t>
            </a:r>
            <a:r>
              <a:rPr lang="en-GB" sz="2000" b="1" i="1" dirty="0" smtClean="0"/>
              <a:t>identified</a:t>
            </a:r>
            <a:r>
              <a:rPr lang="en-GB" sz="2000" dirty="0" smtClean="0"/>
              <a:t> social</a:t>
            </a:r>
            <a:r>
              <a:rPr lang="en-GB" sz="2000" dirty="0"/>
              <a:t>, emotional and mental health </a:t>
            </a:r>
            <a:r>
              <a:rPr lang="en-GB" sz="2000" dirty="0" smtClean="0"/>
              <a:t>needs compared to other local authorities in the same deprivation decile.</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in Bedford Borough are similar to comparators</a:t>
            </a:r>
          </a:p>
        </p:txBody>
      </p:sp>
      <p:sp>
        <p:nvSpPr>
          <p:cNvPr id="3" name="Slide Number Placeholder 2"/>
          <p:cNvSpPr>
            <a:spLocks noGrp="1"/>
          </p:cNvSpPr>
          <p:nvPr>
            <p:ph type="sldNum" sz="quarter" idx="12"/>
          </p:nvPr>
        </p:nvSpPr>
        <p:spPr/>
        <p:txBody>
          <a:bodyPr/>
          <a:lstStyle/>
          <a:p>
            <a:fld id="{76E8EA33-0568-4363-9A6C-5FF9AF2CD2CF}" type="slidenum">
              <a:rPr lang="en-GB" smtClean="0"/>
              <a:t>28</a:t>
            </a:fld>
            <a:endParaRPr lang="en-GB"/>
          </a:p>
        </p:txBody>
      </p:sp>
      <p:sp>
        <p:nvSpPr>
          <p:cNvPr id="6" name="Rectangle 5"/>
          <p:cNvSpPr/>
          <p:nvPr/>
        </p:nvSpPr>
        <p:spPr>
          <a:xfrm>
            <a:off x="5459854" y="619982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342051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 Emotional Wellbeing Survey (2014)</a:t>
            </a:r>
            <a:endParaRPr lang="en-GB" dirty="0"/>
          </a:p>
        </p:txBody>
      </p:sp>
      <p:pic>
        <p:nvPicPr>
          <p:cNvPr id="5" name="Picture 4"/>
          <p:cNvPicPr>
            <a:picLocks noChangeAspect="1"/>
          </p:cNvPicPr>
          <p:nvPr/>
        </p:nvPicPr>
        <p:blipFill>
          <a:blip r:embed="rId3"/>
          <a:stretch>
            <a:fillRect/>
          </a:stretch>
        </p:blipFill>
        <p:spPr>
          <a:xfrm>
            <a:off x="79351" y="2062716"/>
            <a:ext cx="6970277" cy="4590183"/>
          </a:xfrm>
          <a:prstGeom prst="rect">
            <a:avLst/>
          </a:prstGeom>
        </p:spPr>
      </p:pic>
      <p:sp>
        <p:nvSpPr>
          <p:cNvPr id="6" name="TextBox 5"/>
          <p:cNvSpPr txBox="1"/>
          <p:nvPr/>
        </p:nvSpPr>
        <p:spPr>
          <a:xfrm>
            <a:off x="7765311" y="1328364"/>
            <a:ext cx="4253024" cy="5324535"/>
          </a:xfrm>
          <a:prstGeom prst="rect">
            <a:avLst/>
          </a:prstGeom>
          <a:noFill/>
        </p:spPr>
        <p:txBody>
          <a:bodyPr wrap="square" rtlCol="0">
            <a:spAutoFit/>
          </a:bodyPr>
          <a:lstStyle/>
          <a:p>
            <a:r>
              <a:rPr lang="en-GB" sz="2000" b="1" dirty="0" smtClean="0"/>
              <a:t>94 </a:t>
            </a:r>
            <a:r>
              <a:rPr lang="en-GB" sz="2000" b="1" dirty="0"/>
              <a:t>% </a:t>
            </a:r>
            <a:r>
              <a:rPr lang="en-GB" sz="2000" dirty="0"/>
              <a:t>of pupils reported they were OK, Mostly or Very Happy most of the time. </a:t>
            </a:r>
          </a:p>
          <a:p>
            <a:endParaRPr lang="en-GB" sz="2000" dirty="0" smtClean="0"/>
          </a:p>
          <a:p>
            <a:r>
              <a:rPr lang="en-GB" sz="2000" dirty="0" smtClean="0"/>
              <a:t>7 to 11 year </a:t>
            </a:r>
            <a:r>
              <a:rPr lang="en-GB" sz="2000" dirty="0"/>
              <a:t>olds </a:t>
            </a:r>
            <a:r>
              <a:rPr lang="en-GB" sz="2000" dirty="0" smtClean="0"/>
              <a:t>(Key Stage 2, KS2) </a:t>
            </a:r>
            <a:r>
              <a:rPr lang="en-GB" sz="2000" dirty="0"/>
              <a:t>were most likely to say they were Very or Mostly Happy (</a:t>
            </a:r>
            <a:r>
              <a:rPr lang="en-GB" sz="2000" b="1" dirty="0"/>
              <a:t>75%</a:t>
            </a:r>
            <a:r>
              <a:rPr lang="en-GB" sz="2000" dirty="0"/>
              <a:t>) compared to </a:t>
            </a:r>
            <a:r>
              <a:rPr lang="en-GB" sz="2000" b="1" dirty="0"/>
              <a:t>68% </a:t>
            </a:r>
            <a:r>
              <a:rPr lang="en-GB" sz="2000" dirty="0"/>
              <a:t>of </a:t>
            </a:r>
            <a:r>
              <a:rPr lang="en-GB" sz="2000" dirty="0" smtClean="0"/>
              <a:t>11 to 14 </a:t>
            </a:r>
            <a:r>
              <a:rPr lang="en-GB" sz="2000" dirty="0"/>
              <a:t>year olds (KS3) and </a:t>
            </a:r>
            <a:r>
              <a:rPr lang="en-GB" sz="2000" b="1" dirty="0"/>
              <a:t>55% </a:t>
            </a:r>
            <a:r>
              <a:rPr lang="en-GB" sz="2000" dirty="0"/>
              <a:t>of 14+ year olds (KS4). </a:t>
            </a:r>
            <a:endParaRPr lang="en-GB" sz="2000" dirty="0" smtClean="0"/>
          </a:p>
          <a:p>
            <a:endParaRPr lang="en-GB" sz="2000" dirty="0"/>
          </a:p>
          <a:p>
            <a:r>
              <a:rPr lang="en-GB" sz="2000" dirty="0"/>
              <a:t>Overall just under </a:t>
            </a:r>
            <a:r>
              <a:rPr lang="en-GB" sz="2000" b="1" dirty="0"/>
              <a:t>6% </a:t>
            </a:r>
            <a:r>
              <a:rPr lang="en-GB" sz="2000" dirty="0"/>
              <a:t>of all pupils said they felt Sad or Very Sad most of the time. </a:t>
            </a:r>
          </a:p>
          <a:p>
            <a:endParaRPr lang="en-GB" sz="2000" b="1" dirty="0" smtClean="0"/>
          </a:p>
          <a:p>
            <a:r>
              <a:rPr lang="en-GB" sz="2000" b="1" dirty="0" smtClean="0"/>
              <a:t>5</a:t>
            </a:r>
            <a:r>
              <a:rPr lang="en-GB" sz="2000" b="1" dirty="0"/>
              <a:t>% </a:t>
            </a:r>
            <a:r>
              <a:rPr lang="en-GB" sz="2000" dirty="0"/>
              <a:t>of under 14 year olds (KS2 &amp; KS3) reported they felt Sad or Very Sad most of the time, increasing to 10% of over 14 year olds (KS4). </a:t>
            </a:r>
          </a:p>
        </p:txBody>
      </p:sp>
      <p:sp>
        <p:nvSpPr>
          <p:cNvPr id="7" name="TextBox 6"/>
          <p:cNvSpPr txBox="1"/>
          <p:nvPr/>
        </p:nvSpPr>
        <p:spPr>
          <a:xfrm>
            <a:off x="79351" y="1467294"/>
            <a:ext cx="6970277" cy="461665"/>
          </a:xfrm>
          <a:prstGeom prst="rect">
            <a:avLst/>
          </a:prstGeom>
          <a:solidFill>
            <a:schemeClr val="accent6">
              <a:lumMod val="40000"/>
              <a:lumOff val="60000"/>
            </a:schemeClr>
          </a:solidFill>
        </p:spPr>
        <p:txBody>
          <a:bodyPr wrap="square" rtlCol="0">
            <a:spAutoFit/>
          </a:bodyPr>
          <a:lstStyle/>
          <a:p>
            <a:pPr algn="ctr"/>
            <a:r>
              <a:rPr lang="en-GB" sz="2400" b="1" dirty="0" smtClean="0"/>
              <a:t>Our Worries</a:t>
            </a:r>
            <a:endParaRPr lang="en-GB" sz="2400" b="1" dirty="0"/>
          </a:p>
        </p:txBody>
      </p:sp>
      <p:sp>
        <p:nvSpPr>
          <p:cNvPr id="8" name="TextBox 7"/>
          <p:cNvSpPr txBox="1"/>
          <p:nvPr/>
        </p:nvSpPr>
        <p:spPr>
          <a:xfrm>
            <a:off x="7432158" y="710647"/>
            <a:ext cx="4586177" cy="461665"/>
          </a:xfrm>
          <a:prstGeom prst="rect">
            <a:avLst/>
          </a:prstGeom>
          <a:solidFill>
            <a:schemeClr val="accent6">
              <a:lumMod val="40000"/>
              <a:lumOff val="60000"/>
            </a:schemeClr>
          </a:solidFill>
        </p:spPr>
        <p:txBody>
          <a:bodyPr wrap="square" rtlCol="0">
            <a:spAutoFit/>
          </a:bodyPr>
          <a:lstStyle/>
          <a:p>
            <a:pPr algn="ctr"/>
            <a:r>
              <a:rPr lang="en-GB" sz="2400" b="1" dirty="0" smtClean="0"/>
              <a:t>How we feel</a:t>
            </a:r>
            <a:endParaRPr lang="en-GB" sz="2400" b="1" dirty="0"/>
          </a:p>
        </p:txBody>
      </p:sp>
      <p:pic>
        <p:nvPicPr>
          <p:cNvPr id="9" name="Picture 8"/>
          <p:cNvPicPr>
            <a:picLocks noChangeAspect="1"/>
          </p:cNvPicPr>
          <p:nvPr/>
        </p:nvPicPr>
        <p:blipFill>
          <a:blip r:embed="rId4"/>
          <a:stretch>
            <a:fillRect/>
          </a:stretch>
        </p:blipFill>
        <p:spPr>
          <a:xfrm>
            <a:off x="7223164" y="1338997"/>
            <a:ext cx="542147" cy="530530"/>
          </a:xfrm>
          <a:prstGeom prst="rect">
            <a:avLst/>
          </a:prstGeom>
        </p:spPr>
      </p:pic>
      <p:pic>
        <p:nvPicPr>
          <p:cNvPr id="10" name="Picture 9"/>
          <p:cNvPicPr>
            <a:picLocks noChangeAspect="1"/>
          </p:cNvPicPr>
          <p:nvPr/>
        </p:nvPicPr>
        <p:blipFill>
          <a:blip r:embed="rId4"/>
          <a:stretch>
            <a:fillRect/>
          </a:stretch>
        </p:blipFill>
        <p:spPr>
          <a:xfrm>
            <a:off x="7245534" y="2299471"/>
            <a:ext cx="542147" cy="530530"/>
          </a:xfrm>
          <a:prstGeom prst="rect">
            <a:avLst/>
          </a:prstGeom>
        </p:spPr>
      </p:pic>
      <p:pic>
        <p:nvPicPr>
          <p:cNvPr id="11" name="Picture 10"/>
          <p:cNvPicPr>
            <a:picLocks noChangeAspect="1"/>
          </p:cNvPicPr>
          <p:nvPr/>
        </p:nvPicPr>
        <p:blipFill>
          <a:blip r:embed="rId5"/>
          <a:stretch>
            <a:fillRect/>
          </a:stretch>
        </p:blipFill>
        <p:spPr>
          <a:xfrm>
            <a:off x="7269351" y="4219061"/>
            <a:ext cx="535881" cy="501796"/>
          </a:xfrm>
          <a:prstGeom prst="rect">
            <a:avLst/>
          </a:prstGeom>
        </p:spPr>
      </p:pic>
      <p:pic>
        <p:nvPicPr>
          <p:cNvPr id="12" name="Picture 11"/>
          <p:cNvPicPr>
            <a:picLocks noChangeAspect="1"/>
          </p:cNvPicPr>
          <p:nvPr/>
        </p:nvPicPr>
        <p:blipFill>
          <a:blip r:embed="rId5"/>
          <a:stretch>
            <a:fillRect/>
          </a:stretch>
        </p:blipFill>
        <p:spPr>
          <a:xfrm>
            <a:off x="7269351" y="5397772"/>
            <a:ext cx="535881" cy="501796"/>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29</a:t>
            </a:fld>
            <a:endParaRPr lang="en-GB"/>
          </a:p>
        </p:txBody>
      </p:sp>
    </p:spTree>
    <p:extLst>
      <p:ext uri="{BB962C8B-B14F-4D97-AF65-F5344CB8AC3E}">
        <p14:creationId xmlns:p14="http://schemas.microsoft.com/office/powerpoint/2010/main" val="2762692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the health needs assessment:</a:t>
            </a:r>
            <a:endParaRPr lang="en-GB" dirty="0"/>
          </a:p>
        </p:txBody>
      </p:sp>
      <p:sp>
        <p:nvSpPr>
          <p:cNvPr id="4" name="Text Placeholder 3"/>
          <p:cNvSpPr>
            <a:spLocks noGrp="1"/>
          </p:cNvSpPr>
          <p:nvPr>
            <p:ph type="body" idx="1"/>
          </p:nvPr>
        </p:nvSpPr>
        <p:spPr>
          <a:solidFill>
            <a:srgbClr val="ADCDEA"/>
          </a:solidFill>
        </p:spPr>
        <p:txBody>
          <a:bodyPr/>
          <a:lstStyle/>
          <a:p>
            <a:r>
              <a:rPr lang="en-GB" dirty="0" smtClean="0"/>
              <a:t>In Scope – </a:t>
            </a:r>
          </a:p>
          <a:p>
            <a:endParaRPr lang="en-GB" dirty="0"/>
          </a:p>
        </p:txBody>
      </p:sp>
      <p:sp>
        <p:nvSpPr>
          <p:cNvPr id="5" name="Content Placeholder 4"/>
          <p:cNvSpPr>
            <a:spLocks noGrp="1"/>
          </p:cNvSpPr>
          <p:nvPr>
            <p:ph sz="half" idx="2"/>
          </p:nvPr>
        </p:nvSpPr>
        <p:spPr>
          <a:xfrm>
            <a:off x="839788" y="2505075"/>
            <a:ext cx="5157787" cy="4086644"/>
          </a:xfrm>
          <a:ln>
            <a:solidFill>
              <a:srgbClr val="ADCDEA"/>
            </a:solidFill>
          </a:ln>
        </p:spPr>
        <p:txBody>
          <a:bodyPr>
            <a:normAutofit fontScale="92500"/>
          </a:bodyPr>
          <a:lstStyle/>
          <a:p>
            <a:r>
              <a:rPr lang="en-GB" dirty="0" smtClean="0"/>
              <a:t>Prevention and early intervention</a:t>
            </a:r>
          </a:p>
          <a:p>
            <a:r>
              <a:rPr lang="en-GB" dirty="0" smtClean="0"/>
              <a:t>Approach to risk and protective factors</a:t>
            </a:r>
          </a:p>
          <a:p>
            <a:r>
              <a:rPr lang="en-GB" dirty="0" smtClean="0"/>
              <a:t>Access to services, from universal to specialist services</a:t>
            </a:r>
          </a:p>
          <a:p>
            <a:r>
              <a:rPr lang="en-GB" dirty="0"/>
              <a:t>Transitions</a:t>
            </a:r>
          </a:p>
          <a:p>
            <a:r>
              <a:rPr lang="en-GB" dirty="0" smtClean="0"/>
              <a:t>Evidence base for achieving good mental health and wellbeing in children and young people</a:t>
            </a:r>
          </a:p>
        </p:txBody>
      </p:sp>
      <p:sp>
        <p:nvSpPr>
          <p:cNvPr id="6" name="Text Placeholder 5"/>
          <p:cNvSpPr>
            <a:spLocks noGrp="1"/>
          </p:cNvSpPr>
          <p:nvPr>
            <p:ph type="body" sz="quarter" idx="3"/>
          </p:nvPr>
        </p:nvSpPr>
        <p:spPr>
          <a:solidFill>
            <a:srgbClr val="BEE1EA"/>
          </a:solidFill>
        </p:spPr>
        <p:txBody>
          <a:bodyPr>
            <a:normAutofit lnSpcReduction="10000"/>
          </a:bodyPr>
          <a:lstStyle/>
          <a:p>
            <a:r>
              <a:rPr lang="en-GB" dirty="0" smtClean="0"/>
              <a:t>Out of Scope – </a:t>
            </a:r>
          </a:p>
          <a:p>
            <a:r>
              <a:rPr lang="en-GB" dirty="0" smtClean="0"/>
              <a:t>Work going on elsewhere in the system</a:t>
            </a:r>
            <a:endParaRPr lang="en-GB" dirty="0"/>
          </a:p>
        </p:txBody>
      </p:sp>
      <p:sp>
        <p:nvSpPr>
          <p:cNvPr id="7" name="Content Placeholder 6"/>
          <p:cNvSpPr>
            <a:spLocks noGrp="1"/>
          </p:cNvSpPr>
          <p:nvPr>
            <p:ph sz="quarter" idx="4"/>
          </p:nvPr>
        </p:nvSpPr>
        <p:spPr>
          <a:xfrm>
            <a:off x="6172200" y="2505075"/>
            <a:ext cx="5183188" cy="4086644"/>
          </a:xfrm>
          <a:ln>
            <a:solidFill>
              <a:srgbClr val="BEE1EA"/>
            </a:solidFill>
          </a:ln>
        </p:spPr>
        <p:txBody>
          <a:bodyPr>
            <a:normAutofit fontScale="92500"/>
          </a:bodyPr>
          <a:lstStyle/>
          <a:p>
            <a:r>
              <a:rPr lang="en-GB" sz="2600" dirty="0" smtClean="0"/>
              <a:t>Neurodevelopment disorders including </a:t>
            </a:r>
            <a:r>
              <a:rPr lang="en-GB" sz="2600" dirty="0"/>
              <a:t>a</a:t>
            </a:r>
            <a:r>
              <a:rPr lang="en-GB" sz="2600" dirty="0" smtClean="0"/>
              <a:t>utistic </a:t>
            </a:r>
            <a:r>
              <a:rPr lang="en-GB" sz="2600" dirty="0"/>
              <a:t>s</a:t>
            </a:r>
            <a:r>
              <a:rPr lang="en-GB" sz="2600" dirty="0" smtClean="0"/>
              <a:t>pectrum </a:t>
            </a:r>
            <a:r>
              <a:rPr lang="en-GB" sz="2600" dirty="0"/>
              <a:t>d</a:t>
            </a:r>
            <a:r>
              <a:rPr lang="en-GB" sz="2600" dirty="0" smtClean="0"/>
              <a:t>isorder (ASD) and </a:t>
            </a:r>
            <a:r>
              <a:rPr lang="en-GB" dirty="0" smtClean="0"/>
              <a:t>attention </a:t>
            </a:r>
            <a:r>
              <a:rPr lang="en-GB" dirty="0"/>
              <a:t>deficit hyperactivity disorder (ADHD</a:t>
            </a:r>
            <a:r>
              <a:rPr lang="en-GB" sz="2600" dirty="0" smtClean="0"/>
              <a:t>)</a:t>
            </a:r>
          </a:p>
          <a:p>
            <a:r>
              <a:rPr lang="en-GB" sz="2600" dirty="0" smtClean="0"/>
              <a:t>Learning Disabilities</a:t>
            </a:r>
          </a:p>
          <a:p>
            <a:pPr lvl="1"/>
            <a:r>
              <a:rPr lang="en-GB" sz="2600" dirty="0" smtClean="0"/>
              <a:t>Separate needs assessments being undertaken for learning disabilities</a:t>
            </a:r>
          </a:p>
          <a:p>
            <a:r>
              <a:rPr lang="en-GB" sz="2600" dirty="0"/>
              <a:t>Perinatal mental </a:t>
            </a:r>
            <a:r>
              <a:rPr lang="en-GB" sz="2600" dirty="0" smtClean="0"/>
              <a:t>health</a:t>
            </a:r>
          </a:p>
          <a:p>
            <a:r>
              <a:rPr lang="en-GB" sz="2600" dirty="0" smtClean="0"/>
              <a:t>Review of specialist services</a:t>
            </a:r>
          </a:p>
          <a:p>
            <a:r>
              <a:rPr lang="en-GB" sz="2600" dirty="0" smtClean="0"/>
              <a:t>Suicide</a:t>
            </a:r>
          </a:p>
        </p:txBody>
      </p:sp>
      <p:sp>
        <p:nvSpPr>
          <p:cNvPr id="3" name="Slide Number Placeholder 2"/>
          <p:cNvSpPr>
            <a:spLocks noGrp="1"/>
          </p:cNvSpPr>
          <p:nvPr>
            <p:ph type="sldNum" sz="quarter" idx="12"/>
          </p:nvPr>
        </p:nvSpPr>
        <p:spPr/>
        <p:txBody>
          <a:bodyPr/>
          <a:lstStyle/>
          <a:p>
            <a:fld id="{76E8EA33-0568-4363-9A6C-5FF9AF2CD2CF}" type="slidenum">
              <a:rPr lang="en-GB" smtClean="0"/>
              <a:t>3</a:t>
            </a:fld>
            <a:endParaRPr lang="en-GB"/>
          </a:p>
        </p:txBody>
      </p:sp>
    </p:spTree>
    <p:extLst>
      <p:ext uri="{BB962C8B-B14F-4D97-AF65-F5344CB8AC3E}">
        <p14:creationId xmlns:p14="http://schemas.microsoft.com/office/powerpoint/2010/main" val="4171668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85" y="0"/>
            <a:ext cx="11522515" cy="888267"/>
          </a:xfrm>
        </p:spPr>
        <p:txBody>
          <a:bodyPr>
            <a:normAutofit/>
          </a:bodyPr>
          <a:lstStyle/>
          <a:p>
            <a:r>
              <a:rPr lang="en-GB" dirty="0" smtClean="0"/>
              <a:t>Hospital admissions for self-harm:</a:t>
            </a:r>
            <a:endParaRPr lang="en-GB" dirty="0"/>
          </a:p>
        </p:txBody>
      </p:sp>
      <p:sp>
        <p:nvSpPr>
          <p:cNvPr id="3" name="TextBox 2"/>
          <p:cNvSpPr txBox="1"/>
          <p:nvPr/>
        </p:nvSpPr>
        <p:spPr>
          <a:xfrm>
            <a:off x="415485" y="6280974"/>
            <a:ext cx="1131395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156556" y="4810833"/>
            <a:ext cx="5957571" cy="1107996"/>
          </a:xfrm>
          <a:prstGeom prst="rect">
            <a:avLst/>
          </a:prstGeom>
          <a:noFill/>
        </p:spPr>
        <p:txBody>
          <a:bodyPr wrap="square" rtlCol="0">
            <a:spAutoFit/>
          </a:bodyPr>
          <a:lstStyle/>
          <a:p>
            <a:r>
              <a:rPr lang="en-GB" sz="2200" dirty="0" smtClean="0"/>
              <a:t>Admission rates have increased since 2011/12. Admissions rates are statistically </a:t>
            </a:r>
            <a:r>
              <a:rPr lang="en-GB" sz="2200" b="1" dirty="0" smtClean="0"/>
              <a:t>similar </a:t>
            </a:r>
            <a:r>
              <a:rPr lang="en-GB" sz="2200" dirty="0" smtClean="0"/>
              <a:t>to comparator local authorities for all age groups</a:t>
            </a:r>
          </a:p>
        </p:txBody>
      </p:sp>
      <p:sp>
        <p:nvSpPr>
          <p:cNvPr id="5" name="Slide Number Placeholder 4"/>
          <p:cNvSpPr>
            <a:spLocks noGrp="1"/>
          </p:cNvSpPr>
          <p:nvPr>
            <p:ph type="sldNum" sz="quarter" idx="12"/>
          </p:nvPr>
        </p:nvSpPr>
        <p:spPr/>
        <p:txBody>
          <a:bodyPr/>
          <a:lstStyle/>
          <a:p>
            <a:fld id="{76E8EA33-0568-4363-9A6C-5FF9AF2CD2CF}" type="slidenum">
              <a:rPr lang="en-GB" smtClean="0"/>
              <a:t>30</a:t>
            </a:fld>
            <a:endParaRPr lang="en-GB"/>
          </a:p>
        </p:txBody>
      </p:sp>
      <p:graphicFrame>
        <p:nvGraphicFramePr>
          <p:cNvPr id="8" name="Chart 7"/>
          <p:cNvGraphicFramePr>
            <a:graphicFrameLocks/>
          </p:cNvGraphicFramePr>
          <p:nvPr>
            <p:extLst>
              <p:ext uri="{D42A27DB-BD31-4B8C-83A1-F6EECF244321}">
                <p14:modId xmlns:p14="http://schemas.microsoft.com/office/powerpoint/2010/main" val="2422777173"/>
              </p:ext>
            </p:extLst>
          </p:nvPr>
        </p:nvGraphicFramePr>
        <p:xfrm>
          <a:off x="415485" y="843406"/>
          <a:ext cx="5423350" cy="355163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srcRect t="15657" b="5881"/>
          <a:stretch/>
        </p:blipFill>
        <p:spPr>
          <a:xfrm>
            <a:off x="6356612" y="1517664"/>
            <a:ext cx="5372825" cy="3114039"/>
          </a:xfrm>
          <a:prstGeom prst="rect">
            <a:avLst/>
          </a:prstGeom>
        </p:spPr>
      </p:pic>
      <p:sp>
        <p:nvSpPr>
          <p:cNvPr id="9" name="Rectangle 8"/>
          <p:cNvSpPr/>
          <p:nvPr/>
        </p:nvSpPr>
        <p:spPr>
          <a:xfrm>
            <a:off x="290302" y="4607835"/>
            <a:ext cx="5603181" cy="1446550"/>
          </a:xfrm>
          <a:prstGeom prst="rect">
            <a:avLst/>
          </a:prstGeom>
        </p:spPr>
        <p:txBody>
          <a:bodyPr wrap="square">
            <a:spAutoFit/>
          </a:bodyPr>
          <a:lstStyle/>
          <a:p>
            <a:r>
              <a:rPr lang="en-GB" sz="2200" dirty="0"/>
              <a:t>Rates of self-harm are </a:t>
            </a:r>
            <a:r>
              <a:rPr lang="en-GB" sz="2200" b="1" dirty="0"/>
              <a:t>higher in the 15-19 age group </a:t>
            </a:r>
            <a:r>
              <a:rPr lang="en-GB" sz="2200" dirty="0"/>
              <a:t>– indicating the need for primary prevention in the younger age groups and secondary prevention in the older age groups</a:t>
            </a:r>
          </a:p>
        </p:txBody>
      </p:sp>
      <p:sp>
        <p:nvSpPr>
          <p:cNvPr id="10" name="Rectangle 9"/>
          <p:cNvSpPr/>
          <p:nvPr/>
        </p:nvSpPr>
        <p:spPr>
          <a:xfrm>
            <a:off x="6356612" y="877127"/>
            <a:ext cx="5557461" cy="646331"/>
          </a:xfrm>
          <a:prstGeom prst="rect">
            <a:avLst/>
          </a:prstGeom>
        </p:spPr>
        <p:txBody>
          <a:bodyPr wrap="square">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smtClean="0"/>
              <a:t>Trend in hospital </a:t>
            </a:r>
            <a:r>
              <a:rPr lang="en-US" dirty="0"/>
              <a:t>admissions for self-harm (</a:t>
            </a:r>
            <a:r>
              <a:rPr lang="en-US" dirty="0" smtClean="0"/>
              <a:t>2011/12 to 2017/18 (10-24 year olds)</a:t>
            </a:r>
            <a:endParaRPr lang="en-US" dirty="0"/>
          </a:p>
        </p:txBody>
      </p:sp>
      <p:sp>
        <p:nvSpPr>
          <p:cNvPr id="11" name="TextBox 10"/>
          <p:cNvSpPr txBox="1"/>
          <p:nvPr/>
        </p:nvSpPr>
        <p:spPr>
          <a:xfrm>
            <a:off x="15375" y="1331166"/>
            <a:ext cx="400110" cy="1943100"/>
          </a:xfrm>
          <a:prstGeom prst="rect">
            <a:avLst/>
          </a:prstGeom>
          <a:noFill/>
        </p:spPr>
        <p:txBody>
          <a:bodyPr vert="vert270" wrap="square" rtlCol="0">
            <a:spAutoFit/>
          </a:bodyPr>
          <a:lstStyle/>
          <a:p>
            <a:r>
              <a:rPr lang="en-GB" sz="1400" dirty="0" smtClean="0">
                <a:solidFill>
                  <a:srgbClr val="8D8D8D"/>
                </a:solidFill>
              </a:rPr>
              <a:t>Per 100,000</a:t>
            </a:r>
            <a:endParaRPr lang="en-GB" sz="1400" dirty="0">
              <a:solidFill>
                <a:srgbClr val="8D8D8D"/>
              </a:solidFill>
            </a:endParaRPr>
          </a:p>
        </p:txBody>
      </p:sp>
    </p:spTree>
    <p:extLst>
      <p:ext uri="{BB962C8B-B14F-4D97-AF65-F5344CB8AC3E}">
        <p14:creationId xmlns:p14="http://schemas.microsoft.com/office/powerpoint/2010/main" val="3255647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pPr algn="ctr"/>
            <a:r>
              <a:rPr lang="en-GB" dirty="0"/>
              <a:t>E</a:t>
            </a:r>
            <a:r>
              <a:rPr lang="en-GB" dirty="0" smtClean="0"/>
              <a:t>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4004494749"/>
              </p:ext>
            </p:extLst>
          </p:nvPr>
        </p:nvGraphicFramePr>
        <p:xfrm>
          <a:off x="338533" y="5119236"/>
          <a:ext cx="11228626" cy="1524000"/>
        </p:xfrm>
        <a:graphic>
          <a:graphicData uri="http://schemas.openxmlformats.org/drawingml/2006/table">
            <a:tbl>
              <a:tblPr firstRow="1" firstCol="1" bandRow="1">
                <a:tableStyleId>{5C22544A-7EE6-4342-B048-85BDC9FD1C3A}</a:tableStyleId>
              </a:tblPr>
              <a:tblGrid>
                <a:gridCol w="4477307">
                  <a:extLst>
                    <a:ext uri="{9D8B030D-6E8A-4147-A177-3AD203B41FA5}">
                      <a16:colId xmlns:a16="http://schemas.microsoft.com/office/drawing/2014/main" val="3067967868"/>
                    </a:ext>
                  </a:extLst>
                </a:gridCol>
                <a:gridCol w="2316480">
                  <a:extLst>
                    <a:ext uri="{9D8B030D-6E8A-4147-A177-3AD203B41FA5}">
                      <a16:colId xmlns:a16="http://schemas.microsoft.com/office/drawing/2014/main" val="823738209"/>
                    </a:ext>
                  </a:extLst>
                </a:gridCol>
                <a:gridCol w="2392680">
                  <a:extLst>
                    <a:ext uri="{9D8B030D-6E8A-4147-A177-3AD203B41FA5}">
                      <a16:colId xmlns:a16="http://schemas.microsoft.com/office/drawing/2014/main" val="3100953631"/>
                    </a:ext>
                  </a:extLst>
                </a:gridCol>
                <a:gridCol w="2042159">
                  <a:extLst>
                    <a:ext uri="{9D8B030D-6E8A-4147-A177-3AD203B41FA5}">
                      <a16:colId xmlns:a16="http://schemas.microsoft.com/office/drawing/2014/main" val="3671761024"/>
                    </a:ext>
                  </a:extLst>
                </a:gridCol>
              </a:tblGrid>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lgn="ctr">
                        <a:spcAft>
                          <a:spcPts val="0"/>
                        </a:spcAft>
                      </a:pPr>
                      <a:r>
                        <a:rPr lang="en-GB" sz="2000" dirty="0">
                          <a:effectLst/>
                        </a:rPr>
                        <a:t>Bedford Borough</a:t>
                      </a:r>
                      <a:endParaRPr lang="en-GB" sz="20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2674380"/>
                  </a:ext>
                </a:extLst>
              </a:tr>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9919859"/>
                  </a:ext>
                </a:extLst>
              </a:tr>
              <a:tr h="173085">
                <a:tc>
                  <a:txBody>
                    <a:bodyPr/>
                    <a:lstStyle/>
                    <a:p>
                      <a:pPr>
                        <a:spcAft>
                          <a:spcPts val="0"/>
                        </a:spcAft>
                      </a:pPr>
                      <a:r>
                        <a:rPr lang="en-GB" sz="2000" dirty="0">
                          <a:effectLst/>
                        </a:rPr>
                        <a:t>Suicides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0.13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0.05</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15963076"/>
                  </a:ext>
                </a:extLst>
              </a:tr>
              <a:tr h="208892">
                <a:tc>
                  <a:txBody>
                    <a:bodyPr/>
                    <a:lstStyle/>
                    <a:p>
                      <a:pPr>
                        <a:spcAft>
                          <a:spcPts val="0"/>
                        </a:spcAft>
                      </a:pPr>
                      <a:r>
                        <a:rPr lang="en-GB" sz="2000" dirty="0">
                          <a:effectLst/>
                        </a:rPr>
                        <a:t>Hospital-presenting </a:t>
                      </a:r>
                      <a:r>
                        <a:rPr lang="en-GB" sz="2000" dirty="0" smtClean="0">
                          <a:effectLst/>
                        </a:rPr>
                        <a:t>self-harm</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15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67</a:t>
                      </a:r>
                      <a:endParaRPr lang="en-GB"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2953799"/>
                  </a:ext>
                </a:extLst>
              </a:tr>
              <a:tr h="292818">
                <a:tc>
                  <a:txBody>
                    <a:bodyPr/>
                    <a:lstStyle/>
                    <a:p>
                      <a:pPr>
                        <a:spcAft>
                          <a:spcPts val="0"/>
                        </a:spcAft>
                      </a:pPr>
                      <a:r>
                        <a:rPr lang="en-GB" sz="2000" dirty="0">
                          <a:effectLst/>
                        </a:rPr>
                        <a:t>Community </a:t>
                      </a:r>
                      <a:r>
                        <a:rPr lang="en-GB" sz="2000" dirty="0" smtClean="0">
                          <a:effectLst/>
                        </a:rPr>
                        <a:t>self-harm </a:t>
                      </a:r>
                      <a:r>
                        <a:rPr lang="en-GB" sz="2000" dirty="0">
                          <a:effectLst/>
                        </a:rPr>
                        <a:t>(not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170</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521</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b="1" dirty="0" smtClean="0">
                          <a:effectLst/>
                        </a:rPr>
                        <a:t>691</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9942906"/>
                  </a:ext>
                </a:extLst>
              </a:tr>
            </a:tbl>
          </a:graphicData>
        </a:graphic>
      </p:graphicFrame>
      <p:sp>
        <p:nvSpPr>
          <p:cNvPr id="6" name="Rectangle 5"/>
          <p:cNvSpPr/>
          <p:nvPr/>
        </p:nvSpPr>
        <p:spPr>
          <a:xfrm>
            <a:off x="338533" y="4333708"/>
            <a:ext cx="11228625" cy="646331"/>
          </a:xfrm>
          <a:prstGeom prst="rect">
            <a:avLst/>
          </a:prstGeom>
        </p:spPr>
        <p:txBody>
          <a:bodyPr wrap="square">
            <a:spAutoFit/>
          </a:bodyPr>
          <a:lstStyle/>
          <a:p>
            <a:r>
              <a:rPr lang="en-GB" b="1" dirty="0" smtClean="0">
                <a:latin typeface="Arial" panose="020B0604020202020204" pitchFamily="34" charset="0"/>
                <a:ea typeface="Calibri" panose="020F0502020204030204" pitchFamily="34" charset="0"/>
              </a:rPr>
              <a:t>Projected annual number of suicides </a:t>
            </a:r>
            <a:r>
              <a:rPr lang="en-GB" b="1" dirty="0">
                <a:latin typeface="Arial" panose="020B0604020202020204" pitchFamily="34" charset="0"/>
                <a:ea typeface="Calibri" panose="020F0502020204030204" pitchFamily="34" charset="0"/>
              </a:rPr>
              <a:t>and self-harm in </a:t>
            </a:r>
            <a:r>
              <a:rPr lang="en-GB" b="1" dirty="0" smtClean="0">
                <a:latin typeface="Arial" panose="020B0604020202020204" pitchFamily="34" charset="0"/>
                <a:ea typeface="Calibri" panose="020F0502020204030204" pitchFamily="34" charset="0"/>
              </a:rPr>
              <a:t>children and young people aged 12 to 17 years in Bedford Borough based on national estimates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31</a:t>
            </a:fld>
            <a:endParaRPr lang="en-GB"/>
          </a:p>
        </p:txBody>
      </p:sp>
      <p:pic>
        <p:nvPicPr>
          <p:cNvPr id="7" name="Picture 6"/>
          <p:cNvPicPr>
            <a:picLocks noChangeAspect="1"/>
          </p:cNvPicPr>
          <p:nvPr/>
        </p:nvPicPr>
        <p:blipFill>
          <a:blip r:embed="rId3"/>
          <a:stretch>
            <a:fillRect/>
          </a:stretch>
        </p:blipFill>
        <p:spPr>
          <a:xfrm>
            <a:off x="119942" y="1456793"/>
            <a:ext cx="5832903" cy="247056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5968296" y="1456793"/>
            <a:ext cx="6176405" cy="2470562"/>
          </a:xfrm>
          <a:prstGeom prst="rect">
            <a:avLst/>
          </a:prstGeom>
          <a:ln>
            <a:solidFill>
              <a:schemeClr val="tx1"/>
            </a:solidFill>
          </a:ln>
        </p:spPr>
      </p:pic>
      <p:sp>
        <p:nvSpPr>
          <p:cNvPr id="9" name="Rectangle 8"/>
          <p:cNvSpPr/>
          <p:nvPr/>
        </p:nvSpPr>
        <p:spPr>
          <a:xfrm>
            <a:off x="119942" y="980387"/>
            <a:ext cx="11990542" cy="369332"/>
          </a:xfrm>
          <a:prstGeom prst="rect">
            <a:avLst/>
          </a:prstGeom>
        </p:spPr>
        <p:txBody>
          <a:bodyPr wrap="square">
            <a:spAutoFit/>
          </a:bodyPr>
          <a:lstStyle/>
          <a:p>
            <a:pPr algn="ctr"/>
            <a:r>
              <a:rPr lang="en-GB" b="1" dirty="0" smtClean="0">
                <a:latin typeface="Arial" panose="020B0604020202020204" pitchFamily="34" charset="0"/>
                <a:cs typeface="Arial" panose="020B0604020202020204" pitchFamily="34" charset="0"/>
              </a:rPr>
              <a:t>Figures A and B: Incidence </a:t>
            </a:r>
            <a:r>
              <a:rPr lang="en-GB" b="1" dirty="0">
                <a:latin typeface="Arial" panose="020B0604020202020204" pitchFamily="34" charset="0"/>
                <a:cs typeface="Arial" panose="020B0604020202020204" pitchFamily="34" charset="0"/>
              </a:rPr>
              <a:t>of fatal and non-fatal self-harm per </a:t>
            </a:r>
            <a:r>
              <a:rPr lang="en-GB" b="1" dirty="0" smtClean="0">
                <a:latin typeface="Arial" panose="020B0604020202020204" pitchFamily="34" charset="0"/>
                <a:cs typeface="Arial" panose="020B0604020202020204" pitchFamily="34" charset="0"/>
              </a:rPr>
              <a:t>100,000 </a:t>
            </a:r>
            <a:r>
              <a:rPr lang="en-GB" b="1" dirty="0">
                <a:latin typeface="Arial" panose="020B0604020202020204" pitchFamily="34" charset="0"/>
                <a:cs typeface="Arial" panose="020B0604020202020204" pitchFamily="34" charset="0"/>
              </a:rPr>
              <a:t>person-years by age group and sex</a:t>
            </a:r>
          </a:p>
        </p:txBody>
      </p:sp>
    </p:spTree>
    <p:extLst>
      <p:ext uri="{BB962C8B-B14F-4D97-AF65-F5344CB8AC3E}">
        <p14:creationId xmlns:p14="http://schemas.microsoft.com/office/powerpoint/2010/main" val="1993471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6" y="1338996"/>
            <a:ext cx="4697079" cy="5509262"/>
          </a:xfrm>
        </p:spPr>
        <p:txBody>
          <a:bodyPr>
            <a:normAutofit/>
          </a:bodyPr>
          <a:lstStyle/>
          <a:p>
            <a:pPr marL="0" indent="0">
              <a:buNone/>
            </a:pPr>
            <a:r>
              <a:rPr lang="en-GB" sz="2400" dirty="0" smtClean="0"/>
              <a:t>Key Points:</a:t>
            </a:r>
          </a:p>
          <a:p>
            <a:r>
              <a:rPr lang="en-GB" sz="2400" b="1" dirty="0" smtClean="0"/>
              <a:t>School readiness</a:t>
            </a:r>
            <a:r>
              <a:rPr lang="en-GB" sz="2400" dirty="0" smtClean="0"/>
              <a:t> is a key indicator in ensuring children are developing well. In Bedford Borough the level of development is lower than comparators</a:t>
            </a:r>
          </a:p>
          <a:p>
            <a:r>
              <a:rPr lang="en-GB" sz="2400" dirty="0" smtClean="0"/>
              <a:t>The proportion of </a:t>
            </a:r>
            <a:r>
              <a:rPr lang="en-GB" sz="2400" b="1" dirty="0" smtClean="0"/>
              <a:t>healthy weight </a:t>
            </a:r>
            <a:r>
              <a:rPr lang="en-GB" sz="2400" dirty="0" smtClean="0"/>
              <a:t>in reception children is similar compared with the England average. 22.4% of children are not a healthy weight</a:t>
            </a:r>
          </a:p>
          <a:p>
            <a:r>
              <a:rPr lang="en-GB" sz="2400" dirty="0" smtClean="0"/>
              <a:t>Educational attainment at Key Stage 4 is comparatively lower</a:t>
            </a:r>
          </a:p>
        </p:txBody>
      </p:sp>
      <p:graphicFrame>
        <p:nvGraphicFramePr>
          <p:cNvPr id="4" name="Table 3"/>
          <p:cNvGraphicFramePr>
            <a:graphicFrameLocks noGrp="1"/>
          </p:cNvGraphicFramePr>
          <p:nvPr>
            <p:extLst>
              <p:ext uri="{D42A27DB-BD31-4B8C-83A1-F6EECF244321}">
                <p14:modId xmlns:p14="http://schemas.microsoft.com/office/powerpoint/2010/main" val="1527680011"/>
              </p:ext>
            </p:extLst>
          </p:nvPr>
        </p:nvGraphicFramePr>
        <p:xfrm>
          <a:off x="5343496" y="1162789"/>
          <a:ext cx="6387085" cy="4532781"/>
        </p:xfrm>
        <a:graphic>
          <a:graphicData uri="http://schemas.openxmlformats.org/drawingml/2006/table">
            <a:tbl>
              <a:tblPr firstRow="1" bandRow="1">
                <a:tableStyleId>{5C22544A-7EE6-4342-B048-85BDC9FD1C3A}</a:tableStyleId>
              </a:tblPr>
              <a:tblGrid>
                <a:gridCol w="3946702">
                  <a:extLst>
                    <a:ext uri="{9D8B030D-6E8A-4147-A177-3AD203B41FA5}">
                      <a16:colId xmlns:a16="http://schemas.microsoft.com/office/drawing/2014/main" val="501062262"/>
                    </a:ext>
                  </a:extLst>
                </a:gridCol>
                <a:gridCol w="635000">
                  <a:extLst>
                    <a:ext uri="{9D8B030D-6E8A-4147-A177-3AD203B41FA5}">
                      <a16:colId xmlns:a16="http://schemas.microsoft.com/office/drawing/2014/main" val="2958468125"/>
                    </a:ext>
                  </a:extLst>
                </a:gridCol>
                <a:gridCol w="609600">
                  <a:extLst>
                    <a:ext uri="{9D8B030D-6E8A-4147-A177-3AD203B41FA5}">
                      <a16:colId xmlns:a16="http://schemas.microsoft.com/office/drawing/2014/main" val="3352840536"/>
                    </a:ext>
                  </a:extLst>
                </a:gridCol>
                <a:gridCol w="596900">
                  <a:extLst>
                    <a:ext uri="{9D8B030D-6E8A-4147-A177-3AD203B41FA5}">
                      <a16:colId xmlns:a16="http://schemas.microsoft.com/office/drawing/2014/main" val="1405828532"/>
                    </a:ext>
                  </a:extLst>
                </a:gridCol>
                <a:gridCol w="598883">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p>
                    <a:p>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free school meal</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indent="0" algn="l" defTabSz="914400" rtl="0" eaLnBrk="1" latinLnBrk="0" hangingPunct="1"/>
                      <a:r>
                        <a:rPr lang="en-GB" dirty="0" smtClean="0">
                          <a:solidFill>
                            <a:srgbClr val="FF0000"/>
                          </a:solidFill>
                        </a:rPr>
                        <a:t>*</a:t>
                      </a:r>
                      <a:r>
                        <a:rPr lang="en-GB" b="1" dirty="0" smtClean="0"/>
                        <a:t>Healthy weight </a:t>
                      </a:r>
                      <a:r>
                        <a:rPr lang="en-GB" dirty="0" smtClean="0"/>
                        <a:t>in Reception children (%) (2017/18)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(2017/18)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46.7</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32</a:t>
            </a:fld>
            <a:endParaRPr lang="en-GB"/>
          </a:p>
        </p:txBody>
      </p:sp>
      <p:sp>
        <p:nvSpPr>
          <p:cNvPr id="7" name="Rectangle 6"/>
          <p:cNvSpPr/>
          <p:nvPr/>
        </p:nvSpPr>
        <p:spPr>
          <a:xfrm>
            <a:off x="5343496" y="6017260"/>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07581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children and young people and in adults. </a:t>
            </a:r>
          </a:p>
          <a:p>
            <a:r>
              <a:rPr lang="en-GB" sz="2000" dirty="0" smtClean="0"/>
              <a:t>In Bedford Borough family homelessness is an issue of concern with rates higher than similarly deprived areas. </a:t>
            </a:r>
          </a:p>
          <a:p>
            <a:r>
              <a:rPr lang="en-GB" sz="2000" dirty="0" smtClean="0"/>
              <a:t>BBC also has relatively high rates of CIN due to abuse or neglect compared with statistical neighbours</a:t>
            </a:r>
          </a:p>
        </p:txBody>
      </p:sp>
      <p:graphicFrame>
        <p:nvGraphicFramePr>
          <p:cNvPr id="4" name="Table 3"/>
          <p:cNvGraphicFramePr>
            <a:graphicFrameLocks noGrp="1"/>
          </p:cNvGraphicFramePr>
          <p:nvPr>
            <p:extLst>
              <p:ext uri="{D42A27DB-BD31-4B8C-83A1-F6EECF244321}">
                <p14:modId xmlns:p14="http://schemas.microsoft.com/office/powerpoint/2010/main" val="2417461295"/>
              </p:ext>
            </p:extLst>
          </p:nvPr>
        </p:nvGraphicFramePr>
        <p:xfrm>
          <a:off x="4729949" y="866254"/>
          <a:ext cx="6995205" cy="5303489"/>
        </p:xfrm>
        <a:graphic>
          <a:graphicData uri="http://schemas.openxmlformats.org/drawingml/2006/table">
            <a:tbl>
              <a:tblPr firstRow="1" bandRow="1">
                <a:tableStyleId>{5C22544A-7EE6-4342-B048-85BDC9FD1C3A}</a:tableStyleId>
              </a:tblPr>
              <a:tblGrid>
                <a:gridCol w="4511620">
                  <a:extLst>
                    <a:ext uri="{9D8B030D-6E8A-4147-A177-3AD203B41FA5}">
                      <a16:colId xmlns:a16="http://schemas.microsoft.com/office/drawing/2014/main" val="501062262"/>
                    </a:ext>
                  </a:extLst>
                </a:gridCol>
                <a:gridCol w="654329">
                  <a:extLst>
                    <a:ext uri="{9D8B030D-6E8A-4147-A177-3AD203B41FA5}">
                      <a16:colId xmlns:a16="http://schemas.microsoft.com/office/drawing/2014/main" val="2958468125"/>
                    </a:ext>
                  </a:extLst>
                </a:gridCol>
                <a:gridCol w="692468">
                  <a:extLst>
                    <a:ext uri="{9D8B030D-6E8A-4147-A177-3AD203B41FA5}">
                      <a16:colId xmlns:a16="http://schemas.microsoft.com/office/drawing/2014/main" val="3710295128"/>
                    </a:ext>
                  </a:extLst>
                </a:gridCol>
                <a:gridCol w="568394">
                  <a:extLst>
                    <a:ext uri="{9D8B030D-6E8A-4147-A177-3AD203B41FA5}">
                      <a16:colId xmlns:a16="http://schemas.microsoft.com/office/drawing/2014/main" val="1405828532"/>
                    </a:ext>
                  </a:extLst>
                </a:gridCol>
                <a:gridCol w="568394">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6" name="Slide Number Placeholder 5"/>
          <p:cNvSpPr>
            <a:spLocks noGrp="1"/>
          </p:cNvSpPr>
          <p:nvPr>
            <p:ph type="sldNum" sz="quarter" idx="12"/>
          </p:nvPr>
        </p:nvSpPr>
        <p:spPr/>
        <p:txBody>
          <a:bodyPr/>
          <a:lstStyle/>
          <a:p>
            <a:fld id="{76E8EA33-0568-4363-9A6C-5FF9AF2CD2CF}" type="slidenum">
              <a:rPr lang="en-GB" smtClean="0"/>
              <a:t>33</a:t>
            </a:fld>
            <a:endParaRPr lang="en-GB"/>
          </a:p>
        </p:txBody>
      </p:sp>
      <p:sp>
        <p:nvSpPr>
          <p:cNvPr id="7" name="Rectangle 6"/>
          <p:cNvSpPr/>
          <p:nvPr/>
        </p:nvSpPr>
        <p:spPr>
          <a:xfrm>
            <a:off x="4729949" y="6199823"/>
            <a:ext cx="6215484" cy="369332"/>
          </a:xfrm>
          <a:prstGeom prst="rect">
            <a:avLst/>
          </a:prstGeom>
        </p:spPr>
        <p:txBody>
          <a:bodyPr wrap="none">
            <a:spAutoFit/>
          </a:bodyPr>
          <a:lstStyle/>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76809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available is old, data is held by individual schools, monitored by Ofsted. </a:t>
            </a:r>
            <a:endParaRPr lang="en-GB" sz="24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84455027"/>
              </p:ext>
            </p:extLst>
          </p:nvPr>
        </p:nvGraphicFramePr>
        <p:xfrm>
          <a:off x="4381502" y="351982"/>
          <a:ext cx="7428737" cy="5777586"/>
        </p:xfrm>
        <a:graphic>
          <a:graphicData uri="http://schemas.openxmlformats.org/drawingml/2006/table">
            <a:tbl>
              <a:tblPr firstRow="1" bandRow="1">
                <a:tableStyleId>{5C22544A-7EE6-4342-B048-85BDC9FD1C3A}</a:tableStyleId>
              </a:tblPr>
              <a:tblGrid>
                <a:gridCol w="4749839">
                  <a:extLst>
                    <a:ext uri="{9D8B030D-6E8A-4147-A177-3AD203B41FA5}">
                      <a16:colId xmlns:a16="http://schemas.microsoft.com/office/drawing/2014/main" val="501062262"/>
                    </a:ext>
                  </a:extLst>
                </a:gridCol>
                <a:gridCol w="688878">
                  <a:extLst>
                    <a:ext uri="{9D8B030D-6E8A-4147-A177-3AD203B41FA5}">
                      <a16:colId xmlns:a16="http://schemas.microsoft.com/office/drawing/2014/main" val="2958468125"/>
                    </a:ext>
                  </a:extLst>
                </a:gridCol>
                <a:gridCol w="688878">
                  <a:extLst>
                    <a:ext uri="{9D8B030D-6E8A-4147-A177-3AD203B41FA5}">
                      <a16:colId xmlns:a16="http://schemas.microsoft.com/office/drawing/2014/main" val="4150437089"/>
                    </a:ext>
                  </a:extLst>
                </a:gridCol>
                <a:gridCol w="598405">
                  <a:extLst>
                    <a:ext uri="{9D8B030D-6E8A-4147-A177-3AD203B41FA5}">
                      <a16:colId xmlns:a16="http://schemas.microsoft.com/office/drawing/2014/main" val="1405828532"/>
                    </a:ext>
                  </a:extLst>
                </a:gridCol>
                <a:gridCol w="702737">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34</a:t>
            </a:fld>
            <a:endParaRPr lang="en-GB"/>
          </a:p>
        </p:txBody>
      </p:sp>
      <p:sp>
        <p:nvSpPr>
          <p:cNvPr id="6" name="Rectangle 5"/>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720387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Bedford Borough</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35</a:t>
            </a:fld>
            <a:endParaRPr lang="en-GB"/>
          </a:p>
        </p:txBody>
      </p:sp>
    </p:spTree>
    <p:extLst>
      <p:ext uri="{BB962C8B-B14F-4D97-AF65-F5344CB8AC3E}">
        <p14:creationId xmlns:p14="http://schemas.microsoft.com/office/powerpoint/2010/main" val="4149690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36</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659248672"/>
              </p:ext>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a16="http://schemas.microsoft.com/office/drawing/2014/main" val="2110616440"/>
                    </a:ext>
                  </a:extLst>
                </a:gridCol>
                <a:gridCol w="3827721">
                  <a:extLst>
                    <a:ext uri="{9D8B030D-6E8A-4147-A177-3AD203B41FA5}">
                      <a16:colId xmlns:a16="http://schemas.microsoft.com/office/drawing/2014/main" val="753136738"/>
                    </a:ext>
                  </a:extLst>
                </a:gridCol>
                <a:gridCol w="6103087">
                  <a:extLst>
                    <a:ext uri="{9D8B030D-6E8A-4147-A177-3AD203B41FA5}">
                      <a16:colId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a16="http://schemas.microsoft.com/office/drawing/2014/main" val="3336861956"/>
                  </a:ext>
                </a:extLst>
              </a:tr>
            </a:tbl>
          </a:graphicData>
        </a:graphic>
      </p:graphicFrame>
    </p:spTree>
    <p:extLst>
      <p:ext uri="{BB962C8B-B14F-4D97-AF65-F5344CB8AC3E}">
        <p14:creationId xmlns:p14="http://schemas.microsoft.com/office/powerpoint/2010/main" val="813630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75" y="3987093"/>
            <a:ext cx="8452883"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Slight </a:t>
            </a:r>
            <a:r>
              <a:rPr lang="en-GB" sz="1600" b="1" dirty="0" smtClean="0"/>
              <a:t>increase</a:t>
            </a:r>
            <a:r>
              <a:rPr lang="en-GB" sz="1600" dirty="0" smtClean="0"/>
              <a:t> in referrals 2017-18 (802)to 2018-19 (874)</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(36%) followed by education establishments (25%), A&amp;E (13%)</a:t>
            </a:r>
          </a:p>
          <a:p>
            <a:pPr marL="285750" indent="-285750">
              <a:buFont typeface="Arial" panose="020B0604020202020204" pitchFamily="34" charset="0"/>
              <a:buChar char="•"/>
            </a:pPr>
            <a:r>
              <a:rPr lang="en-GB" sz="1600" dirty="0" smtClean="0"/>
              <a:t>81% </a:t>
            </a:r>
            <a:r>
              <a:rPr lang="en-GB" sz="1600" dirty="0"/>
              <a:t>of </a:t>
            </a:r>
            <a:r>
              <a:rPr lang="en-GB" sz="1600" dirty="0" smtClean="0"/>
              <a:t>children and young people </a:t>
            </a:r>
            <a:r>
              <a:rPr lang="en-GB" sz="1600" dirty="0"/>
              <a:t>referred were aged 12-18 years, </a:t>
            </a:r>
            <a:r>
              <a:rPr lang="en-GB" sz="1600" dirty="0" smtClean="0"/>
              <a:t>14% </a:t>
            </a:r>
            <a:r>
              <a:rPr lang="en-GB" sz="1600" dirty="0"/>
              <a:t>aged 5-11 years</a:t>
            </a:r>
          </a:p>
          <a:p>
            <a:pPr marL="285750" indent="-285750">
              <a:buFont typeface="Arial" panose="020B0604020202020204" pitchFamily="34" charset="0"/>
              <a:buChar char="•"/>
            </a:pPr>
            <a:r>
              <a:rPr lang="en-GB" sz="1600" dirty="0" smtClean="0"/>
              <a:t>98</a:t>
            </a:r>
            <a:r>
              <a:rPr lang="en-GB" sz="1600" dirty="0"/>
              <a:t>% of referrals were seen </a:t>
            </a:r>
            <a:r>
              <a:rPr lang="en-GB" sz="1600" dirty="0" smtClean="0"/>
              <a:t>in 12 </a:t>
            </a:r>
            <a:r>
              <a:rPr lang="en-GB" sz="1600" dirty="0"/>
              <a:t>weeks or </a:t>
            </a:r>
            <a:r>
              <a:rPr lang="en-GB" sz="1600" dirty="0" smtClean="0"/>
              <a:t>less</a:t>
            </a:r>
            <a:endParaRPr lang="en-GB" sz="1600" dirty="0"/>
          </a:p>
        </p:txBody>
      </p:sp>
      <p:sp>
        <p:nvSpPr>
          <p:cNvPr id="2" name="Title 1"/>
          <p:cNvSpPr>
            <a:spLocks noGrp="1"/>
          </p:cNvSpPr>
          <p:nvPr>
            <p:ph type="title"/>
          </p:nvPr>
        </p:nvSpPr>
        <p:spPr>
          <a:xfrm>
            <a:off x="146289" y="48183"/>
            <a:ext cx="10515600" cy="776625"/>
          </a:xfrm>
        </p:spPr>
        <p:txBody>
          <a:bodyPr/>
          <a:lstStyle/>
          <a:p>
            <a:r>
              <a:rPr lang="en-GB" dirty="0" smtClean="0"/>
              <a:t>Access to CAMHS – Bedford Borough (ELFT)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767397690"/>
              </p:ext>
            </p:extLst>
          </p:nvPr>
        </p:nvGraphicFramePr>
        <p:xfrm>
          <a:off x="9072964" y="3546418"/>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a16="http://schemas.microsoft.com/office/drawing/2014/main" val="2590396676"/>
                    </a:ext>
                  </a:extLst>
                </a:gridCol>
                <a:gridCol w="1673118">
                  <a:extLst>
                    <a:ext uri="{9D8B030D-6E8A-4147-A177-3AD203B41FA5}">
                      <a16:colId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baseline="0" dirty="0" smtClean="0">
                          <a:effectLst/>
                          <a:latin typeface="+mn-lt"/>
                          <a:ea typeface="Calibri" panose="020F0502020204030204" pitchFamily="34" charset="0"/>
                          <a:cs typeface="Times New Roman" panose="02020603050405020304" pitchFamily="18" charset="0"/>
                        </a:rPr>
                        <a:t>81%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37084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47143390"/>
              </p:ext>
            </p:extLst>
          </p:nvPr>
        </p:nvGraphicFramePr>
        <p:xfrm>
          <a:off x="9210550" y="1270227"/>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a16="http://schemas.microsoft.com/office/drawing/2014/main" val="1329374881"/>
                    </a:ext>
                  </a:extLst>
                </a:gridCol>
                <a:gridCol w="668430">
                  <a:extLst>
                    <a:ext uri="{9D8B030D-6E8A-4147-A177-3AD203B41FA5}">
                      <a16:colId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49%</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24%</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a:t>
                      </a:r>
                      <a:br>
                        <a:rPr lang="en-GB" baseline="0" dirty="0" smtClean="0"/>
                      </a:br>
                      <a:r>
                        <a:rPr lang="en-GB" baseline="0" dirty="0" smtClean="0"/>
                        <a:t>(missing)</a:t>
                      </a:r>
                      <a:endParaRPr lang="en-GB" dirty="0"/>
                    </a:p>
                  </a:txBody>
                  <a:tcPr/>
                </a:tc>
                <a:tc>
                  <a:txBody>
                    <a:bodyPr/>
                    <a:lstStyle/>
                    <a:p>
                      <a:r>
                        <a:rPr lang="en-GB" dirty="0" smtClean="0"/>
                        <a:t>27%</a:t>
                      </a:r>
                      <a:endParaRPr lang="en-GB" dirty="0"/>
                    </a:p>
                  </a:txBody>
                  <a:tcPr/>
                </a:tc>
                <a:extLst>
                  <a:ext uri="{0D108BD9-81ED-4DB2-BD59-A6C34878D82A}">
                    <a16:rowId xmlns:a16="http://schemas.microsoft.com/office/drawing/2014/main" val="972074938"/>
                  </a:ext>
                </a:extLst>
              </a:tr>
            </a:tbl>
          </a:graphicData>
        </a:graphic>
      </p:graphicFrame>
      <p:pic>
        <p:nvPicPr>
          <p:cNvPr id="1026"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692" y="5097503"/>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50%</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50%</a:t>
            </a:r>
            <a:endParaRPr lang="en-GB" b="1" dirty="0"/>
          </a:p>
        </p:txBody>
      </p:sp>
      <p:graphicFrame>
        <p:nvGraphicFramePr>
          <p:cNvPr id="13" name="Chart 12"/>
          <p:cNvGraphicFramePr>
            <a:graphicFrameLocks/>
          </p:cNvGraphicFramePr>
          <p:nvPr>
            <p:extLst>
              <p:ext uri="{D42A27DB-BD31-4B8C-83A1-F6EECF244321}">
                <p14:modId xmlns:p14="http://schemas.microsoft.com/office/powerpoint/2010/main" val="3673006680"/>
              </p:ext>
            </p:extLst>
          </p:nvPr>
        </p:nvGraphicFramePr>
        <p:xfrm>
          <a:off x="223837" y="737739"/>
          <a:ext cx="4986337" cy="3415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413086884"/>
              </p:ext>
            </p:extLst>
          </p:nvPr>
        </p:nvGraphicFramePr>
        <p:xfrm>
          <a:off x="5200651" y="781050"/>
          <a:ext cx="3777242" cy="3362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53550540"/>
              </p:ext>
            </p:extLst>
          </p:nvPr>
        </p:nvGraphicFramePr>
        <p:xfrm>
          <a:off x="142875" y="6066746"/>
          <a:ext cx="8496301" cy="659130"/>
        </p:xfrm>
        <a:graphic>
          <a:graphicData uri="http://schemas.openxmlformats.org/drawingml/2006/table">
            <a:tbl>
              <a:tblPr/>
              <a:tblGrid>
                <a:gridCol w="1337633">
                  <a:extLst>
                    <a:ext uri="{9D8B030D-6E8A-4147-A177-3AD203B41FA5}">
                      <a16:colId xmlns:a16="http://schemas.microsoft.com/office/drawing/2014/main" val="20000"/>
                    </a:ext>
                  </a:extLst>
                </a:gridCol>
                <a:gridCol w="1337633">
                  <a:extLst>
                    <a:ext uri="{9D8B030D-6E8A-4147-A177-3AD203B41FA5}">
                      <a16:colId xmlns:a16="http://schemas.microsoft.com/office/drawing/2014/main" val="20001"/>
                    </a:ext>
                  </a:extLst>
                </a:gridCol>
                <a:gridCol w="1275417">
                  <a:extLst>
                    <a:ext uri="{9D8B030D-6E8A-4147-A177-3AD203B41FA5}">
                      <a16:colId xmlns:a16="http://schemas.microsoft.com/office/drawing/2014/main" val="20002"/>
                    </a:ext>
                  </a:extLst>
                </a:gridCol>
                <a:gridCol w="1337633">
                  <a:extLst>
                    <a:ext uri="{9D8B030D-6E8A-4147-A177-3AD203B41FA5}">
                      <a16:colId xmlns:a16="http://schemas.microsoft.com/office/drawing/2014/main" val="20003"/>
                    </a:ext>
                  </a:extLst>
                </a:gridCol>
                <a:gridCol w="1714814">
                  <a:extLst>
                    <a:ext uri="{9D8B030D-6E8A-4147-A177-3AD203B41FA5}">
                      <a16:colId xmlns:a16="http://schemas.microsoft.com/office/drawing/2014/main" val="20004"/>
                    </a:ext>
                  </a:extLst>
                </a:gridCol>
                <a:gridCol w="1493171">
                  <a:extLst>
                    <a:ext uri="{9D8B030D-6E8A-4147-A177-3AD203B41FA5}">
                      <a16:colId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02534">
                <a:tc>
                  <a:txBody>
                    <a:bodyPr/>
                    <a:lstStyle/>
                    <a:p>
                      <a:pPr algn="l" fontAlgn="b"/>
                      <a:r>
                        <a:rPr lang="en-GB" sz="1400" b="0"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7,065</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2,261</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1,138</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1,896</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94106" y="5672038"/>
            <a:ext cx="8545070" cy="369332"/>
          </a:xfrm>
          <a:prstGeom prst="rect">
            <a:avLst/>
          </a:prstGeom>
          <a:noFill/>
        </p:spPr>
        <p:txBody>
          <a:bodyPr wrap="square" rtlCol="0">
            <a:spAutoFit/>
          </a:bodyPr>
          <a:lstStyle/>
          <a:p>
            <a:r>
              <a:rPr lang="en-GB" b="1" dirty="0" smtClean="0"/>
              <a:t>Children and Young People’s MH Access Target: 32% (ELFT contribution: 27%) </a:t>
            </a:r>
            <a:endParaRPr lang="en-GB" b="1" dirty="0"/>
          </a:p>
        </p:txBody>
      </p:sp>
      <p:sp>
        <p:nvSpPr>
          <p:cNvPr id="3" name="Slide Number Placeholder 2"/>
          <p:cNvSpPr>
            <a:spLocks noGrp="1"/>
          </p:cNvSpPr>
          <p:nvPr>
            <p:ph type="sldNum" sz="quarter" idx="12"/>
          </p:nvPr>
        </p:nvSpPr>
        <p:spPr/>
        <p:txBody>
          <a:bodyPr/>
          <a:lstStyle/>
          <a:p>
            <a:fld id="{76E8EA33-0568-4363-9A6C-5FF9AF2CD2CF}" type="slidenum">
              <a:rPr lang="en-GB" smtClean="0"/>
              <a:t>37</a:t>
            </a:fld>
            <a:endParaRPr lang="en-GB"/>
          </a:p>
        </p:txBody>
      </p:sp>
    </p:spTree>
    <p:extLst>
      <p:ext uri="{BB962C8B-B14F-4D97-AF65-F5344CB8AC3E}">
        <p14:creationId xmlns:p14="http://schemas.microsoft.com/office/powerpoint/2010/main" val="2768253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discussion – CAMHs access</a:t>
            </a:r>
            <a:endParaRPr lang="en-GB" dirty="0"/>
          </a:p>
        </p:txBody>
      </p:sp>
      <p:sp>
        <p:nvSpPr>
          <p:cNvPr id="3" name="Content Placeholder 2"/>
          <p:cNvSpPr>
            <a:spLocks noGrp="1"/>
          </p:cNvSpPr>
          <p:nvPr>
            <p:ph idx="1"/>
          </p:nvPr>
        </p:nvSpPr>
        <p:spPr>
          <a:xfrm>
            <a:off x="838200" y="1472056"/>
            <a:ext cx="10515600" cy="4770247"/>
          </a:xfrm>
        </p:spPr>
        <p:txBody>
          <a:bodyPr>
            <a:normAutofit lnSpcReduction="10000"/>
          </a:bodyPr>
          <a:lstStyle/>
          <a:p>
            <a:r>
              <a:rPr lang="en-GB" b="1" dirty="0" smtClean="0"/>
              <a:t>GPs</a:t>
            </a:r>
            <a:r>
              <a:rPr lang="en-GB" dirty="0" smtClean="0"/>
              <a:t> providing majority of referrals in all three areas, however there is a high proportion of referrals </a:t>
            </a:r>
            <a:r>
              <a:rPr lang="en-GB" b="1" dirty="0" smtClean="0"/>
              <a:t>not accepted </a:t>
            </a:r>
          </a:p>
          <a:p>
            <a:r>
              <a:rPr lang="en-GB" dirty="0" smtClean="0"/>
              <a:t>Lack of ethnicity data for CAMHS referrals (often not provided), but it appears that ethnic minorities are under represented in CAMHS</a:t>
            </a:r>
          </a:p>
          <a:p>
            <a:r>
              <a:rPr lang="en-GB" dirty="0" smtClean="0"/>
              <a:t>Average waiting </a:t>
            </a:r>
            <a:r>
              <a:rPr lang="en-GB" dirty="0"/>
              <a:t>time targets (</a:t>
            </a:r>
            <a:r>
              <a:rPr lang="en-GB" dirty="0" smtClean="0"/>
              <a:t>referral </a:t>
            </a:r>
            <a:r>
              <a:rPr lang="en-GB" dirty="0"/>
              <a:t>to </a:t>
            </a:r>
            <a:r>
              <a:rPr lang="en-GB" dirty="0" smtClean="0"/>
              <a:t>assessment) </a:t>
            </a:r>
            <a:r>
              <a:rPr lang="en-GB" dirty="0"/>
              <a:t>are being met</a:t>
            </a:r>
          </a:p>
          <a:p>
            <a:pPr marL="285750" indent="-285750"/>
            <a:r>
              <a:rPr lang="en-GB" dirty="0"/>
              <a:t>Waiting time from </a:t>
            </a:r>
            <a:r>
              <a:rPr lang="en-GB" b="1" dirty="0"/>
              <a:t>referral to treatment</a:t>
            </a:r>
            <a:r>
              <a:rPr lang="en-GB" b="1" i="1" dirty="0"/>
              <a:t> </a:t>
            </a:r>
            <a:r>
              <a:rPr lang="en-GB" dirty="0"/>
              <a:t>is unclear – this is a national </a:t>
            </a:r>
            <a:r>
              <a:rPr lang="en-GB" dirty="0" smtClean="0"/>
              <a:t>challenge</a:t>
            </a:r>
          </a:p>
          <a:p>
            <a:pPr marL="285750" indent="-285750"/>
            <a:r>
              <a:rPr lang="en-GB" dirty="0" smtClean="0"/>
              <a:t>Referrals not accepted are signposted by CAMHS to alternative support – do we have the right support available? The data on referral reasons not accepted may help to inform the support needed.</a:t>
            </a:r>
            <a:endParaRPr lang="en-GB" dirty="0"/>
          </a:p>
          <a:p>
            <a:pPr marL="285750" indent="-285750"/>
            <a:endParaRPr lang="en-GB" dirty="0">
              <a:solidFill>
                <a:srgbClr val="FF0000"/>
              </a:solidFill>
            </a:endParaRPr>
          </a:p>
          <a:p>
            <a:endParaRPr lang="en-GB" dirty="0" smtClean="0"/>
          </a:p>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t>38</a:t>
            </a:fld>
            <a:endParaRPr lang="en-GB"/>
          </a:p>
        </p:txBody>
      </p:sp>
    </p:spTree>
    <p:extLst>
      <p:ext uri="{BB962C8B-B14F-4D97-AF65-F5344CB8AC3E}">
        <p14:creationId xmlns:p14="http://schemas.microsoft.com/office/powerpoint/2010/main" val="35485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Central Bedfordshire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39</a:t>
            </a:fld>
            <a:endParaRPr lang="en-GB" dirty="0"/>
          </a:p>
        </p:txBody>
      </p:sp>
    </p:spTree>
    <p:extLst>
      <p:ext uri="{BB962C8B-B14F-4D97-AF65-F5344CB8AC3E}">
        <p14:creationId xmlns:p14="http://schemas.microsoft.com/office/powerpoint/2010/main" val="197563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 y="538861"/>
            <a:ext cx="10515600" cy="805307"/>
          </a:xfrm>
        </p:spPr>
        <p:txBody>
          <a:bodyPr/>
          <a:lstStyle/>
          <a:p>
            <a:r>
              <a:rPr lang="en-GB" dirty="0" smtClean="0"/>
              <a:t>Process and engagement</a:t>
            </a:r>
            <a:endParaRPr lang="en-GB" dirty="0"/>
          </a:p>
        </p:txBody>
      </p:sp>
      <p:graphicFrame>
        <p:nvGraphicFramePr>
          <p:cNvPr id="8" name="Diagram 7"/>
          <p:cNvGraphicFramePr/>
          <p:nvPr>
            <p:extLst/>
          </p:nvPr>
        </p:nvGraphicFramePr>
        <p:xfrm>
          <a:off x="1510792" y="1453896"/>
          <a:ext cx="8867648" cy="520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0040" y="2231136"/>
            <a:ext cx="923544" cy="314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Scoping</a:t>
            </a:r>
            <a:endParaRPr lang="en-GB" sz="3600" dirty="0"/>
          </a:p>
        </p:txBody>
      </p:sp>
      <p:sp>
        <p:nvSpPr>
          <p:cNvPr id="7" name="Rectangle 6"/>
          <p:cNvSpPr/>
          <p:nvPr/>
        </p:nvSpPr>
        <p:spPr>
          <a:xfrm>
            <a:off x="10479024" y="2231136"/>
            <a:ext cx="1176528" cy="398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Final reports and recommendations</a:t>
            </a:r>
            <a:endParaRPr lang="en-GB" sz="3600" dirty="0"/>
          </a:p>
        </p:txBody>
      </p:sp>
    </p:spTree>
    <p:extLst>
      <p:ext uri="{BB962C8B-B14F-4D97-AF65-F5344CB8AC3E}">
        <p14:creationId xmlns:p14="http://schemas.microsoft.com/office/powerpoint/2010/main" val="2427125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287079" y="1515941"/>
            <a:ext cx="6636237" cy="4940936"/>
          </a:xfrm>
        </p:spPr>
        <p:txBody>
          <a:bodyPr>
            <a:normAutofit lnSpcReduction="10000"/>
          </a:bodyPr>
          <a:lstStyle/>
          <a:p>
            <a:r>
              <a:rPr lang="en-GB" dirty="0" smtClean="0"/>
              <a:t>The performance of Central Bedfordshire is compared (RAG rated) with other areas in England within the </a:t>
            </a:r>
            <a:r>
              <a:rPr lang="en-GB" b="1" dirty="0" smtClean="0"/>
              <a:t>same deprivation decile </a:t>
            </a:r>
            <a:r>
              <a:rPr lang="en-GB" dirty="0" smtClean="0"/>
              <a:t>(10%) where available</a:t>
            </a:r>
          </a:p>
          <a:p>
            <a:pPr lvl="1"/>
            <a:r>
              <a:rPr lang="en-GB" dirty="0" smtClean="0"/>
              <a:t>Central Bedfordshire is in the</a:t>
            </a:r>
            <a:r>
              <a:rPr lang="en-GB" b="1" dirty="0" smtClean="0"/>
              <a:t> least </a:t>
            </a:r>
            <a:r>
              <a:rPr lang="en-GB" dirty="0" smtClean="0"/>
              <a:t>deprived decile </a:t>
            </a:r>
          </a:p>
          <a:p>
            <a:r>
              <a:rPr lang="en-GB" dirty="0" smtClean="0"/>
              <a:t>Note: overall deprivation rating </a:t>
            </a:r>
            <a:r>
              <a:rPr lang="en-GB" b="1" dirty="0" smtClean="0"/>
              <a:t>masks pockets </a:t>
            </a:r>
            <a:r>
              <a:rPr lang="en-GB" b="1" dirty="0"/>
              <a:t>of </a:t>
            </a:r>
            <a:r>
              <a:rPr lang="en-GB" b="1" dirty="0" smtClean="0"/>
              <a:t>deprivation</a:t>
            </a:r>
            <a:r>
              <a:rPr lang="en-GB" dirty="0" smtClean="0"/>
              <a:t> within areas</a:t>
            </a:r>
          </a:p>
          <a:p>
            <a:r>
              <a:rPr lang="en-GB" dirty="0" smtClean="0"/>
              <a:t>Different </a:t>
            </a:r>
            <a:r>
              <a:rPr lang="en-GB" dirty="0"/>
              <a:t>challenges </a:t>
            </a:r>
            <a:r>
              <a:rPr lang="en-GB" dirty="0" smtClean="0"/>
              <a:t>arise in </a:t>
            </a:r>
            <a:r>
              <a:rPr lang="en-GB" b="1" dirty="0" smtClean="0"/>
              <a:t>rural</a:t>
            </a:r>
            <a:r>
              <a:rPr lang="en-GB" dirty="0" smtClean="0"/>
              <a:t> and </a:t>
            </a:r>
            <a:r>
              <a:rPr lang="en-GB" b="1" dirty="0" smtClean="0"/>
              <a:t>urban</a:t>
            </a:r>
            <a:r>
              <a:rPr lang="en-GB" dirty="0" smtClean="0"/>
              <a:t> areas</a:t>
            </a:r>
          </a:p>
          <a:p>
            <a:r>
              <a:rPr lang="en-GB" b="1" dirty="0" smtClean="0"/>
              <a:t>England</a:t>
            </a:r>
            <a:r>
              <a:rPr lang="en-GB" dirty="0" smtClean="0"/>
              <a:t> data and </a:t>
            </a:r>
            <a:r>
              <a:rPr lang="en-GB" b="1" dirty="0" smtClean="0"/>
              <a:t>95</a:t>
            </a:r>
            <a:r>
              <a:rPr lang="en-GB" b="1" baseline="30000" dirty="0" smtClean="0"/>
              <a:t>th</a:t>
            </a:r>
            <a:r>
              <a:rPr lang="en-GB" b="1" dirty="0" smtClean="0"/>
              <a:t> centile </a:t>
            </a:r>
            <a:r>
              <a:rPr lang="en-GB" dirty="0" smtClean="0"/>
              <a:t>(best) data are also presented</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271658" y="5573486"/>
            <a:ext cx="1436914" cy="646331"/>
          </a:xfrm>
          <a:prstGeom prst="rect">
            <a:avLst/>
          </a:prstGeom>
          <a:noFill/>
        </p:spPr>
        <p:txBody>
          <a:bodyPr wrap="square" rtlCol="0">
            <a:spAutoFit/>
          </a:bodyPr>
          <a:lstStyle/>
          <a:p>
            <a:r>
              <a:rPr lang="en-GB" dirty="0" smtClean="0"/>
              <a:t>Central Bedfordshire</a:t>
            </a:r>
            <a:endParaRPr lang="en-GB" dirty="0"/>
          </a:p>
        </p:txBody>
      </p:sp>
      <p:cxnSp>
        <p:nvCxnSpPr>
          <p:cNvPr id="10" name="Straight Arrow Connector 9"/>
          <p:cNvCxnSpPr/>
          <p:nvPr/>
        </p:nvCxnSpPr>
        <p:spPr>
          <a:xfrm flipV="1">
            <a:off x="7898674"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20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19342" y="1386029"/>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 (out of scope)</a:t>
            </a:r>
          </a:p>
          <a:p>
            <a:pPr marL="342900" indent="-342900">
              <a:buFont typeface="Arial" panose="020B0604020202020204" pitchFamily="34" charset="0"/>
              <a:buChar char="•"/>
            </a:pPr>
            <a:r>
              <a:rPr lang="en-GB" sz="2400" dirty="0" smtClean="0"/>
              <a:t>Applied to local populations, that is </a:t>
            </a:r>
            <a:endParaRPr lang="en-GB" sz="2400" dirty="0"/>
          </a:p>
          <a:p>
            <a:pPr algn="ctr"/>
            <a:endParaRPr lang="en-GB" sz="2400" dirty="0" smtClean="0"/>
          </a:p>
        </p:txBody>
      </p:sp>
      <p:sp>
        <p:nvSpPr>
          <p:cNvPr id="32" name="TextBox 31"/>
          <p:cNvSpPr txBox="1"/>
          <p:nvPr/>
        </p:nvSpPr>
        <p:spPr>
          <a:xfrm>
            <a:off x="627369" y="3444773"/>
            <a:ext cx="513243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Bedfordshire</a:t>
            </a:r>
            <a:endParaRPr lang="en-GB" dirty="0"/>
          </a:p>
        </p:txBody>
      </p:sp>
      <p:sp>
        <p:nvSpPr>
          <p:cNvPr id="26" name="Down Arrow 25"/>
          <p:cNvSpPr/>
          <p:nvPr/>
        </p:nvSpPr>
        <p:spPr>
          <a:xfrm>
            <a:off x="2957338" y="3959306"/>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19342" y="4421099"/>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43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751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66633024"/>
              </p:ext>
            </p:extLst>
          </p:nvPr>
        </p:nvGraphicFramePr>
        <p:xfrm>
          <a:off x="4716113" y="685799"/>
          <a:ext cx="7201567" cy="5525869"/>
        </p:xfrm>
        <a:graphic>
          <a:graphicData uri="http://schemas.openxmlformats.org/drawingml/2006/table">
            <a:tbl>
              <a:tblPr firstRow="1" bandRow="1">
                <a:tableStyleId>{5C22544A-7EE6-4342-B048-85BDC9FD1C3A}</a:tableStyleId>
              </a:tblPr>
              <a:tblGrid>
                <a:gridCol w="4484555">
                  <a:extLst>
                    <a:ext uri="{9D8B030D-6E8A-4147-A177-3AD203B41FA5}">
                      <a16:colId xmlns:a16="http://schemas.microsoft.com/office/drawing/2014/main" val="501062262"/>
                    </a:ext>
                  </a:extLst>
                </a:gridCol>
                <a:gridCol w="619011">
                  <a:extLst>
                    <a:ext uri="{9D8B030D-6E8A-4147-A177-3AD203B41FA5}">
                      <a16:colId xmlns:a16="http://schemas.microsoft.com/office/drawing/2014/main" val="2958468125"/>
                    </a:ext>
                  </a:extLst>
                </a:gridCol>
                <a:gridCol w="832255">
                  <a:extLst>
                    <a:ext uri="{9D8B030D-6E8A-4147-A177-3AD203B41FA5}">
                      <a16:colId xmlns:a16="http://schemas.microsoft.com/office/drawing/2014/main" val="3238951141"/>
                    </a:ext>
                  </a:extLst>
                </a:gridCol>
                <a:gridCol w="664186">
                  <a:extLst>
                    <a:ext uri="{9D8B030D-6E8A-4147-A177-3AD203B41FA5}">
                      <a16:colId xmlns:a16="http://schemas.microsoft.com/office/drawing/2014/main" val="4065579379"/>
                    </a:ext>
                  </a:extLst>
                </a:gridCol>
                <a:gridCol w="601560">
                  <a:extLst>
                    <a:ext uri="{9D8B030D-6E8A-4147-A177-3AD203B41FA5}">
                      <a16:colId xmlns:a16="http://schemas.microsoft.com/office/drawing/2014/main" val="2022871146"/>
                    </a:ext>
                  </a:extLst>
                </a:gridCol>
              </a:tblGrid>
              <a:tr h="131048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a:t>
                      </a:r>
                      <a:r>
                        <a:rPr lang="en-GB" sz="1600" baseline="0" dirty="0" smtClean="0">
                          <a:solidFill>
                            <a:schemeClr val="tx1"/>
                          </a:solidFill>
                        </a:rPr>
                        <a:t>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706182">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187816"/>
                  </a:ext>
                </a:extLst>
              </a:tr>
              <a:tr h="706182">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80857">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707389">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707389">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8.1</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707389">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90.4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357020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for mental health related disorders similar to comparators</a:t>
            </a:r>
          </a:p>
        </p:txBody>
      </p:sp>
      <p:sp>
        <p:nvSpPr>
          <p:cNvPr id="3" name="Rectangle 2"/>
          <p:cNvSpPr/>
          <p:nvPr/>
        </p:nvSpPr>
        <p:spPr>
          <a:xfrm>
            <a:off x="491628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3095920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5" y="244927"/>
            <a:ext cx="11272779" cy="1325563"/>
          </a:xfrm>
        </p:spPr>
        <p:txBody>
          <a:bodyPr>
            <a:normAutofit/>
          </a:bodyPr>
          <a:lstStyle/>
          <a:p>
            <a:r>
              <a:rPr lang="en-GB" dirty="0"/>
              <a:t>R</a:t>
            </a:r>
            <a:r>
              <a:rPr lang="en-GB" dirty="0" smtClean="0"/>
              <a:t>esults from the SHEU Health and Wellbeing Survey, CBC (2017)</a:t>
            </a:r>
            <a:endParaRPr lang="en-GB" sz="2200" dirty="0">
              <a:solidFill>
                <a:srgbClr val="FF0000"/>
              </a:solidFill>
            </a:endParaRPr>
          </a:p>
        </p:txBody>
      </p:sp>
      <p:sp>
        <p:nvSpPr>
          <p:cNvPr id="6" name="TextBox 5"/>
          <p:cNvSpPr txBox="1"/>
          <p:nvPr/>
        </p:nvSpPr>
        <p:spPr>
          <a:xfrm>
            <a:off x="115745" y="1770928"/>
            <a:ext cx="4178462" cy="469359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u="sng" dirty="0" smtClean="0"/>
              <a:t>Bullying: </a:t>
            </a:r>
            <a:endParaRPr lang="en-GB" sz="2400" b="1" u="sng" dirty="0"/>
          </a:p>
          <a:p>
            <a:pPr>
              <a:spcAft>
                <a:spcPts val="600"/>
              </a:spcAft>
            </a:pPr>
            <a:endParaRPr lang="en-GB" sz="2000" dirty="0" smtClean="0"/>
          </a:p>
          <a:p>
            <a:pPr marL="285750" indent="-285750">
              <a:spcAft>
                <a:spcPts val="600"/>
              </a:spcAft>
              <a:buFont typeface="Arial" panose="020B0604020202020204" pitchFamily="34" charset="0"/>
              <a:buChar char="•"/>
            </a:pPr>
            <a:r>
              <a:rPr lang="en-GB" sz="2000" dirty="0" smtClean="0"/>
              <a:t>28</a:t>
            </a:r>
            <a:r>
              <a:rPr lang="en-GB" sz="2000" dirty="0"/>
              <a:t>% </a:t>
            </a:r>
            <a:r>
              <a:rPr lang="en-GB" sz="2000" dirty="0" smtClean="0"/>
              <a:t> of primary and 19% of secondary school pupils reported having </a:t>
            </a:r>
            <a:r>
              <a:rPr lang="en-GB" sz="2000" dirty="0"/>
              <a:t>been bullied at or near school in the last 12 </a:t>
            </a:r>
            <a:r>
              <a:rPr lang="en-GB" sz="2000" dirty="0" smtClean="0"/>
              <a:t>months</a:t>
            </a:r>
          </a:p>
          <a:p>
            <a:pPr marL="285750" indent="-285750">
              <a:spcAft>
                <a:spcPts val="600"/>
              </a:spcAft>
              <a:buFont typeface="Arial" panose="020B0604020202020204" pitchFamily="34" charset="0"/>
              <a:buChar char="•"/>
            </a:pPr>
            <a:r>
              <a:rPr lang="en-GB" sz="2000" b="1" dirty="0" smtClean="0"/>
              <a:t>40 </a:t>
            </a:r>
            <a:r>
              <a:rPr lang="en-GB" sz="2000" b="1" dirty="0"/>
              <a:t>% </a:t>
            </a:r>
            <a:r>
              <a:rPr lang="en-GB" sz="2000" b="1" dirty="0" smtClean="0"/>
              <a:t>of primary school pupils were </a:t>
            </a:r>
            <a:r>
              <a:rPr lang="en-GB" sz="2000" b="1" dirty="0"/>
              <a:t>sometimes afraid to go to school because of bullying</a:t>
            </a:r>
            <a:r>
              <a:rPr lang="en-GB" sz="2000" dirty="0"/>
              <a:t>, and 11% were often or very often </a:t>
            </a:r>
            <a:r>
              <a:rPr lang="en-GB" sz="2000" dirty="0" smtClean="0"/>
              <a:t>afraid</a:t>
            </a:r>
          </a:p>
          <a:p>
            <a:pPr marL="285750" indent="-285750">
              <a:spcAft>
                <a:spcPts val="600"/>
              </a:spcAft>
              <a:buFont typeface="Arial" panose="020B0604020202020204" pitchFamily="34" charset="0"/>
              <a:buChar char="•"/>
            </a:pPr>
            <a:r>
              <a:rPr lang="en-GB" sz="2000" dirty="0" smtClean="0"/>
              <a:t>27% of secondary school pupils </a:t>
            </a:r>
            <a:r>
              <a:rPr lang="en-GB" sz="2000" dirty="0"/>
              <a:t>were sometimes afraid to go to school because of bullying, and 5</a:t>
            </a:r>
            <a:r>
              <a:rPr lang="en-GB" sz="2000" dirty="0" smtClean="0"/>
              <a:t>% </a:t>
            </a:r>
            <a:r>
              <a:rPr lang="en-GB" sz="2000" dirty="0"/>
              <a:t>were often or very often </a:t>
            </a:r>
            <a:r>
              <a:rPr lang="en-GB" sz="2000" dirty="0" smtClean="0"/>
              <a:t>afraid</a:t>
            </a:r>
            <a:endParaRPr lang="en-GB" sz="2000" dirty="0"/>
          </a:p>
        </p:txBody>
      </p:sp>
      <p:sp>
        <p:nvSpPr>
          <p:cNvPr id="13" name="Text Box 2"/>
          <p:cNvSpPr txBox="1">
            <a:spLocks noChangeArrowheads="1"/>
          </p:cNvSpPr>
          <p:nvPr/>
        </p:nvSpPr>
        <p:spPr bwMode="auto">
          <a:xfrm>
            <a:off x="4455649" y="1770928"/>
            <a:ext cx="7651470" cy="138896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good news</a:t>
            </a:r>
            <a:endParaRPr lang="en-GB" sz="2000" b="1" dirty="0">
              <a:solidFill>
                <a:schemeClr val="dk1"/>
              </a:solidFill>
            </a:endParaRPr>
          </a:p>
          <a:p>
            <a:pPr marL="285750" indent="-285750">
              <a:spcBef>
                <a:spcPts val="400"/>
              </a:spcBef>
              <a:buFont typeface="Arial" panose="020B0604020202020204" pitchFamily="34" charset="0"/>
              <a:buChar char="•"/>
            </a:pPr>
            <a:r>
              <a:rPr lang="cy-GB" sz="2000" b="1" dirty="0">
                <a:solidFill>
                  <a:schemeClr val="dk1"/>
                </a:solidFill>
              </a:rPr>
              <a:t>Self-esteem </a:t>
            </a:r>
            <a:r>
              <a:rPr lang="cy-GB" sz="2000" b="1" dirty="0" smtClean="0">
                <a:solidFill>
                  <a:schemeClr val="dk1"/>
                </a:solidFill>
              </a:rPr>
              <a:t>scores </a:t>
            </a:r>
            <a:r>
              <a:rPr lang="cy-GB" sz="2000" b="1" dirty="0">
                <a:solidFill>
                  <a:schemeClr val="dk1"/>
                </a:solidFill>
              </a:rPr>
              <a:t>higher </a:t>
            </a:r>
            <a:r>
              <a:rPr lang="cy-GB" sz="2000" dirty="0">
                <a:solidFill>
                  <a:schemeClr val="dk1"/>
                </a:solidFill>
              </a:rPr>
              <a:t>in </a:t>
            </a:r>
            <a:r>
              <a:rPr lang="cy-GB" sz="2000" dirty="0" smtClean="0">
                <a:solidFill>
                  <a:schemeClr val="dk1"/>
                </a:solidFill>
              </a:rPr>
              <a:t>CBC </a:t>
            </a:r>
            <a:r>
              <a:rPr lang="cy-GB" sz="2000" dirty="0">
                <a:solidFill>
                  <a:schemeClr val="dk1"/>
                </a:solidFill>
              </a:rPr>
              <a:t>than in the wider SHEU sample.</a:t>
            </a:r>
            <a:endParaRPr lang="en-GB" sz="2000" dirty="0">
              <a:solidFill>
                <a:schemeClr val="dk1"/>
              </a:solidFill>
            </a:endParaRPr>
          </a:p>
          <a:p>
            <a:pPr marL="285750" indent="-285750">
              <a:spcBef>
                <a:spcPts val="600"/>
              </a:spcBef>
              <a:buFont typeface="Arial" panose="020B0604020202020204" pitchFamily="34" charset="0"/>
              <a:buChar char="•"/>
            </a:pPr>
            <a:r>
              <a:rPr lang="cy-GB" sz="2000" b="1" dirty="0">
                <a:solidFill>
                  <a:schemeClr val="dk1"/>
                </a:solidFill>
              </a:rPr>
              <a:t>Happiness with life </a:t>
            </a:r>
            <a:r>
              <a:rPr lang="cy-GB" sz="2000" dirty="0">
                <a:solidFill>
                  <a:schemeClr val="dk1"/>
                </a:solidFill>
              </a:rPr>
              <a:t>has increased for </a:t>
            </a:r>
            <a:r>
              <a:rPr lang="cy-GB" sz="2000" dirty="0" smtClean="0">
                <a:solidFill>
                  <a:schemeClr val="dk1"/>
                </a:solidFill>
              </a:rPr>
              <a:t>Yr6 </a:t>
            </a:r>
            <a:r>
              <a:rPr lang="cy-GB" sz="2000" dirty="0">
                <a:solidFill>
                  <a:schemeClr val="dk1"/>
                </a:solidFill>
              </a:rPr>
              <a:t>pupils </a:t>
            </a:r>
            <a:r>
              <a:rPr lang="cy-GB" sz="2000" dirty="0" smtClean="0">
                <a:solidFill>
                  <a:schemeClr val="dk1"/>
                </a:solidFill>
              </a:rPr>
              <a:t> (2014 to 2017).</a:t>
            </a:r>
            <a:endParaRPr lang="en-GB" sz="2000" dirty="0">
              <a:solidFill>
                <a:schemeClr val="dk1"/>
              </a:solidFill>
            </a:endParaRPr>
          </a:p>
        </p:txBody>
      </p:sp>
      <p:sp>
        <p:nvSpPr>
          <p:cNvPr id="14" name="Text Box 2"/>
          <p:cNvSpPr txBox="1">
            <a:spLocks noChangeArrowheads="1"/>
          </p:cNvSpPr>
          <p:nvPr/>
        </p:nvSpPr>
        <p:spPr bwMode="auto">
          <a:xfrm>
            <a:off x="4455649" y="3277246"/>
            <a:ext cx="7651470" cy="341292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not such good news</a:t>
            </a:r>
            <a:endParaRPr lang="en-GB" sz="2000" b="1" dirty="0">
              <a:solidFill>
                <a:schemeClr val="dk1"/>
              </a:solidFill>
            </a:endParaRPr>
          </a:p>
          <a:p>
            <a:pPr marL="285750" indent="-285750">
              <a:spcBef>
                <a:spcPts val="400"/>
              </a:spcBef>
              <a:buFont typeface="Arial" panose="020B0604020202020204" pitchFamily="34" charset="0"/>
              <a:buChar char="•"/>
              <a:tabLst>
                <a:tab pos="11430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chemeClr val="dk1"/>
                </a:solidFill>
              </a:rPr>
              <a:t>Lower measure of resilience in females than males across all year groups and worse than wider SHEU data for Year 6 to Year 10.</a:t>
            </a:r>
          </a:p>
          <a:p>
            <a:pPr marL="285750" indent="-285750">
              <a:spcBef>
                <a:spcPts val="600"/>
              </a:spcBef>
              <a:buFont typeface="Arial" panose="020B0604020202020204" pitchFamily="34" charset="0"/>
              <a:buChar char="•"/>
            </a:pPr>
            <a:r>
              <a:rPr lang="en-GB" sz="2000" dirty="0" smtClean="0">
                <a:solidFill>
                  <a:schemeClr val="dk1"/>
                </a:solidFill>
              </a:rPr>
              <a:t>1/3 of </a:t>
            </a:r>
            <a:r>
              <a:rPr lang="en-GB" sz="2000" dirty="0">
                <a:solidFill>
                  <a:schemeClr val="dk1"/>
                </a:solidFill>
              </a:rPr>
              <a:t>older students </a:t>
            </a:r>
            <a:r>
              <a:rPr lang="en-GB" sz="2000" dirty="0" smtClean="0">
                <a:solidFill>
                  <a:schemeClr val="dk1"/>
                </a:solidFill>
              </a:rPr>
              <a:t>not getting </a:t>
            </a:r>
            <a:r>
              <a:rPr lang="en-GB" sz="2000" dirty="0">
                <a:solidFill>
                  <a:schemeClr val="dk1"/>
                </a:solidFill>
              </a:rPr>
              <a:t>sufficient sleep to feel awake all day</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b="1" dirty="0" smtClean="0">
                <a:solidFill>
                  <a:schemeClr val="dk1"/>
                </a:solidFill>
              </a:rPr>
              <a:t>Pupils more </a:t>
            </a:r>
            <a:r>
              <a:rPr lang="en-GB" sz="2000" b="1" dirty="0">
                <a:solidFill>
                  <a:schemeClr val="dk1"/>
                </a:solidFill>
              </a:rPr>
              <a:t>likely to report a fear of bullying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The </a:t>
            </a:r>
            <a:r>
              <a:rPr lang="en-GB" sz="2000" dirty="0">
                <a:solidFill>
                  <a:schemeClr val="dk1"/>
                </a:solidFill>
              </a:rPr>
              <a:t>proportion of pupils saying ‘school encourages me to be physically active’ is lower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Over </a:t>
            </a:r>
            <a:r>
              <a:rPr lang="en-GB" sz="2000" dirty="0">
                <a:solidFill>
                  <a:schemeClr val="dk1"/>
                </a:solidFill>
              </a:rPr>
              <a:t>40% of Year 10 pupils said they would go to no one/nowhere if they wanted help or information about their sexuality or gender. </a:t>
            </a:r>
            <a:endParaRPr lang="en-GB" sz="1100" dirty="0">
              <a:solidFill>
                <a:srgbClr val="323335"/>
              </a:solidFill>
              <a:effectLst/>
              <a:latin typeface="Tahoma" panose="020B0604030504040204" pitchFamily="34" charset="0"/>
              <a:ea typeface="Batang"/>
            </a:endParaRPr>
          </a:p>
        </p:txBody>
      </p:sp>
    </p:spTree>
    <p:extLst>
      <p:ext uri="{BB962C8B-B14F-4D97-AF65-F5344CB8AC3E}">
        <p14:creationId xmlns:p14="http://schemas.microsoft.com/office/powerpoint/2010/main" val="286292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3"/>
            <a:ext cx="11820143" cy="1325563"/>
          </a:xfrm>
        </p:spPr>
        <p:txBody>
          <a:bodyPr/>
          <a:lstStyle/>
          <a:p>
            <a:r>
              <a:rPr lang="en-GB" dirty="0" smtClean="0"/>
              <a:t>Self-harm:</a:t>
            </a:r>
            <a:endParaRPr lang="en-GB" dirty="0"/>
          </a:p>
        </p:txBody>
      </p:sp>
      <p:sp>
        <p:nvSpPr>
          <p:cNvPr id="3" name="TextBox 2"/>
          <p:cNvSpPr txBox="1"/>
          <p:nvPr/>
        </p:nvSpPr>
        <p:spPr>
          <a:xfrm>
            <a:off x="923544" y="6248325"/>
            <a:ext cx="10393680" cy="400110"/>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173236" y="4831164"/>
            <a:ext cx="11820144"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Admissions as a result of self-harm are </a:t>
            </a:r>
            <a:r>
              <a:rPr lang="en-GB" sz="2000" b="1" dirty="0" smtClean="0"/>
              <a:t>similar </a:t>
            </a:r>
            <a:r>
              <a:rPr lang="en-GB" sz="2000" dirty="0" smtClean="0"/>
              <a:t>comparators for all age group. Admission rates have increased between 2011/12 to 2017/18</a:t>
            </a:r>
          </a:p>
          <a:p>
            <a:pPr marL="342900" indent="-342900">
              <a:buFont typeface="Arial" panose="020B0604020202020204" pitchFamily="34" charset="0"/>
              <a:buChar char="•"/>
            </a:pPr>
            <a:r>
              <a:rPr lang="en-GB" sz="2000" dirty="0" smtClean="0"/>
              <a:t>Rates of self harm are </a:t>
            </a:r>
            <a:r>
              <a:rPr lang="en-GB" sz="2000" b="1" i="1" dirty="0" smtClean="0"/>
              <a:t>higher in the 15-19 age group </a:t>
            </a:r>
            <a:r>
              <a:rPr lang="en-GB" sz="2000" dirty="0" smtClean="0"/>
              <a:t>– indicating the need for primary prevention in the younger age groups and secondary prevention in the older age groups</a:t>
            </a:r>
            <a:endParaRPr lang="en-GB" sz="2000" dirty="0"/>
          </a:p>
        </p:txBody>
      </p:sp>
      <p:graphicFrame>
        <p:nvGraphicFramePr>
          <p:cNvPr id="6" name="Chart 5"/>
          <p:cNvGraphicFramePr>
            <a:graphicFrameLocks/>
          </p:cNvGraphicFramePr>
          <p:nvPr>
            <p:extLst>
              <p:ext uri="{D42A27DB-BD31-4B8C-83A1-F6EECF244321}">
                <p14:modId xmlns:p14="http://schemas.microsoft.com/office/powerpoint/2010/main" val="3940704680"/>
              </p:ext>
            </p:extLst>
          </p:nvPr>
        </p:nvGraphicFramePr>
        <p:xfrm>
          <a:off x="469486" y="938872"/>
          <a:ext cx="5390819" cy="379857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srcRect r="7143"/>
          <a:stretch/>
        </p:blipFill>
        <p:spPr>
          <a:xfrm>
            <a:off x="6129409" y="914657"/>
            <a:ext cx="5863971" cy="3771900"/>
          </a:xfrm>
          <a:prstGeom prst="rect">
            <a:avLst/>
          </a:prstGeom>
        </p:spPr>
      </p:pic>
      <p:sp>
        <p:nvSpPr>
          <p:cNvPr id="8" name="Rectangle 7"/>
          <p:cNvSpPr/>
          <p:nvPr/>
        </p:nvSpPr>
        <p:spPr>
          <a:xfrm>
            <a:off x="6013395" y="502934"/>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485414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CBC, the proportion achieving a good level of development at the end of reception (73.2%) is lower than comparators, and for those who are eligible for FSM which is only 44.2%.</a:t>
            </a:r>
          </a:p>
          <a:p>
            <a:r>
              <a:rPr lang="en-GB" sz="1800" dirty="0" smtClean="0"/>
              <a:t>This proportion of </a:t>
            </a:r>
            <a:r>
              <a:rPr lang="en-GB" sz="1800" b="1" i="1" dirty="0" smtClean="0"/>
              <a:t>healthy weight </a:t>
            </a:r>
            <a:r>
              <a:rPr lang="en-GB" sz="1800" dirty="0" smtClean="0"/>
              <a:t>in reception children is better than comparators in CBC (80%) compared with the England average. However there is still at lease 20% of children who are not a healthy weight.</a:t>
            </a:r>
          </a:p>
          <a:p>
            <a:r>
              <a:rPr lang="en-GB" sz="1800" dirty="0" smtClean="0"/>
              <a:t>Education attainment at Key Stage 4 is comparatively lower (46.2)</a:t>
            </a:r>
          </a:p>
        </p:txBody>
      </p:sp>
      <p:graphicFrame>
        <p:nvGraphicFramePr>
          <p:cNvPr id="4" name="Table 3"/>
          <p:cNvGraphicFramePr>
            <a:graphicFrameLocks noGrp="1"/>
          </p:cNvGraphicFramePr>
          <p:nvPr>
            <p:extLst>
              <p:ext uri="{D42A27DB-BD31-4B8C-83A1-F6EECF244321}">
                <p14:modId xmlns:p14="http://schemas.microsoft.com/office/powerpoint/2010/main" val="4017764357"/>
              </p:ext>
            </p:extLst>
          </p:nvPr>
        </p:nvGraphicFramePr>
        <p:xfrm>
          <a:off x="4468226" y="1748915"/>
          <a:ext cx="7251333" cy="4320091"/>
        </p:xfrm>
        <a:graphic>
          <a:graphicData uri="http://schemas.openxmlformats.org/drawingml/2006/table">
            <a:tbl>
              <a:tblPr firstRow="1" bandRow="1">
                <a:tableStyleId>{5C22544A-7EE6-4342-B048-85BDC9FD1C3A}</a:tableStyleId>
              </a:tblPr>
              <a:tblGrid>
                <a:gridCol w="4584334">
                  <a:extLst>
                    <a:ext uri="{9D8B030D-6E8A-4147-A177-3AD203B41FA5}">
                      <a16:colId xmlns:a16="http://schemas.microsoft.com/office/drawing/2014/main" val="501062262"/>
                    </a:ext>
                  </a:extLst>
                </a:gridCol>
                <a:gridCol w="656216">
                  <a:extLst>
                    <a:ext uri="{9D8B030D-6E8A-4147-A177-3AD203B41FA5}">
                      <a16:colId xmlns:a16="http://schemas.microsoft.com/office/drawing/2014/main" val="2958468125"/>
                    </a:ext>
                  </a:extLst>
                </a:gridCol>
                <a:gridCol w="811095">
                  <a:extLst>
                    <a:ext uri="{9D8B030D-6E8A-4147-A177-3AD203B41FA5}">
                      <a16:colId xmlns:a16="http://schemas.microsoft.com/office/drawing/2014/main" val="3257521463"/>
                    </a:ext>
                  </a:extLst>
                </a:gridCol>
                <a:gridCol w="599844">
                  <a:extLst>
                    <a:ext uri="{9D8B030D-6E8A-4147-A177-3AD203B41FA5}">
                      <a16:colId xmlns:a16="http://schemas.microsoft.com/office/drawing/2014/main" val="4065579379"/>
                    </a:ext>
                  </a:extLst>
                </a:gridCol>
                <a:gridCol w="599844">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701711">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7" name="Rectangle 6"/>
          <p:cNvSpPr/>
          <p:nvPr/>
        </p:nvSpPr>
        <p:spPr>
          <a:xfrm>
            <a:off x="446822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1978327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609703"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CBC has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3158874347"/>
              </p:ext>
            </p:extLst>
          </p:nvPr>
        </p:nvGraphicFramePr>
        <p:xfrm>
          <a:off x="4251960" y="949932"/>
          <a:ext cx="7386602" cy="5303489"/>
        </p:xfrm>
        <a:graphic>
          <a:graphicData uri="http://schemas.openxmlformats.org/drawingml/2006/table">
            <a:tbl>
              <a:tblPr firstRow="1" bandRow="1">
                <a:tableStyleId>{5C22544A-7EE6-4342-B048-85BDC9FD1C3A}</a:tableStyleId>
              </a:tblPr>
              <a:tblGrid>
                <a:gridCol w="4587240">
                  <a:extLst>
                    <a:ext uri="{9D8B030D-6E8A-4147-A177-3AD203B41FA5}">
                      <a16:colId xmlns:a16="http://schemas.microsoft.com/office/drawing/2014/main" val="501062262"/>
                    </a:ext>
                  </a:extLst>
                </a:gridCol>
                <a:gridCol w="609600">
                  <a:extLst>
                    <a:ext uri="{9D8B030D-6E8A-4147-A177-3AD203B41FA5}">
                      <a16:colId xmlns:a16="http://schemas.microsoft.com/office/drawing/2014/main" val="2958468125"/>
                    </a:ext>
                  </a:extLst>
                </a:gridCol>
                <a:gridCol w="762000">
                  <a:extLst>
                    <a:ext uri="{9D8B030D-6E8A-4147-A177-3AD203B41FA5}">
                      <a16:colId xmlns:a16="http://schemas.microsoft.com/office/drawing/2014/main" val="3176843958"/>
                    </a:ext>
                  </a:extLst>
                </a:gridCol>
                <a:gridCol w="701040">
                  <a:extLst>
                    <a:ext uri="{9D8B030D-6E8A-4147-A177-3AD203B41FA5}">
                      <a16:colId xmlns:a16="http://schemas.microsoft.com/office/drawing/2014/main" val="4065579379"/>
                    </a:ext>
                  </a:extLst>
                </a:gridCol>
                <a:gridCol w="726722">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4480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6" name="Rectangle 5"/>
          <p:cNvSpPr/>
          <p:nvPr/>
        </p:nvSpPr>
        <p:spPr>
          <a:xfrm>
            <a:off x="4498706" y="6434994"/>
            <a:ext cx="6781800" cy="369332"/>
          </a:xfrm>
          <a:prstGeom prst="rect">
            <a:avLst/>
          </a:prstGeom>
        </p:spPr>
        <p:txBody>
          <a:bodyPr wrap="square">
            <a:spAutoFit/>
          </a:bodyPr>
          <a:lstStyle/>
          <a:p>
            <a:r>
              <a:rPr lang="en-GB" dirty="0" smtClean="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2616160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8" y="1338995"/>
            <a:ext cx="3951258"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1520964146"/>
              </p:ext>
            </p:extLst>
          </p:nvPr>
        </p:nvGraphicFramePr>
        <p:xfrm>
          <a:off x="4282953" y="217511"/>
          <a:ext cx="7678269" cy="5777586"/>
        </p:xfrm>
        <a:graphic>
          <a:graphicData uri="http://schemas.openxmlformats.org/drawingml/2006/table">
            <a:tbl>
              <a:tblPr firstRow="1" bandRow="1">
                <a:tableStyleId>{5C22544A-7EE6-4342-B048-85BDC9FD1C3A}</a:tableStyleId>
              </a:tblPr>
              <a:tblGrid>
                <a:gridCol w="4727913">
                  <a:extLst>
                    <a:ext uri="{9D8B030D-6E8A-4147-A177-3AD203B41FA5}">
                      <a16:colId xmlns:a16="http://schemas.microsoft.com/office/drawing/2014/main" val="501062262"/>
                    </a:ext>
                  </a:extLst>
                </a:gridCol>
                <a:gridCol w="833844">
                  <a:extLst>
                    <a:ext uri="{9D8B030D-6E8A-4147-A177-3AD203B41FA5}">
                      <a16:colId xmlns:a16="http://schemas.microsoft.com/office/drawing/2014/main" val="2958468125"/>
                    </a:ext>
                  </a:extLst>
                </a:gridCol>
                <a:gridCol w="755085">
                  <a:extLst>
                    <a:ext uri="{9D8B030D-6E8A-4147-A177-3AD203B41FA5}">
                      <a16:colId xmlns:a16="http://schemas.microsoft.com/office/drawing/2014/main" val="2966236242"/>
                    </a:ext>
                  </a:extLst>
                </a:gridCol>
                <a:gridCol w="626130">
                  <a:extLst>
                    <a:ext uri="{9D8B030D-6E8A-4147-A177-3AD203B41FA5}">
                      <a16:colId xmlns:a16="http://schemas.microsoft.com/office/drawing/2014/main" val="4065579379"/>
                    </a:ext>
                  </a:extLst>
                </a:gridCol>
                <a:gridCol w="735297">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Rectangle 4"/>
          <p:cNvSpPr/>
          <p:nvPr/>
        </p:nvSpPr>
        <p:spPr>
          <a:xfrm>
            <a:off x="4182036" y="6144951"/>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153237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Access to services</a:t>
            </a:r>
            <a:endParaRPr lang="en-GB" dirty="0"/>
          </a:p>
        </p:txBody>
      </p:sp>
      <p:sp>
        <p:nvSpPr>
          <p:cNvPr id="6" name="Text Placeholder 5"/>
          <p:cNvSpPr>
            <a:spLocks noGrp="1"/>
          </p:cNvSpPr>
          <p:nvPr>
            <p:ph type="body" idx="1"/>
          </p:nvPr>
        </p:nvSpPr>
        <p:spPr/>
        <p:txBody>
          <a:bodyPr/>
          <a:lstStyle/>
          <a:p>
            <a:r>
              <a:rPr lang="en-GB" dirty="0" smtClean="0"/>
              <a:t>Central Bedfordshire</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48</a:t>
            </a:fld>
            <a:endParaRPr lang="en-GB" dirty="0"/>
          </a:p>
        </p:txBody>
      </p:sp>
    </p:spTree>
    <p:extLst>
      <p:ext uri="{BB962C8B-B14F-4D97-AF65-F5344CB8AC3E}">
        <p14:creationId xmlns:p14="http://schemas.microsoft.com/office/powerpoint/2010/main" val="3088100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49</a:t>
            </a:fld>
            <a:endParaRPr lang="en-GB"/>
          </a:p>
        </p:txBody>
      </p:sp>
      <p:graphicFrame>
        <p:nvGraphicFramePr>
          <p:cNvPr id="3" name="Table 2"/>
          <p:cNvGraphicFramePr>
            <a:graphicFrameLocks noGrp="1"/>
          </p:cNvGraphicFramePr>
          <p:nvPr>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a16="http://schemas.microsoft.com/office/drawing/2014/main" val="2110616440"/>
                    </a:ext>
                  </a:extLst>
                </a:gridCol>
                <a:gridCol w="3827721">
                  <a:extLst>
                    <a:ext uri="{9D8B030D-6E8A-4147-A177-3AD203B41FA5}">
                      <a16:colId xmlns:a16="http://schemas.microsoft.com/office/drawing/2014/main" val="753136738"/>
                    </a:ext>
                  </a:extLst>
                </a:gridCol>
                <a:gridCol w="6103087">
                  <a:extLst>
                    <a:ext uri="{9D8B030D-6E8A-4147-A177-3AD203B41FA5}">
                      <a16:colId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a16="http://schemas.microsoft.com/office/drawing/2014/main" val="3336861956"/>
                  </a:ext>
                </a:extLst>
              </a:tr>
            </a:tbl>
          </a:graphicData>
        </a:graphic>
      </p:graphicFrame>
    </p:spTree>
    <p:extLst>
      <p:ext uri="{BB962C8B-B14F-4D97-AF65-F5344CB8AC3E}">
        <p14:creationId xmlns:p14="http://schemas.microsoft.com/office/powerpoint/2010/main" val="5329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3" y="243967"/>
            <a:ext cx="11725154" cy="1325563"/>
          </a:xfrm>
        </p:spPr>
        <p:txBody>
          <a:bodyPr>
            <a:normAutofit/>
          </a:bodyPr>
          <a:lstStyle/>
          <a:p>
            <a:r>
              <a:rPr lang="en-GB" sz="3800" dirty="0" smtClean="0"/>
              <a:t>Improving the mental health of children and young people: there is a strong case for prevention and early intervention</a:t>
            </a:r>
            <a:endParaRPr lang="en-GB" sz="3800" dirty="0"/>
          </a:p>
        </p:txBody>
      </p:sp>
      <p:pic>
        <p:nvPicPr>
          <p:cNvPr id="4" name="Picture 3"/>
          <p:cNvPicPr>
            <a:picLocks noChangeAspect="1"/>
          </p:cNvPicPr>
          <p:nvPr/>
        </p:nvPicPr>
        <p:blipFill rotWithShape="1">
          <a:blip r:embed="rId3"/>
          <a:srcRect l="2712" t="2230" r="9679" b="8177"/>
          <a:stretch/>
        </p:blipFill>
        <p:spPr>
          <a:xfrm>
            <a:off x="231494" y="1797551"/>
            <a:ext cx="3316196" cy="3054686"/>
          </a:xfrm>
          <a:prstGeom prst="rect">
            <a:avLst/>
          </a:prstGeom>
        </p:spPr>
      </p:pic>
      <p:pic>
        <p:nvPicPr>
          <p:cNvPr id="5" name="Picture 4"/>
          <p:cNvPicPr>
            <a:picLocks noChangeAspect="1"/>
          </p:cNvPicPr>
          <p:nvPr/>
        </p:nvPicPr>
        <p:blipFill rotWithShape="1">
          <a:blip r:embed="rId4"/>
          <a:srcRect l="9117" r="9783" b="7849"/>
          <a:stretch/>
        </p:blipFill>
        <p:spPr>
          <a:xfrm>
            <a:off x="3748237" y="1746460"/>
            <a:ext cx="3783104" cy="4844474"/>
          </a:xfrm>
          <a:prstGeom prst="rect">
            <a:avLst/>
          </a:prstGeom>
        </p:spPr>
      </p:pic>
      <p:pic>
        <p:nvPicPr>
          <p:cNvPr id="6" name="Picture 5"/>
          <p:cNvPicPr>
            <a:picLocks noChangeAspect="1"/>
          </p:cNvPicPr>
          <p:nvPr/>
        </p:nvPicPr>
        <p:blipFill>
          <a:blip r:embed="rId5"/>
          <a:stretch>
            <a:fillRect/>
          </a:stretch>
        </p:blipFill>
        <p:spPr>
          <a:xfrm>
            <a:off x="7731889" y="3826428"/>
            <a:ext cx="4217998" cy="2791705"/>
          </a:xfrm>
          <a:prstGeom prst="rect">
            <a:avLst/>
          </a:prstGeom>
        </p:spPr>
      </p:pic>
      <p:pic>
        <p:nvPicPr>
          <p:cNvPr id="8" name="Picture 7"/>
          <p:cNvPicPr>
            <a:picLocks noChangeAspect="1"/>
          </p:cNvPicPr>
          <p:nvPr/>
        </p:nvPicPr>
        <p:blipFill rotWithShape="1">
          <a:blip r:embed="rId6"/>
          <a:srcRect l="2991" t="9426" r="4410" b="14664"/>
          <a:stretch/>
        </p:blipFill>
        <p:spPr>
          <a:xfrm>
            <a:off x="7731889" y="1746460"/>
            <a:ext cx="4224759" cy="1959429"/>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5</a:t>
            </a:fld>
            <a:endParaRPr lang="en-GB"/>
          </a:p>
        </p:txBody>
      </p:sp>
    </p:spTree>
    <p:extLst>
      <p:ext uri="{BB962C8B-B14F-4D97-AF65-F5344CB8AC3E}">
        <p14:creationId xmlns:p14="http://schemas.microsoft.com/office/powerpoint/2010/main" val="4135166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449" y="3587452"/>
            <a:ext cx="7736706"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Similar number of referrals in 17-18 (2,081) and 18-19 (2,186)</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(45%) followed by education establishments (15%), A&amp;E (12%)</a:t>
            </a:r>
          </a:p>
          <a:p>
            <a:pPr marL="285750" indent="-285750">
              <a:buFont typeface="Arial" panose="020B0604020202020204" pitchFamily="34" charset="0"/>
              <a:buChar char="•"/>
            </a:pPr>
            <a:r>
              <a:rPr lang="en-GB" sz="1600" dirty="0" smtClean="0"/>
              <a:t>80% of CYP referred were aged 12-18 years, 19% aged 5-11 years</a:t>
            </a:r>
          </a:p>
          <a:p>
            <a:pPr marL="285750" indent="-285750">
              <a:buFont typeface="Arial" panose="020B0604020202020204" pitchFamily="34" charset="0"/>
              <a:buChar char="•"/>
            </a:pPr>
            <a:r>
              <a:rPr lang="en-GB" sz="1600" dirty="0" smtClean="0"/>
              <a:t>98% of referrals were seen 12 weeks or less</a:t>
            </a:r>
            <a:endParaRPr lang="en-GB" sz="1600" dirty="0"/>
          </a:p>
        </p:txBody>
      </p:sp>
      <p:sp>
        <p:nvSpPr>
          <p:cNvPr id="2" name="Title 1"/>
          <p:cNvSpPr>
            <a:spLocks noGrp="1"/>
          </p:cNvSpPr>
          <p:nvPr>
            <p:ph type="title"/>
          </p:nvPr>
        </p:nvSpPr>
        <p:spPr>
          <a:xfrm>
            <a:off x="178124" y="13433"/>
            <a:ext cx="11175676" cy="864391"/>
          </a:xfrm>
        </p:spPr>
        <p:txBody>
          <a:bodyPr/>
          <a:lstStyle/>
          <a:p>
            <a:r>
              <a:rPr lang="en-GB" dirty="0" smtClean="0"/>
              <a:t>Access to CAMHs – Central Bedfordshire (ELFT)</a:t>
            </a:r>
            <a:endParaRPr lang="en-GB" dirty="0"/>
          </a:p>
        </p:txBody>
      </p:sp>
      <p:graphicFrame>
        <p:nvGraphicFramePr>
          <p:cNvPr id="8" name="Table 7"/>
          <p:cNvGraphicFramePr>
            <a:graphicFrameLocks noGrp="1"/>
          </p:cNvGraphicFramePr>
          <p:nvPr>
            <p:extLst/>
          </p:nvPr>
        </p:nvGraphicFramePr>
        <p:xfrm>
          <a:off x="9208186" y="877823"/>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a16="http://schemas.microsoft.com/office/drawing/2014/main" val="1329374881"/>
                    </a:ext>
                  </a:extLst>
                </a:gridCol>
                <a:gridCol w="668430">
                  <a:extLst>
                    <a:ext uri="{9D8B030D-6E8A-4147-A177-3AD203B41FA5}">
                      <a16:colId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62%</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7%</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(not asked)</a:t>
                      </a:r>
                      <a:endParaRPr lang="en-GB" dirty="0"/>
                    </a:p>
                  </a:txBody>
                  <a:tcPr/>
                </a:tc>
                <a:tc>
                  <a:txBody>
                    <a:bodyPr/>
                    <a:lstStyle/>
                    <a:p>
                      <a:r>
                        <a:rPr lang="en-GB" dirty="0" smtClean="0"/>
                        <a:t>31%</a:t>
                      </a:r>
                      <a:endParaRPr lang="en-GB" dirty="0"/>
                    </a:p>
                  </a:txBody>
                  <a:tcPr/>
                </a:tc>
                <a:extLst>
                  <a:ext uri="{0D108BD9-81ED-4DB2-BD59-A6C34878D82A}">
                    <a16:rowId xmlns:a16="http://schemas.microsoft.com/office/drawing/2014/main" val="972074938"/>
                  </a:ext>
                </a:extLst>
              </a:tr>
            </a:tbl>
          </a:graphicData>
        </a:graphic>
      </p:graphicFrame>
      <p:graphicFrame>
        <p:nvGraphicFramePr>
          <p:cNvPr id="9" name="Table 8"/>
          <p:cNvGraphicFramePr>
            <a:graphicFrameLocks noGrp="1"/>
          </p:cNvGraphicFramePr>
          <p:nvPr>
            <p:extLst/>
          </p:nvPr>
        </p:nvGraphicFramePr>
        <p:xfrm>
          <a:off x="9079488" y="3234760"/>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a16="http://schemas.microsoft.com/office/drawing/2014/main" val="2590396676"/>
                    </a:ext>
                  </a:extLst>
                </a:gridCol>
                <a:gridCol w="1673118">
                  <a:extLst>
                    <a:ext uri="{9D8B030D-6E8A-4147-A177-3AD203B41FA5}">
                      <a16:colId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19%</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80%</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370849"/>
                  </a:ext>
                </a:extLst>
              </a:tr>
            </a:tbl>
          </a:graphicData>
        </a:graphic>
      </p:graphicFrame>
      <p:grpSp>
        <p:nvGrpSpPr>
          <p:cNvPr id="3" name="Group 2"/>
          <p:cNvGrpSpPr/>
          <p:nvPr/>
        </p:nvGrpSpPr>
        <p:grpSpPr>
          <a:xfrm>
            <a:off x="9253728" y="4866591"/>
            <a:ext cx="2834525" cy="1492586"/>
            <a:chOff x="9253728" y="5243551"/>
            <a:chExt cx="2834525" cy="1492586"/>
          </a:xfrm>
        </p:grpSpPr>
        <p:pic>
          <p:nvPicPr>
            <p:cNvPr id="10"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941" y="5243551"/>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54%</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46%</a:t>
              </a:r>
              <a:endParaRPr lang="en-GB" b="1" dirty="0"/>
            </a:p>
          </p:txBody>
        </p:sp>
      </p:grpSp>
      <p:graphicFrame>
        <p:nvGraphicFramePr>
          <p:cNvPr id="13" name="Chart 12"/>
          <p:cNvGraphicFramePr>
            <a:graphicFrameLocks/>
          </p:cNvGraphicFramePr>
          <p:nvPr>
            <p:extLst/>
          </p:nvPr>
        </p:nvGraphicFramePr>
        <p:xfrm>
          <a:off x="5019676" y="695325"/>
          <a:ext cx="3962400" cy="3152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nvPr>
        </p:nvGraphicFramePr>
        <p:xfrm>
          <a:off x="319088" y="719138"/>
          <a:ext cx="4681538" cy="31003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p:cNvGraphicFramePr>
            <a:graphicFrameLocks noGrp="1"/>
          </p:cNvGraphicFramePr>
          <p:nvPr>
            <p:extLst/>
          </p:nvPr>
        </p:nvGraphicFramePr>
        <p:xfrm>
          <a:off x="142875" y="6066746"/>
          <a:ext cx="8496301" cy="659130"/>
        </p:xfrm>
        <a:graphic>
          <a:graphicData uri="http://schemas.openxmlformats.org/drawingml/2006/table">
            <a:tbl>
              <a:tblPr/>
              <a:tblGrid>
                <a:gridCol w="1337633">
                  <a:extLst>
                    <a:ext uri="{9D8B030D-6E8A-4147-A177-3AD203B41FA5}">
                      <a16:colId xmlns:a16="http://schemas.microsoft.com/office/drawing/2014/main" val="20000"/>
                    </a:ext>
                  </a:extLst>
                </a:gridCol>
                <a:gridCol w="1337633">
                  <a:extLst>
                    <a:ext uri="{9D8B030D-6E8A-4147-A177-3AD203B41FA5}">
                      <a16:colId xmlns:a16="http://schemas.microsoft.com/office/drawing/2014/main" val="20001"/>
                    </a:ext>
                  </a:extLst>
                </a:gridCol>
                <a:gridCol w="1275417">
                  <a:extLst>
                    <a:ext uri="{9D8B030D-6E8A-4147-A177-3AD203B41FA5}">
                      <a16:colId xmlns:a16="http://schemas.microsoft.com/office/drawing/2014/main" val="20002"/>
                    </a:ext>
                  </a:extLst>
                </a:gridCol>
                <a:gridCol w="1337633">
                  <a:extLst>
                    <a:ext uri="{9D8B030D-6E8A-4147-A177-3AD203B41FA5}">
                      <a16:colId xmlns:a16="http://schemas.microsoft.com/office/drawing/2014/main" val="20003"/>
                    </a:ext>
                  </a:extLst>
                </a:gridCol>
                <a:gridCol w="1714814">
                  <a:extLst>
                    <a:ext uri="{9D8B030D-6E8A-4147-A177-3AD203B41FA5}">
                      <a16:colId xmlns:a16="http://schemas.microsoft.com/office/drawing/2014/main" val="20004"/>
                    </a:ext>
                  </a:extLst>
                </a:gridCol>
                <a:gridCol w="1493171">
                  <a:extLst>
                    <a:ext uri="{9D8B030D-6E8A-4147-A177-3AD203B41FA5}">
                      <a16:colId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02534">
                <a:tc>
                  <a:txBody>
                    <a:bodyPr/>
                    <a:lstStyle/>
                    <a:p>
                      <a:pPr algn="l" fontAlgn="b"/>
                      <a:r>
                        <a:rPr lang="en-GB" sz="1400" b="1"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7065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2261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a:solidFill>
                            <a:srgbClr val="000000"/>
                          </a:solidFill>
                          <a:effectLst/>
                          <a:latin typeface="Calibri"/>
                        </a:rPr>
                        <a:t>1138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1896</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94106" y="5672038"/>
            <a:ext cx="6189735" cy="369332"/>
          </a:xfrm>
          <a:prstGeom prst="rect">
            <a:avLst/>
          </a:prstGeom>
          <a:noFill/>
        </p:spPr>
        <p:txBody>
          <a:bodyPr wrap="square" rtlCol="0">
            <a:spAutoFit/>
          </a:bodyPr>
          <a:lstStyle/>
          <a:p>
            <a:r>
              <a:rPr lang="en-GB" b="1" dirty="0" smtClean="0"/>
              <a:t>CYPMH Access Rate: 32% (ELF contribution: 27%) </a:t>
            </a:r>
            <a:endParaRPr lang="en-GB" b="1" dirty="0"/>
          </a:p>
        </p:txBody>
      </p:sp>
    </p:spTree>
    <p:extLst>
      <p:ext uri="{BB962C8B-B14F-4D97-AF65-F5344CB8AC3E}">
        <p14:creationId xmlns:p14="http://schemas.microsoft.com/office/powerpoint/2010/main" val="358731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8"/>
            <a:ext cx="10765790" cy="2852737"/>
          </a:xfrm>
        </p:spPr>
        <p:txBody>
          <a:bodyPr/>
          <a:lstStyle/>
          <a:p>
            <a:r>
              <a:rPr lang="en-GB" dirty="0" smtClean="0"/>
              <a:t>Recommendations: Bedford Borough and Central Bedfordshire</a:t>
            </a:r>
            <a:endParaRPr lang="en-GB" dirty="0"/>
          </a:p>
        </p:txBody>
      </p:sp>
      <p:sp>
        <p:nvSpPr>
          <p:cNvPr id="6" name="Text Placeholder 5"/>
          <p:cNvSpPr>
            <a:spLocks noGrp="1"/>
          </p:cNvSpPr>
          <p:nvPr>
            <p:ph type="body" idx="1"/>
          </p:nvPr>
        </p:nvSpPr>
        <p:spPr>
          <a:xfrm>
            <a:off x="831850" y="4589463"/>
            <a:ext cx="10765790" cy="1500187"/>
          </a:xfrm>
        </p:spPr>
        <p:txBody>
          <a:bodyPr/>
          <a:lstStyle/>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51</a:t>
            </a:fld>
            <a:endParaRPr lang="en-GB" dirty="0"/>
          </a:p>
        </p:txBody>
      </p:sp>
    </p:spTree>
    <p:extLst>
      <p:ext uri="{BB962C8B-B14F-4D97-AF65-F5344CB8AC3E}">
        <p14:creationId xmlns:p14="http://schemas.microsoft.com/office/powerpoint/2010/main" val="2471797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126433"/>
              </p:ext>
            </p:extLst>
          </p:nvPr>
        </p:nvGraphicFramePr>
        <p:xfrm>
          <a:off x="346892" y="419217"/>
          <a:ext cx="11579498" cy="6255651"/>
        </p:xfrm>
        <a:graphic>
          <a:graphicData uri="http://schemas.openxmlformats.org/drawingml/2006/table">
            <a:tbl>
              <a:tblPr firstRow="1" bandRow="1">
                <a:tableStyleId>{6E25E649-3F16-4E02-A733-19D2CDBF48F0}</a:tableStyleId>
              </a:tblPr>
              <a:tblGrid>
                <a:gridCol w="676690">
                  <a:extLst>
                    <a:ext uri="{9D8B030D-6E8A-4147-A177-3AD203B41FA5}">
                      <a16:colId xmlns:a16="http://schemas.microsoft.com/office/drawing/2014/main" val="3214154853"/>
                    </a:ext>
                  </a:extLst>
                </a:gridCol>
                <a:gridCol w="10902808">
                  <a:extLst>
                    <a:ext uri="{9D8B030D-6E8A-4147-A177-3AD203B41FA5}">
                      <a16:colId xmlns:a16="http://schemas.microsoft.com/office/drawing/2014/main" val="4276297125"/>
                    </a:ext>
                  </a:extLst>
                </a:gridCol>
              </a:tblGrid>
              <a:tr h="449024">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a16="http://schemas.microsoft.com/office/drawing/2014/main" val="3778564827"/>
                  </a:ext>
                </a:extLst>
              </a:tr>
              <a:tr h="166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Targeted </a:t>
                      </a:r>
                      <a:r>
                        <a:rPr lang="en-GB" sz="2400" b="1" kern="1200" dirty="0" smtClean="0">
                          <a:solidFill>
                            <a:schemeClr val="dk1"/>
                          </a:solidFill>
                          <a:effectLst/>
                          <a:latin typeface="+mn-lt"/>
                          <a:ea typeface="+mn-ea"/>
                          <a:cs typeface="+mn-cs"/>
                        </a:rPr>
                        <a:t>prevention and early intervention</a:t>
                      </a:r>
                      <a:r>
                        <a:rPr lang="en-GB" sz="2400" kern="1200" dirty="0" smtClean="0">
                          <a:solidFill>
                            <a:schemeClr val="dk1"/>
                          </a:solidFill>
                          <a:effectLst/>
                          <a:latin typeface="+mn-lt"/>
                          <a:ea typeface="+mn-ea"/>
                          <a:cs typeface="+mn-cs"/>
                        </a:rPr>
                        <a:t> for individuals at increased risk of poor mental health should remain a priority for the system, and this support should include a </a:t>
                      </a:r>
                      <a:r>
                        <a:rPr lang="en-GB" sz="2400" b="1" kern="1200" dirty="0" smtClean="0">
                          <a:solidFill>
                            <a:schemeClr val="dk1"/>
                          </a:solidFill>
                          <a:effectLst/>
                          <a:latin typeface="+mn-lt"/>
                          <a:ea typeface="+mn-ea"/>
                          <a:cs typeface="+mn-cs"/>
                        </a:rPr>
                        <a:t>focus on early years and lower/primary schools</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2972889260"/>
                  </a:ext>
                </a:extLst>
              </a:tr>
              <a:tr h="143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p>
                  </a:txBody>
                  <a:tcPr/>
                </a:tc>
                <a:extLst>
                  <a:ext uri="{0D108BD9-81ED-4DB2-BD59-A6C34878D82A}">
                    <a16:rowId xmlns:a16="http://schemas.microsoft.com/office/drawing/2014/main" val="2298815688"/>
                  </a:ext>
                </a:extLst>
              </a:tr>
            </a:tbl>
          </a:graphicData>
        </a:graphic>
      </p:graphicFrame>
    </p:spTree>
    <p:extLst>
      <p:ext uri="{BB962C8B-B14F-4D97-AF65-F5344CB8AC3E}">
        <p14:creationId xmlns:p14="http://schemas.microsoft.com/office/powerpoint/2010/main" val="3059396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1194788"/>
              </p:ext>
            </p:extLst>
          </p:nvPr>
        </p:nvGraphicFramePr>
        <p:xfrm>
          <a:off x="346892" y="419216"/>
          <a:ext cx="11579498" cy="5824550"/>
        </p:xfrm>
        <a:graphic>
          <a:graphicData uri="http://schemas.openxmlformats.org/drawingml/2006/table">
            <a:tbl>
              <a:tblPr firstRow="1" bandRow="1">
                <a:tableStyleId>{6E25E649-3F16-4E02-A733-19D2CDBF48F0}</a:tableStyleId>
              </a:tblPr>
              <a:tblGrid>
                <a:gridCol w="703986">
                  <a:extLst>
                    <a:ext uri="{9D8B030D-6E8A-4147-A177-3AD203B41FA5}">
                      <a16:colId xmlns:a16="http://schemas.microsoft.com/office/drawing/2014/main" val="3214154853"/>
                    </a:ext>
                  </a:extLst>
                </a:gridCol>
                <a:gridCol w="10875512">
                  <a:extLst>
                    <a:ext uri="{9D8B030D-6E8A-4147-A177-3AD203B41FA5}">
                      <a16:colId xmlns:a16="http://schemas.microsoft.com/office/drawing/2014/main" val="4276297125"/>
                    </a:ext>
                  </a:extLst>
                </a:gridCol>
              </a:tblGrid>
              <a:tr h="521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bg1"/>
                          </a:solidFill>
                          <a:effectLst/>
                          <a:latin typeface="+mn-lt"/>
                          <a:ea typeface="+mn-ea"/>
                          <a:cs typeface="+mn-cs"/>
                        </a:rPr>
                        <a:t>RECOMMENDATIONS FOR THE SYSTEM CONTINUED</a:t>
                      </a:r>
                      <a:endParaRPr lang="en-GB" sz="2800" kern="1200" dirty="0">
                        <a:solidFill>
                          <a:schemeClr val="bg1"/>
                        </a:solidFill>
                        <a:effectLst/>
                        <a:latin typeface="+mn-lt"/>
                        <a:ea typeface="+mn-ea"/>
                        <a:cs typeface="+mn-cs"/>
                      </a:endParaRPr>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Ensure the forthcoming </a:t>
                      </a:r>
                      <a:r>
                        <a:rPr lang="en-GB" sz="2400" b="1" kern="1200" dirty="0" smtClean="0">
                          <a:solidFill>
                            <a:schemeClr val="dk1"/>
                          </a:solidFill>
                          <a:effectLst/>
                          <a:latin typeface="+mn-lt"/>
                          <a:ea typeface="+mn-ea"/>
                          <a:cs typeface="+mn-cs"/>
                        </a:rPr>
                        <a:t>Mental Health School Team</a:t>
                      </a:r>
                      <a:r>
                        <a:rPr lang="en-GB" sz="2400" kern="1200" dirty="0" smtClean="0">
                          <a:solidFill>
                            <a:schemeClr val="dk1"/>
                          </a:solidFill>
                          <a:effectLst/>
                          <a:latin typeface="+mn-lt"/>
                          <a:ea typeface="+mn-ea"/>
                          <a:cs typeface="+mn-cs"/>
                        </a:rPr>
                        <a:t> is fully aligned to the existing CAMHS School Teams, and compliments the existing pathways and relationships, including with the school nursing teams.</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SY6B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Ensuring </a:t>
                      </a:r>
                      <a:r>
                        <a:rPr lang="en-GB" sz="2400" b="1" kern="1200" dirty="0" smtClean="0">
                          <a:solidFill>
                            <a:schemeClr val="dk1"/>
                          </a:solidFill>
                          <a:effectLst/>
                          <a:latin typeface="+mn-lt"/>
                          <a:ea typeface="+mn-ea"/>
                          <a:cs typeface="+mn-cs"/>
                        </a:rPr>
                        <a:t>those nearing their 18th birthday receive the appropriate support</a:t>
                      </a:r>
                      <a:r>
                        <a:rPr lang="en-GB" sz="2400" kern="1200" dirty="0" smtClean="0">
                          <a:solidFill>
                            <a:schemeClr val="dk1"/>
                          </a:solidFill>
                          <a:effectLst/>
                          <a:latin typeface="+mn-lt"/>
                          <a:ea typeface="+mn-ea"/>
                          <a:cs typeface="+mn-cs"/>
                        </a:rPr>
                        <a:t> and achieve good outcomes should continue to be a shared priority. Actions to support this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working towards a flexible 0-25 pathway 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sharing learning from transition evaluations, including outcomes and the experiences of young people and involving them in decision making</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strengthening flexible, multi-agency working through joint commissioning and improved use of the “all about me” document.</a:t>
                      </a:r>
                      <a:endParaRPr lang="en-GB" sz="2400" kern="1200" dirty="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SY7</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tx1"/>
                          </a:solidFill>
                          <a:latin typeface="+mn-lt"/>
                          <a:ea typeface="+mn-ea"/>
                          <a:cs typeface="+mn-cs"/>
                        </a:rPr>
                        <a:t>We need to get better at d</a:t>
                      </a:r>
                      <a:r>
                        <a:rPr lang="en-GB" sz="2400" kern="1200" baseline="0" dirty="0" smtClean="0">
                          <a:solidFill>
                            <a:schemeClr val="tx1"/>
                          </a:solidFill>
                          <a:latin typeface="+mn-lt"/>
                          <a:ea typeface="+mn-ea"/>
                          <a:cs typeface="+mn-cs"/>
                        </a:rPr>
                        <a:t>emonstrating that the </a:t>
                      </a:r>
                      <a:r>
                        <a:rPr lang="en-GB" sz="2400" b="1" kern="1200" baseline="0" dirty="0" smtClean="0">
                          <a:solidFill>
                            <a:schemeClr val="tx1"/>
                          </a:solidFill>
                          <a:latin typeface="+mn-lt"/>
                          <a:ea typeface="+mn-ea"/>
                          <a:cs typeface="+mn-cs"/>
                        </a:rPr>
                        <a:t>voice of CYP</a:t>
                      </a:r>
                      <a:r>
                        <a:rPr lang="en-GB" sz="2400" kern="1200" baseline="0" dirty="0" smtClean="0">
                          <a:solidFill>
                            <a:schemeClr val="tx1"/>
                          </a:solidFill>
                          <a:latin typeface="+mn-lt"/>
                          <a:ea typeface="+mn-ea"/>
                          <a:cs typeface="+mn-cs"/>
                        </a:rPr>
                        <a:t> is heard and that action has been taken to improve access to support for mental health and wellbeing</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754820143"/>
                  </a:ext>
                </a:extLst>
              </a:tr>
            </a:tbl>
          </a:graphicData>
        </a:graphic>
      </p:graphicFrame>
    </p:spTree>
    <p:extLst>
      <p:ext uri="{BB962C8B-B14F-4D97-AF65-F5344CB8AC3E}">
        <p14:creationId xmlns:p14="http://schemas.microsoft.com/office/powerpoint/2010/main" val="1092117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4639846"/>
              </p:ext>
            </p:extLst>
          </p:nvPr>
        </p:nvGraphicFramePr>
        <p:xfrm>
          <a:off x="346892" y="419216"/>
          <a:ext cx="11579498" cy="3369013"/>
        </p:xfrm>
        <a:graphic>
          <a:graphicData uri="http://schemas.openxmlformats.org/drawingml/2006/table">
            <a:tbl>
              <a:tblPr firstRow="1" bandRow="1">
                <a:tableStyleId>{6E25E649-3F16-4E02-A733-19D2CDBF48F0}</a:tableStyleId>
              </a:tblPr>
              <a:tblGrid>
                <a:gridCol w="658948">
                  <a:extLst>
                    <a:ext uri="{9D8B030D-6E8A-4147-A177-3AD203B41FA5}">
                      <a16:colId xmlns:a16="http://schemas.microsoft.com/office/drawing/2014/main" val="3214154853"/>
                    </a:ext>
                  </a:extLst>
                </a:gridCol>
                <a:gridCol w="10920550">
                  <a:extLst>
                    <a:ext uri="{9D8B030D-6E8A-4147-A177-3AD203B41FA5}">
                      <a16:colId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schools and colleges are not engaging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bl>
          </a:graphicData>
        </a:graphic>
      </p:graphicFrame>
    </p:spTree>
    <p:extLst>
      <p:ext uri="{BB962C8B-B14F-4D97-AF65-F5344CB8AC3E}">
        <p14:creationId xmlns:p14="http://schemas.microsoft.com/office/powerpoint/2010/main" val="3941889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8596409"/>
              </p:ext>
            </p:extLst>
          </p:nvPr>
        </p:nvGraphicFramePr>
        <p:xfrm>
          <a:off x="209006" y="378077"/>
          <a:ext cx="11730446" cy="5550510"/>
        </p:xfrm>
        <a:graphic>
          <a:graphicData uri="http://schemas.openxmlformats.org/drawingml/2006/table">
            <a:tbl>
              <a:tblPr firstRow="1" bandRow="1">
                <a:tableStyleId>{6E25E649-3F16-4E02-A733-19D2CDBF48F0}</a:tableStyleId>
              </a:tblPr>
              <a:tblGrid>
                <a:gridCol w="679268">
                  <a:extLst>
                    <a:ext uri="{9D8B030D-6E8A-4147-A177-3AD203B41FA5}">
                      <a16:colId xmlns:a16="http://schemas.microsoft.com/office/drawing/2014/main" val="3214154853"/>
                    </a:ext>
                  </a:extLst>
                </a:gridCol>
                <a:gridCol w="11051178">
                  <a:extLst>
                    <a:ext uri="{9D8B030D-6E8A-4147-A177-3AD203B41FA5}">
                      <a16:colId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signposted to alternative support</a:t>
                      </a:r>
                      <a:r>
                        <a:rPr lang="en-GB" sz="2400" kern="1200" dirty="0" smtClean="0">
                          <a:solidFill>
                            <a:schemeClr val="dk1"/>
                          </a:solidFill>
                          <a:effectLst/>
                          <a:latin typeface="+mn-lt"/>
                          <a:ea typeface="+mn-ea"/>
                          <a:cs typeface="+mn-cs"/>
                        </a:rPr>
                        <a:t>. The audit should assess the effectiveness of signposting.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The </a:t>
                      </a:r>
                      <a:r>
                        <a:rPr lang="en-US" sz="2400" b="1" kern="1200" dirty="0" smtClean="0">
                          <a:solidFill>
                            <a:schemeClr val="dk1"/>
                          </a:solidFill>
                          <a:effectLst/>
                          <a:latin typeface="+mn-lt"/>
                          <a:ea typeface="+mn-ea"/>
                          <a:cs typeface="+mn-cs"/>
                        </a:rPr>
                        <a:t>impact of targeted training </a:t>
                      </a:r>
                      <a:r>
                        <a:rPr lang="en-US" sz="2400" kern="1200" dirty="0" smtClean="0">
                          <a:solidFill>
                            <a:schemeClr val="dk1"/>
                          </a:solidFill>
                          <a:effectLst/>
                          <a:latin typeface="+mn-lt"/>
                          <a:ea typeface="+mn-ea"/>
                          <a:cs typeface="+mn-cs"/>
                        </a:rPr>
                        <a:t>delivered by ELFT aimed at improving quality of referrals </a:t>
                      </a:r>
                      <a:r>
                        <a:rPr lang="en-US" sz="2400" b="1" kern="1200" dirty="0" smtClean="0">
                          <a:solidFill>
                            <a:schemeClr val="dk1"/>
                          </a:solidFill>
                          <a:effectLst/>
                          <a:latin typeface="+mn-lt"/>
                          <a:ea typeface="+mn-ea"/>
                          <a:cs typeface="+mn-cs"/>
                        </a:rPr>
                        <a:t>should be reviewed</a:t>
                      </a:r>
                      <a:r>
                        <a:rPr lang="en-US" sz="2400" kern="120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Referral sources and rates of inappropriate and signposted referrals</a:t>
                      </a:r>
                      <a:r>
                        <a:rPr lang="en-US" sz="2400" kern="1200" dirty="0" smtClean="0">
                          <a:solidFill>
                            <a:schemeClr val="dk1"/>
                          </a:solidFill>
                          <a:effectLst/>
                          <a:latin typeface="+mn-lt"/>
                          <a:ea typeface="+mn-ea"/>
                          <a:cs typeface="+mn-cs"/>
                        </a:rPr>
                        <a:t> should be reported to BCCG</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to monitor and assess improvement.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a:t>
                      </a:r>
                      <a:r>
                        <a:rPr lang="en-GB" sz="2400" b="1" kern="1200" dirty="0" smtClean="0">
                          <a:solidFill>
                            <a:schemeClr val="dk1"/>
                          </a:solidFill>
                          <a:effectLst/>
                          <a:latin typeface="+mn-lt"/>
                          <a:ea typeface="+mn-ea"/>
                          <a:cs typeface="+mn-cs"/>
                        </a:rPr>
                        <a:t>data reported </a:t>
                      </a:r>
                      <a:r>
                        <a:rPr lang="en-GB" sz="2400" kern="1200" dirty="0" smtClean="0">
                          <a:solidFill>
                            <a:schemeClr val="dk1"/>
                          </a:solidFill>
                          <a:effectLst/>
                          <a:latin typeface="+mn-lt"/>
                          <a:ea typeface="+mn-ea"/>
                          <a:cs typeface="+mn-cs"/>
                        </a:rPr>
                        <a:t>by East London NHS Foundation Trust (ELFT, the CAMHS provider) to Bedfordshire Clinical Commissioning Group (BCCG) </a:t>
                      </a:r>
                      <a:r>
                        <a:rPr lang="en-GB" sz="2400" b="1" kern="1200" dirty="0" smtClean="0">
                          <a:solidFill>
                            <a:schemeClr val="dk1"/>
                          </a:solidFill>
                          <a:effectLst/>
                          <a:latin typeface="+mn-lt"/>
                          <a:ea typeface="+mn-ea"/>
                          <a:cs typeface="+mn-cs"/>
                        </a:rPr>
                        <a:t>should be developed </a:t>
                      </a:r>
                      <a:r>
                        <a:rPr lang="en-GB" sz="2400" kern="1200" dirty="0" smtClean="0">
                          <a:solidFill>
                            <a:schemeClr val="dk1"/>
                          </a:solidFill>
                          <a:effectLst/>
                          <a:latin typeface="+mn-lt"/>
                          <a:ea typeface="+mn-ea"/>
                          <a:cs typeface="+mn-cs"/>
                        </a:rPr>
                        <a:t>to include reporting of referral reasons, and confirmed diagnosis / nature of caseloads. More transparent reporting of waiting times is needed, including internal waiting times.</a:t>
                      </a:r>
                    </a:p>
                  </a:txBody>
                  <a:tcPr/>
                </a:tc>
                <a:extLst>
                  <a:ext uri="{0D108BD9-81ED-4DB2-BD59-A6C34878D82A}">
                    <a16:rowId xmlns:a16="http://schemas.microsoft.com/office/drawing/2014/main" val="2809586801"/>
                  </a:ext>
                </a:extLst>
              </a:tr>
            </a:tbl>
          </a:graphicData>
        </a:graphic>
      </p:graphicFrame>
    </p:spTree>
    <p:extLst>
      <p:ext uri="{BB962C8B-B14F-4D97-AF65-F5344CB8AC3E}">
        <p14:creationId xmlns:p14="http://schemas.microsoft.com/office/powerpoint/2010/main" val="900847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Milton Keynes Data Only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56</a:t>
            </a:fld>
            <a:endParaRPr lang="en-GB" dirty="0"/>
          </a:p>
        </p:txBody>
      </p:sp>
    </p:spTree>
    <p:extLst>
      <p:ext uri="{BB962C8B-B14F-4D97-AF65-F5344CB8AC3E}">
        <p14:creationId xmlns:p14="http://schemas.microsoft.com/office/powerpoint/2010/main" val="236766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369332"/>
          </a:xfrm>
          <a:prstGeom prst="rect">
            <a:avLst/>
          </a:prstGeom>
          <a:noFill/>
        </p:spPr>
        <p:txBody>
          <a:bodyPr wrap="square" rtlCol="0">
            <a:spAutoFit/>
          </a:bodyPr>
          <a:lstStyle/>
          <a:p>
            <a:r>
              <a:rPr lang="en-GB" dirty="0" smtClean="0"/>
              <a:t>Milton Keynes</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57</a:t>
            </a:fld>
            <a:endParaRPr lang="en-GB"/>
          </a:p>
        </p:txBody>
      </p:sp>
      <p:sp>
        <p:nvSpPr>
          <p:cNvPr id="9" name="Content Placeholder 2"/>
          <p:cNvSpPr txBox="1">
            <a:spLocks/>
          </p:cNvSpPr>
          <p:nvPr/>
        </p:nvSpPr>
        <p:spPr>
          <a:xfrm>
            <a:off x="455023" y="1148316"/>
            <a:ext cx="6111240" cy="55731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following performance data is presented for a number or relevant indicators:</a:t>
            </a:r>
          </a:p>
          <a:p>
            <a:pPr lvl="1"/>
            <a:r>
              <a:rPr lang="en-GB" dirty="0" smtClean="0"/>
              <a:t>Milton Keynes</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Milton Keynes</a:t>
            </a:r>
          </a:p>
          <a:p>
            <a:pPr lvl="1"/>
            <a:r>
              <a:rPr lang="en-GB" dirty="0" smtClean="0"/>
              <a:t>Data for local </a:t>
            </a:r>
            <a:r>
              <a:rPr lang="en-GB" dirty="0"/>
              <a:t>a</a:t>
            </a:r>
            <a:r>
              <a:rPr lang="en-GB" dirty="0" smtClean="0"/>
              <a:t>uthorities with the best performance for each indicator (95</a:t>
            </a:r>
            <a:r>
              <a:rPr lang="en-GB" baseline="30000" dirty="0" smtClean="0"/>
              <a:t>th</a:t>
            </a:r>
            <a:r>
              <a:rPr lang="en-GB" dirty="0" smtClean="0"/>
              <a:t> centile)</a:t>
            </a:r>
          </a:p>
          <a:p>
            <a:r>
              <a:rPr lang="en-GB" dirty="0" smtClean="0"/>
              <a:t>Milton Keynes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England data</a:t>
            </a:r>
          </a:p>
        </p:txBody>
      </p:sp>
    </p:spTree>
    <p:extLst>
      <p:ext uri="{BB962C8B-B14F-4D97-AF65-F5344CB8AC3E}">
        <p14:creationId xmlns:p14="http://schemas.microsoft.com/office/powerpoint/2010/main" val="3420857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53838"/>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nvPr>
        </p:nvGraphicFramePr>
        <p:xfrm>
          <a:off x="5454501" y="773529"/>
          <a:ext cx="6620891" cy="4879986"/>
        </p:xfrm>
        <a:graphic>
          <a:graphicData uri="http://schemas.openxmlformats.org/drawingml/2006/table">
            <a:tbl>
              <a:tblPr firstRow="1" bandRow="1">
                <a:tableStyleId>{5C22544A-7EE6-4342-B048-85BDC9FD1C3A}</a:tableStyleId>
              </a:tblPr>
              <a:tblGrid>
                <a:gridCol w="4267058">
                  <a:extLst>
                    <a:ext uri="{9D8B030D-6E8A-4147-A177-3AD203B41FA5}">
                      <a16:colId xmlns:a16="http://schemas.microsoft.com/office/drawing/2014/main" val="501062262"/>
                    </a:ext>
                  </a:extLst>
                </a:gridCol>
                <a:gridCol w="587126">
                  <a:extLst>
                    <a:ext uri="{9D8B030D-6E8A-4147-A177-3AD203B41FA5}">
                      <a16:colId xmlns:a16="http://schemas.microsoft.com/office/drawing/2014/main" val="2958468125"/>
                    </a:ext>
                  </a:extLst>
                </a:gridCol>
                <a:gridCol w="587126">
                  <a:extLst>
                    <a:ext uri="{9D8B030D-6E8A-4147-A177-3AD203B41FA5}">
                      <a16:colId xmlns:a16="http://schemas.microsoft.com/office/drawing/2014/main" val="825002357"/>
                    </a:ext>
                  </a:extLst>
                </a:gridCol>
                <a:gridCol w="625658">
                  <a:extLst>
                    <a:ext uri="{9D8B030D-6E8A-4147-A177-3AD203B41FA5}">
                      <a16:colId xmlns:a16="http://schemas.microsoft.com/office/drawing/2014/main" val="1177964556"/>
                    </a:ext>
                  </a:extLst>
                </a:gridCol>
                <a:gridCol w="553923">
                  <a:extLst>
                    <a:ext uri="{9D8B030D-6E8A-4147-A177-3AD203B41FA5}">
                      <a16:colId xmlns:a16="http://schemas.microsoft.com/office/drawing/2014/main" val="2022871146"/>
                    </a:ext>
                  </a:extLst>
                </a:gridCol>
              </a:tblGrid>
              <a:tr h="154436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4858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16688">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1456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65598">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741273">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827890" cy="449353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data on the wellbeing if young people in Milton Keynes is lacking – data from 2014/15 indicates low wellbeing and positive satisfaction with life scores in CYP in MK</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MK have significantly </a:t>
            </a:r>
            <a:r>
              <a:rPr lang="en-GB" sz="2000" dirty="0"/>
              <a:t>lower rates of </a:t>
            </a:r>
            <a:r>
              <a:rPr lang="en-GB" sz="2000" b="1" i="1" dirty="0" smtClean="0"/>
              <a:t>identified</a:t>
            </a:r>
            <a:r>
              <a:rPr lang="en-GB" sz="2000" dirty="0" smtClean="0"/>
              <a:t> social</a:t>
            </a:r>
            <a:r>
              <a:rPr lang="en-GB" sz="2000" dirty="0"/>
              <a:t>, emotional and mental health </a:t>
            </a:r>
            <a:r>
              <a:rPr lang="en-GB" sz="2000" dirty="0" smtClean="0"/>
              <a:t>needs than comparator local authorities.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p:txBody>
      </p:sp>
      <p:sp>
        <p:nvSpPr>
          <p:cNvPr id="3" name="Rectangle 2"/>
          <p:cNvSpPr/>
          <p:nvPr/>
        </p:nvSpPr>
        <p:spPr>
          <a:xfrm>
            <a:off x="243840" y="5769821"/>
            <a:ext cx="5752923" cy="1015663"/>
          </a:xfrm>
          <a:prstGeom prst="rect">
            <a:avLst/>
          </a:prstGeom>
        </p:spPr>
        <p:txBody>
          <a:bodyPr wrap="square">
            <a:spAutoFit/>
          </a:bodyPr>
          <a:lstStyle/>
          <a:p>
            <a:pPr marL="285750" indent="-285750">
              <a:spcAft>
                <a:spcPts val="600"/>
              </a:spcAft>
              <a:buFont typeface="Arial" panose="020B0604020202020204" pitchFamily="34" charset="0"/>
              <a:buChar char="•"/>
            </a:pPr>
            <a:r>
              <a:rPr lang="en-GB" sz="2000" dirty="0"/>
              <a:t>Rates of hospital admissions for MH are lower in MK than comparator LAs. Potentially due to </a:t>
            </a:r>
            <a:r>
              <a:rPr lang="en-GB" sz="2000" dirty="0" smtClean="0"/>
              <a:t>Liaison and Intensive Support Team based at MK hospital</a:t>
            </a:r>
            <a:endParaRPr lang="en-GB" sz="2000" dirty="0"/>
          </a:p>
        </p:txBody>
      </p:sp>
      <p:sp>
        <p:nvSpPr>
          <p:cNvPr id="4" name="Slide Number Placeholder 3"/>
          <p:cNvSpPr>
            <a:spLocks noGrp="1"/>
          </p:cNvSpPr>
          <p:nvPr>
            <p:ph type="sldNum" sz="quarter" idx="12"/>
          </p:nvPr>
        </p:nvSpPr>
        <p:spPr/>
        <p:txBody>
          <a:bodyPr/>
          <a:lstStyle/>
          <a:p>
            <a:fld id="{76E8EA33-0568-4363-9A6C-5FF9AF2CD2CF}" type="slidenum">
              <a:rPr lang="en-GB" smtClean="0"/>
              <a:t>58</a:t>
            </a:fld>
            <a:endParaRPr lang="en-GB"/>
          </a:p>
        </p:txBody>
      </p:sp>
      <p:sp>
        <p:nvSpPr>
          <p:cNvPr id="7" name="Rectangle 6"/>
          <p:cNvSpPr/>
          <p:nvPr/>
        </p:nvSpPr>
        <p:spPr>
          <a:xfrm>
            <a:off x="6076543" y="568176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2004009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4"/>
            <a:ext cx="11820143" cy="730846"/>
          </a:xfrm>
        </p:spPr>
        <p:txBody>
          <a:bodyPr/>
          <a:lstStyle/>
          <a:p>
            <a:r>
              <a:rPr lang="en-GB" dirty="0" smtClean="0"/>
              <a:t>Hospital admissions for self-harm:</a:t>
            </a:r>
            <a:endParaRPr lang="en-GB" dirty="0"/>
          </a:p>
        </p:txBody>
      </p:sp>
      <p:sp>
        <p:nvSpPr>
          <p:cNvPr id="3" name="TextBox 2"/>
          <p:cNvSpPr txBox="1"/>
          <p:nvPr/>
        </p:nvSpPr>
        <p:spPr>
          <a:xfrm>
            <a:off x="1493668" y="6321365"/>
            <a:ext cx="925343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415368" y="4209979"/>
            <a:ext cx="5615088" cy="1938992"/>
          </a:xfrm>
          <a:prstGeom prst="rect">
            <a:avLst/>
          </a:prstGeom>
          <a:noFill/>
        </p:spPr>
        <p:txBody>
          <a:bodyPr wrap="square" rtlCol="0">
            <a:spAutoFit/>
          </a:bodyPr>
          <a:lstStyle/>
          <a:p>
            <a:r>
              <a:rPr lang="en-GB" sz="2000" dirty="0" smtClean="0"/>
              <a:t>Hospital admissions as a result of self-harm in </a:t>
            </a:r>
            <a:r>
              <a:rPr lang="en-GB" sz="2000" b="1" dirty="0" smtClean="0"/>
              <a:t>Milton Keynes are lower than comparator LAs</a:t>
            </a:r>
            <a:r>
              <a:rPr lang="en-GB" sz="2000" dirty="0" smtClean="0"/>
              <a:t>. Local rates may be as a result of a 24hr Liaison and Intensive Support Team (LIST) based at </a:t>
            </a:r>
            <a:r>
              <a:rPr lang="en-GB" sz="2000" dirty="0"/>
              <a:t>MK </a:t>
            </a:r>
            <a:r>
              <a:rPr lang="en-GB" sz="2000" dirty="0" smtClean="0"/>
              <a:t>hospital</a:t>
            </a:r>
            <a:r>
              <a:rPr lang="en-GB" sz="2000" dirty="0"/>
              <a:t> </a:t>
            </a:r>
            <a:r>
              <a:rPr lang="en-GB" sz="2000" dirty="0" smtClean="0"/>
              <a:t>which saw </a:t>
            </a:r>
            <a:r>
              <a:rPr lang="en-GB" sz="2000" dirty="0"/>
              <a:t>over 400 </a:t>
            </a:r>
            <a:r>
              <a:rPr lang="en-GB" sz="2000" dirty="0" smtClean="0"/>
              <a:t>patients in </a:t>
            </a:r>
            <a:r>
              <a:rPr lang="en-GB" sz="2000" dirty="0"/>
              <a:t>18-19</a:t>
            </a:r>
            <a:r>
              <a:rPr lang="en-GB" sz="2000" dirty="0" smtClean="0"/>
              <a:t>, which supported YP without the need for admission</a:t>
            </a:r>
          </a:p>
        </p:txBody>
      </p:sp>
      <p:graphicFrame>
        <p:nvGraphicFramePr>
          <p:cNvPr id="6" name="Chart 5"/>
          <p:cNvGraphicFramePr>
            <a:graphicFrameLocks/>
          </p:cNvGraphicFramePr>
          <p:nvPr>
            <p:extLst/>
          </p:nvPr>
        </p:nvGraphicFramePr>
        <p:xfrm>
          <a:off x="319367" y="988834"/>
          <a:ext cx="5145768" cy="36044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59</a:t>
            </a:fld>
            <a:endParaRPr lang="en-GB"/>
          </a:p>
        </p:txBody>
      </p:sp>
      <p:sp>
        <p:nvSpPr>
          <p:cNvPr id="4" name="Rectangle 3"/>
          <p:cNvSpPr/>
          <p:nvPr/>
        </p:nvSpPr>
        <p:spPr>
          <a:xfrm>
            <a:off x="210313" y="4825532"/>
            <a:ext cx="6096000" cy="1323439"/>
          </a:xfrm>
          <a:prstGeom prst="rect">
            <a:avLst/>
          </a:prstGeom>
        </p:spPr>
        <p:txBody>
          <a:bodyPr>
            <a:spAutoFit/>
          </a:bodyPr>
          <a:lstStyle/>
          <a:p>
            <a:r>
              <a:rPr lang="en-GB" sz="2000" dirty="0"/>
              <a:t>Rates of self harm are </a:t>
            </a:r>
            <a:r>
              <a:rPr lang="en-GB" sz="2000" b="1" i="1" dirty="0"/>
              <a:t>higher in the 15-19 age group </a:t>
            </a:r>
            <a:r>
              <a:rPr lang="en-GB" sz="2000" dirty="0"/>
              <a:t>– indicating the need for primary prevention in the younger age groups and secondary prevention in the older age groups</a:t>
            </a:r>
          </a:p>
        </p:txBody>
      </p:sp>
      <p:pic>
        <p:nvPicPr>
          <p:cNvPr id="8" name="Picture 7"/>
          <p:cNvPicPr>
            <a:picLocks noChangeAspect="1"/>
          </p:cNvPicPr>
          <p:nvPr/>
        </p:nvPicPr>
        <p:blipFill rotWithShape="1">
          <a:blip r:embed="rId4"/>
          <a:srcRect t="14058"/>
          <a:stretch/>
        </p:blipFill>
        <p:spPr>
          <a:xfrm>
            <a:off x="6844488" y="1586945"/>
            <a:ext cx="4319698" cy="2598691"/>
          </a:xfrm>
          <a:prstGeom prst="rect">
            <a:avLst/>
          </a:prstGeom>
        </p:spPr>
      </p:pic>
      <p:sp>
        <p:nvSpPr>
          <p:cNvPr id="9" name="Rectangle 8"/>
          <p:cNvSpPr/>
          <p:nvPr/>
        </p:nvSpPr>
        <p:spPr>
          <a:xfrm>
            <a:off x="5934456" y="970669"/>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81644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8" y="164518"/>
            <a:ext cx="11891117" cy="1325563"/>
          </a:xfrm>
        </p:spPr>
        <p:txBody>
          <a:bodyPr>
            <a:normAutofit/>
          </a:bodyPr>
          <a:lstStyle/>
          <a:p>
            <a:pPr algn="ctr"/>
            <a:r>
              <a:rPr lang="en-GB" i="1" dirty="0"/>
              <a:t>M</a:t>
            </a:r>
            <a:r>
              <a:rPr lang="en-GB" i="1" dirty="0" smtClean="0"/>
              <a:t>ental </a:t>
            </a:r>
            <a:r>
              <a:rPr lang="en-GB" i="1" dirty="0"/>
              <a:t>health </a:t>
            </a:r>
            <a:r>
              <a:rPr lang="en-GB" dirty="0"/>
              <a:t>is used to describe a </a:t>
            </a:r>
            <a:r>
              <a:rPr lang="en-GB" dirty="0" smtClean="0"/>
              <a:t>spectrum</a:t>
            </a:r>
            <a:endParaRPr lang="en-GB" dirty="0"/>
          </a:p>
        </p:txBody>
      </p:sp>
      <p:sp>
        <p:nvSpPr>
          <p:cNvPr id="4" name="Rectangle 3"/>
          <p:cNvSpPr/>
          <p:nvPr/>
        </p:nvSpPr>
        <p:spPr>
          <a:xfrm>
            <a:off x="2487296" y="1440936"/>
            <a:ext cx="7242048" cy="402233"/>
          </a:xfrm>
          <a:prstGeom prst="rect">
            <a:avLst/>
          </a:prstGeom>
          <a:gradFill flip="none" rotWithShape="1">
            <a:gsLst>
              <a:gs pos="50000">
                <a:srgbClr val="FFC000"/>
              </a:gs>
              <a:gs pos="3247">
                <a:srgbClr val="FF0000"/>
              </a:gs>
              <a:gs pos="100000">
                <a:srgbClr val="92D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47669" y="1333445"/>
            <a:ext cx="2298193" cy="646331"/>
          </a:xfrm>
          <a:prstGeom prst="rect">
            <a:avLst/>
          </a:prstGeom>
          <a:noFill/>
        </p:spPr>
        <p:txBody>
          <a:bodyPr wrap="square" rtlCol="0">
            <a:spAutoFit/>
          </a:bodyPr>
          <a:lstStyle/>
          <a:p>
            <a:r>
              <a:rPr lang="en-GB" dirty="0" smtClean="0"/>
              <a:t>Mental wellbeing / positive mental health</a:t>
            </a:r>
            <a:endParaRPr lang="en-GB" dirty="0"/>
          </a:p>
        </p:txBody>
      </p:sp>
      <p:sp>
        <p:nvSpPr>
          <p:cNvPr id="5" name="TextBox 4"/>
          <p:cNvSpPr txBox="1"/>
          <p:nvPr/>
        </p:nvSpPr>
        <p:spPr>
          <a:xfrm>
            <a:off x="9787909" y="1060748"/>
            <a:ext cx="2161032" cy="923330"/>
          </a:xfrm>
          <a:prstGeom prst="rect">
            <a:avLst/>
          </a:prstGeom>
          <a:noFill/>
        </p:spPr>
        <p:txBody>
          <a:bodyPr wrap="square" rtlCol="0">
            <a:spAutoFit/>
          </a:bodyPr>
          <a:lstStyle/>
          <a:p>
            <a:r>
              <a:rPr lang="en-GB" dirty="0" smtClean="0"/>
              <a:t>Mental health conditions/ illnesses and disorder</a:t>
            </a:r>
            <a:endParaRPr lang="en-GB" dirty="0"/>
          </a:p>
        </p:txBody>
      </p:sp>
      <p:sp>
        <p:nvSpPr>
          <p:cNvPr id="7" name="TextBox 6"/>
          <p:cNvSpPr txBox="1"/>
          <p:nvPr/>
        </p:nvSpPr>
        <p:spPr>
          <a:xfrm>
            <a:off x="135417" y="2210574"/>
            <a:ext cx="6589473" cy="4585871"/>
          </a:xfrm>
          <a:prstGeom prst="rect">
            <a:avLst/>
          </a:prstGeom>
          <a:noFill/>
        </p:spPr>
        <p:txBody>
          <a:bodyPr wrap="square" rtlCol="0">
            <a:spAutoFit/>
          </a:bodyPr>
          <a:lstStyle/>
          <a:p>
            <a:r>
              <a:rPr lang="en-GB" sz="2400" b="1" dirty="0" smtClean="0"/>
              <a:t>What is mental wellbeing:</a:t>
            </a:r>
          </a:p>
          <a:p>
            <a:r>
              <a:rPr lang="en-GB" sz="2000" dirty="0"/>
              <a:t>‘a state of wellbeing in which every individual realises his or her own potential, can cope with the normal stresses of life, can work productively and fruitfully, and is able to make a contribution to her or his community’ (World Health Organisation, 2014). </a:t>
            </a:r>
          </a:p>
          <a:p>
            <a:endParaRPr lang="en-GB" sz="1000" dirty="0"/>
          </a:p>
          <a:p>
            <a:r>
              <a:rPr lang="en-GB" sz="2400" b="1" dirty="0" smtClean="0"/>
              <a:t>Measuring wellbeing:</a:t>
            </a:r>
          </a:p>
          <a:p>
            <a:r>
              <a:rPr lang="en-GB" sz="2000" dirty="0"/>
              <a:t>There are a number of tools that are used to measure mental wellbeing in </a:t>
            </a:r>
            <a:r>
              <a:rPr lang="en-GB" sz="2000" dirty="0" smtClean="0"/>
              <a:t>children and young people, </a:t>
            </a:r>
            <a:r>
              <a:rPr lang="en-GB" sz="2000" dirty="0"/>
              <a:t>which measure how </a:t>
            </a:r>
            <a:r>
              <a:rPr lang="en-GB" sz="2000" dirty="0" smtClean="0"/>
              <a:t>they perceive </a:t>
            </a:r>
            <a:r>
              <a:rPr lang="en-GB" sz="2000" dirty="0"/>
              <a:t>their own situation and </a:t>
            </a:r>
            <a:r>
              <a:rPr lang="en-GB" sz="2000" dirty="0" smtClean="0"/>
              <a:t>experience</a:t>
            </a:r>
          </a:p>
          <a:p>
            <a:endParaRPr lang="en-GB" sz="1000" b="1" dirty="0" smtClean="0"/>
          </a:p>
          <a:p>
            <a:r>
              <a:rPr lang="en-GB" sz="2400" b="1" dirty="0" smtClean="0"/>
              <a:t>Resilience: </a:t>
            </a:r>
            <a:r>
              <a:rPr lang="en-GB" sz="2000" dirty="0"/>
              <a:t>ability to mobilise personal, relational, and socio-economic resources or ‘capital’ to deal with specific challenges and to thrive </a:t>
            </a:r>
            <a:r>
              <a:rPr lang="en-GB" sz="2000" dirty="0" smtClean="0"/>
              <a:t>or flourish more generally</a:t>
            </a:r>
            <a:endParaRPr lang="en-GB" sz="2000" b="1" dirty="0"/>
          </a:p>
        </p:txBody>
      </p:sp>
      <p:sp>
        <p:nvSpPr>
          <p:cNvPr id="8" name="TextBox 7"/>
          <p:cNvSpPr txBox="1"/>
          <p:nvPr/>
        </p:nvSpPr>
        <p:spPr>
          <a:xfrm>
            <a:off x="6914388" y="2210574"/>
            <a:ext cx="5288279" cy="4431983"/>
          </a:xfrm>
          <a:prstGeom prst="rect">
            <a:avLst/>
          </a:prstGeom>
          <a:noFill/>
        </p:spPr>
        <p:txBody>
          <a:bodyPr wrap="square" rtlCol="0">
            <a:spAutoFit/>
          </a:bodyPr>
          <a:lstStyle/>
          <a:p>
            <a:r>
              <a:rPr lang="en-GB" sz="2400" b="1" dirty="0" smtClean="0"/>
              <a:t>Mental health conditions:</a:t>
            </a:r>
          </a:p>
          <a:p>
            <a:endParaRPr lang="en-GB" sz="2400" dirty="0"/>
          </a:p>
          <a:p>
            <a:pPr marL="285750" indent="-285750">
              <a:buFont typeface="Arial" panose="020B0604020202020204" pitchFamily="34" charset="0"/>
              <a:buChar char="•"/>
            </a:pPr>
            <a:r>
              <a:rPr lang="en-GB" sz="2000" b="1" dirty="0" smtClean="0"/>
              <a:t>Emotional </a:t>
            </a:r>
          </a:p>
          <a:p>
            <a:pPr marL="742950" lvl="1" indent="-285750">
              <a:buFont typeface="Arial" panose="020B0604020202020204" pitchFamily="34" charset="0"/>
              <a:buChar char="•"/>
            </a:pPr>
            <a:r>
              <a:rPr lang="en-GB" sz="2000" dirty="0" smtClean="0"/>
              <a:t>Anxiety, depressive, mania, bipolar</a:t>
            </a:r>
          </a:p>
          <a:p>
            <a:pPr marL="285750" indent="-285750">
              <a:buFont typeface="Arial" panose="020B0604020202020204" pitchFamily="34" charset="0"/>
              <a:buChar char="•"/>
            </a:pPr>
            <a:r>
              <a:rPr lang="en-GB" sz="2000" b="1" dirty="0" smtClean="0"/>
              <a:t>Behavioural (conduct)</a:t>
            </a:r>
          </a:p>
          <a:p>
            <a:pPr marL="742950" lvl="1" indent="-285750">
              <a:buFont typeface="Arial" panose="020B0604020202020204" pitchFamily="34" charset="0"/>
              <a:buChar char="•"/>
            </a:pPr>
            <a:r>
              <a:rPr lang="en-GB" sz="2000" dirty="0" smtClean="0"/>
              <a:t>Repetitive and persistent patterns of disruptive or violent behaviour</a:t>
            </a:r>
          </a:p>
          <a:p>
            <a:pPr marL="285750" indent="-285750">
              <a:buFont typeface="Arial" panose="020B0604020202020204" pitchFamily="34" charset="0"/>
              <a:buChar char="•"/>
            </a:pPr>
            <a:r>
              <a:rPr lang="en-GB" sz="2000" b="1" dirty="0" smtClean="0"/>
              <a:t>Hyperkinetic</a:t>
            </a:r>
          </a:p>
          <a:p>
            <a:pPr marL="742950" lvl="1" indent="-285750">
              <a:buFont typeface="Arial" panose="020B0604020202020204" pitchFamily="34" charset="0"/>
              <a:buChar char="•"/>
            </a:pPr>
            <a:r>
              <a:rPr lang="en-GB" sz="2000" dirty="0" smtClean="0"/>
              <a:t>Inattention, impulsivity, hyperactivity </a:t>
            </a:r>
          </a:p>
          <a:p>
            <a:pPr marL="285750" indent="-285750">
              <a:buFont typeface="Arial" panose="020B0604020202020204" pitchFamily="34" charset="0"/>
              <a:buChar char="•"/>
            </a:pPr>
            <a:r>
              <a:rPr lang="en-GB" sz="2000" b="1" dirty="0" smtClean="0"/>
              <a:t>Less common</a:t>
            </a:r>
          </a:p>
          <a:p>
            <a:pPr marL="742950" lvl="1" indent="-285750">
              <a:buFont typeface="Arial" panose="020B0604020202020204" pitchFamily="34" charset="0"/>
              <a:buChar char="•"/>
            </a:pPr>
            <a:r>
              <a:rPr lang="en-GB" sz="2000" dirty="0" smtClean="0"/>
              <a:t>Autistic spectrum disorders (ASD), eating disorders, tic disorders, and a number of others</a:t>
            </a:r>
          </a:p>
          <a:p>
            <a:pPr lvl="1" algn="r"/>
            <a:r>
              <a:rPr lang="en-GB" sz="1400" dirty="0" smtClean="0"/>
              <a:t>Source: PHE, 2017</a:t>
            </a:r>
          </a:p>
        </p:txBody>
      </p:sp>
      <p:sp>
        <p:nvSpPr>
          <p:cNvPr id="6" name="Slide Number Placeholder 5"/>
          <p:cNvSpPr>
            <a:spLocks noGrp="1"/>
          </p:cNvSpPr>
          <p:nvPr>
            <p:ph type="sldNum" sz="quarter" idx="12"/>
          </p:nvPr>
        </p:nvSpPr>
        <p:spPr/>
        <p:txBody>
          <a:bodyPr/>
          <a:lstStyle/>
          <a:p>
            <a:fld id="{76E8EA33-0568-4363-9A6C-5FF9AF2CD2CF}" type="slidenum">
              <a:rPr lang="en-GB" smtClean="0"/>
              <a:t>6</a:t>
            </a:fld>
            <a:endParaRPr lang="en-GB"/>
          </a:p>
        </p:txBody>
      </p:sp>
    </p:spTree>
    <p:extLst>
      <p:ext uri="{BB962C8B-B14F-4D97-AF65-F5344CB8AC3E}">
        <p14:creationId xmlns:p14="http://schemas.microsoft.com/office/powerpoint/2010/main" val="25329721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r>
              <a:rPr lang="en-GB" dirty="0" smtClean="0"/>
              <a:t>Estimating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nvPr>
        </p:nvGraphicFramePr>
        <p:xfrm>
          <a:off x="2347315" y="5193582"/>
          <a:ext cx="7497370" cy="1532538"/>
        </p:xfrm>
        <a:graphic>
          <a:graphicData uri="http://schemas.openxmlformats.org/drawingml/2006/table">
            <a:tbl>
              <a:tblPr firstRow="1" firstCol="1" bandRow="1">
                <a:tableStyleId>{5C22544A-7EE6-4342-B048-85BDC9FD1C3A}</a:tableStyleId>
              </a:tblPr>
              <a:tblGrid>
                <a:gridCol w="3544976">
                  <a:extLst>
                    <a:ext uri="{9D8B030D-6E8A-4147-A177-3AD203B41FA5}">
                      <a16:colId xmlns:a16="http://schemas.microsoft.com/office/drawing/2014/main" val="3067967868"/>
                    </a:ext>
                  </a:extLst>
                </a:gridCol>
                <a:gridCol w="1232962">
                  <a:extLst>
                    <a:ext uri="{9D8B030D-6E8A-4147-A177-3AD203B41FA5}">
                      <a16:colId xmlns:a16="http://schemas.microsoft.com/office/drawing/2014/main" val="2444544733"/>
                    </a:ext>
                  </a:extLst>
                </a:gridCol>
                <a:gridCol w="1175348">
                  <a:extLst>
                    <a:ext uri="{9D8B030D-6E8A-4147-A177-3AD203B41FA5}">
                      <a16:colId xmlns:a16="http://schemas.microsoft.com/office/drawing/2014/main" val="2287954885"/>
                    </a:ext>
                  </a:extLst>
                </a:gridCol>
                <a:gridCol w="1544084">
                  <a:extLst>
                    <a:ext uri="{9D8B030D-6E8A-4147-A177-3AD203B41FA5}">
                      <a16:colId xmlns:a16="http://schemas.microsoft.com/office/drawing/2014/main" val="1366260535"/>
                    </a:ext>
                  </a:extLst>
                </a:gridCol>
              </a:tblGrid>
              <a:tr h="173085">
                <a:tc>
                  <a:txBody>
                    <a:bodyPr/>
                    <a:lstStyle/>
                    <a:p>
                      <a:pPr>
                        <a:spcAft>
                          <a:spcPts val="0"/>
                        </a:spcAft>
                      </a:pPr>
                      <a:r>
                        <a:rPr lang="en-GB" sz="2000" dirty="0">
                          <a:effectLst/>
                        </a:rPr>
                        <a:t>Ages 12-17</a:t>
                      </a: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spcAft>
                          <a:spcPts val="0"/>
                        </a:spcAft>
                      </a:pPr>
                      <a:r>
                        <a:rPr lang="en-GB" sz="2000">
                          <a:effectLst/>
                        </a:rPr>
                        <a:t>Milton Keynes </a:t>
                      </a:r>
                      <a:endParaRPr lang="en-GB" sz="20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2674380"/>
                  </a:ext>
                </a:extLst>
              </a:tr>
              <a:tr h="173085">
                <a:tc>
                  <a:txBody>
                    <a:bodyPr/>
                    <a:lstStyle/>
                    <a:p>
                      <a:pPr>
                        <a:spcAft>
                          <a:spcPts val="0"/>
                        </a:spcAft>
                      </a:pPr>
                      <a:r>
                        <a:rPr lang="en-GB" sz="2000" dirty="0">
                          <a:effectLst/>
                        </a:rPr>
                        <a:t>Numbers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Males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9919859"/>
                  </a:ext>
                </a:extLst>
              </a:tr>
              <a:tr h="173085">
                <a:tc>
                  <a:txBody>
                    <a:bodyPr/>
                    <a:lstStyle/>
                    <a:p>
                      <a:pPr>
                        <a:spcAft>
                          <a:spcPts val="0"/>
                        </a:spcAft>
                      </a:pPr>
                      <a:r>
                        <a:rPr lang="en-GB" sz="2000">
                          <a:effectLst/>
                        </a:rPr>
                        <a:t>Suicides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15963076"/>
                  </a:ext>
                </a:extLst>
              </a:tr>
              <a:tr h="208892">
                <a:tc>
                  <a:txBody>
                    <a:bodyPr/>
                    <a:lstStyle/>
                    <a:p>
                      <a:pPr>
                        <a:spcAft>
                          <a:spcPts val="0"/>
                        </a:spcAft>
                      </a:pPr>
                      <a:r>
                        <a:rPr lang="en-GB" sz="2000" dirty="0">
                          <a:effectLst/>
                        </a:rPr>
                        <a:t>Hospital-presenting SH</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107</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2953799"/>
                  </a:ext>
                </a:extLst>
              </a:tr>
              <a:tr h="313338">
                <a:tc>
                  <a:txBody>
                    <a:bodyPr/>
                    <a:lstStyle/>
                    <a:p>
                      <a:pPr>
                        <a:spcAft>
                          <a:spcPts val="0"/>
                        </a:spcAft>
                      </a:pPr>
                      <a:r>
                        <a:rPr lang="en-GB" sz="2000" dirty="0">
                          <a:effectLst/>
                        </a:rPr>
                        <a:t>Community SH (not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264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b="1" dirty="0">
                          <a:effectLst/>
                        </a:rPr>
                        <a:t>1105</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9942906"/>
                  </a:ext>
                </a:extLst>
              </a:tr>
            </a:tbl>
          </a:graphicData>
        </a:graphic>
      </p:graphicFrame>
      <p:sp>
        <p:nvSpPr>
          <p:cNvPr id="6" name="Rectangle 5"/>
          <p:cNvSpPr/>
          <p:nvPr/>
        </p:nvSpPr>
        <p:spPr>
          <a:xfrm>
            <a:off x="83288" y="4547251"/>
            <a:ext cx="12025424" cy="646331"/>
          </a:xfrm>
          <a:prstGeom prst="rect">
            <a:avLst/>
          </a:prstGeom>
        </p:spPr>
        <p:txBody>
          <a:bodyPr wrap="square">
            <a:spAutoFit/>
          </a:bodyPr>
          <a:lstStyle/>
          <a:p>
            <a:pPr algn="ctr"/>
            <a:r>
              <a:rPr lang="en-GB" b="1" dirty="0">
                <a:latin typeface="Arial" panose="020B0604020202020204" pitchFamily="34" charset="0"/>
                <a:ea typeface="Calibri" panose="020F0502020204030204" pitchFamily="34" charset="0"/>
              </a:rPr>
              <a:t>Projection of study figures for suicide and self-harm in </a:t>
            </a:r>
            <a:r>
              <a:rPr lang="en-GB" b="1" dirty="0" smtClean="0">
                <a:latin typeface="Arial" panose="020B0604020202020204" pitchFamily="34" charset="0"/>
                <a:ea typeface="Calibri" panose="020F0502020204030204" pitchFamily="34" charset="0"/>
              </a:rPr>
              <a:t>MK (approximate annual number of individuals aged 12-17)</a:t>
            </a:r>
            <a:endParaRPr lang="en-GB" dirty="0"/>
          </a:p>
        </p:txBody>
      </p:sp>
      <p:graphicFrame>
        <p:nvGraphicFramePr>
          <p:cNvPr id="8" name="Diagram 7"/>
          <p:cNvGraphicFramePr/>
          <p:nvPr>
            <p:extLst/>
          </p:nvPr>
        </p:nvGraphicFramePr>
        <p:xfrm>
          <a:off x="3391787" y="1046032"/>
          <a:ext cx="4073566" cy="336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7465353" y="1771967"/>
          <a:ext cx="3505822" cy="2611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3137557" y="2256571"/>
            <a:ext cx="954122" cy="369332"/>
          </a:xfrm>
          <a:prstGeom prst="rect">
            <a:avLst/>
          </a:prstGeom>
          <a:noFill/>
        </p:spPr>
        <p:txBody>
          <a:bodyPr wrap="square" rtlCol="0">
            <a:spAutoFit/>
          </a:bodyPr>
          <a:lstStyle/>
          <a:p>
            <a:r>
              <a:rPr lang="en-GB" dirty="0" smtClean="0"/>
              <a:t>Females</a:t>
            </a:r>
            <a:endParaRPr lang="en-GB" dirty="0"/>
          </a:p>
        </p:txBody>
      </p:sp>
      <p:sp>
        <p:nvSpPr>
          <p:cNvPr id="11" name="TextBox 10"/>
          <p:cNvSpPr txBox="1"/>
          <p:nvPr/>
        </p:nvSpPr>
        <p:spPr>
          <a:xfrm>
            <a:off x="10177371" y="2252857"/>
            <a:ext cx="954122" cy="369332"/>
          </a:xfrm>
          <a:prstGeom prst="rect">
            <a:avLst/>
          </a:prstGeom>
          <a:noFill/>
        </p:spPr>
        <p:txBody>
          <a:bodyPr wrap="square" rtlCol="0">
            <a:spAutoFit/>
          </a:bodyPr>
          <a:lstStyle/>
          <a:p>
            <a:r>
              <a:rPr lang="en-GB" dirty="0"/>
              <a:t>M</a:t>
            </a:r>
            <a:r>
              <a:rPr lang="en-GB" dirty="0" smtClean="0"/>
              <a:t>ales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60</a:t>
            </a:fld>
            <a:endParaRPr lang="en-GB"/>
          </a:p>
        </p:txBody>
      </p:sp>
    </p:spTree>
    <p:extLst>
      <p:ext uri="{BB962C8B-B14F-4D97-AF65-F5344CB8AC3E}">
        <p14:creationId xmlns:p14="http://schemas.microsoft.com/office/powerpoint/2010/main" val="1300727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lnSpcReduction="10000"/>
          </a:bodyPr>
          <a:lstStyle/>
          <a:p>
            <a:pPr marL="0" indent="0">
              <a:buNone/>
            </a:pPr>
            <a:r>
              <a:rPr lang="en-GB" sz="2400" dirty="0" smtClean="0"/>
              <a:t>Key Points:</a:t>
            </a:r>
          </a:p>
          <a:p>
            <a:r>
              <a:rPr lang="en-GB" sz="2400" dirty="0" smtClean="0"/>
              <a:t>Protective factors for mental wellbeing include school readiness, healthy weight and education attainment. </a:t>
            </a:r>
          </a:p>
          <a:p>
            <a:r>
              <a:rPr lang="en-GB" sz="2400" dirty="0" smtClean="0"/>
              <a:t>Milton Keynes are performing at a similar level to comparator LAs for these indicators. </a:t>
            </a:r>
          </a:p>
          <a:p>
            <a:r>
              <a:rPr lang="en-GB" sz="2400" dirty="0" smtClean="0"/>
              <a:t>However there is still room for improvement, and efforts should continue to improve outcomes particularly for the most vulnerable groups</a:t>
            </a:r>
          </a:p>
        </p:txBody>
      </p:sp>
      <p:graphicFrame>
        <p:nvGraphicFramePr>
          <p:cNvPr id="4" name="Table 3"/>
          <p:cNvGraphicFramePr>
            <a:graphicFrameLocks noGrp="1"/>
          </p:cNvGraphicFramePr>
          <p:nvPr>
            <p:extLst/>
          </p:nvPr>
        </p:nvGraphicFramePr>
        <p:xfrm>
          <a:off x="4413291" y="1213801"/>
          <a:ext cx="7133668" cy="4280232"/>
        </p:xfrm>
        <a:graphic>
          <a:graphicData uri="http://schemas.openxmlformats.org/drawingml/2006/table">
            <a:tbl>
              <a:tblPr firstRow="1" bandRow="1">
                <a:tableStyleId>{5C22544A-7EE6-4342-B048-85BDC9FD1C3A}</a:tableStyleId>
              </a:tblPr>
              <a:tblGrid>
                <a:gridCol w="4773224">
                  <a:extLst>
                    <a:ext uri="{9D8B030D-6E8A-4147-A177-3AD203B41FA5}">
                      <a16:colId xmlns:a16="http://schemas.microsoft.com/office/drawing/2014/main" val="501062262"/>
                    </a:ext>
                  </a:extLst>
                </a:gridCol>
                <a:gridCol w="590111">
                  <a:extLst>
                    <a:ext uri="{9D8B030D-6E8A-4147-A177-3AD203B41FA5}">
                      <a16:colId xmlns:a16="http://schemas.microsoft.com/office/drawing/2014/main" val="2958468125"/>
                    </a:ext>
                  </a:extLst>
                </a:gridCol>
                <a:gridCol w="590111">
                  <a:extLst>
                    <a:ext uri="{9D8B030D-6E8A-4147-A177-3AD203B41FA5}">
                      <a16:colId xmlns:a16="http://schemas.microsoft.com/office/drawing/2014/main" val="3352310167"/>
                    </a:ext>
                  </a:extLst>
                </a:gridCol>
                <a:gridCol w="590111">
                  <a:extLst>
                    <a:ext uri="{9D8B030D-6E8A-4147-A177-3AD203B41FA5}">
                      <a16:colId xmlns:a16="http://schemas.microsoft.com/office/drawing/2014/main" val="1177964556"/>
                    </a:ext>
                  </a:extLst>
                </a:gridCol>
                <a:gridCol w="590111">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effectLst/>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61</a:t>
            </a:fld>
            <a:endParaRPr lang="en-GB"/>
          </a:p>
        </p:txBody>
      </p:sp>
      <p:sp>
        <p:nvSpPr>
          <p:cNvPr id="7" name="Rectangle 6"/>
          <p:cNvSpPr/>
          <p:nvPr/>
        </p:nvSpPr>
        <p:spPr>
          <a:xfrm>
            <a:off x="4413291" y="571001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71235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400" dirty="0"/>
              <a:t>Poverty indicators mask variation within areas</a:t>
            </a:r>
          </a:p>
          <a:p>
            <a:r>
              <a:rPr lang="en-GB" sz="2400" dirty="0" smtClean="0"/>
              <a:t>Adverse childhood experiences are a predictor of MH problems in CYP and in adults. </a:t>
            </a:r>
          </a:p>
          <a:p>
            <a:r>
              <a:rPr lang="en-GB" sz="2400" dirty="0" smtClean="0"/>
              <a:t>In Milton Keynes, family homelessness is an issue of concern with rates higher than similarly deprived areas.</a:t>
            </a:r>
          </a:p>
        </p:txBody>
      </p:sp>
      <p:graphicFrame>
        <p:nvGraphicFramePr>
          <p:cNvPr id="4" name="Table 3"/>
          <p:cNvGraphicFramePr>
            <a:graphicFrameLocks noGrp="1"/>
          </p:cNvGraphicFramePr>
          <p:nvPr>
            <p:extLst/>
          </p:nvPr>
        </p:nvGraphicFramePr>
        <p:xfrm>
          <a:off x="4422137" y="835839"/>
          <a:ext cx="6931663" cy="5303489"/>
        </p:xfrm>
        <a:graphic>
          <a:graphicData uri="http://schemas.openxmlformats.org/drawingml/2006/table">
            <a:tbl>
              <a:tblPr firstRow="1" bandRow="1">
                <a:tableStyleId>{5C22544A-7EE6-4342-B048-85BDC9FD1C3A}</a:tableStyleId>
              </a:tblPr>
              <a:tblGrid>
                <a:gridCol w="4495147">
                  <a:extLst>
                    <a:ext uri="{9D8B030D-6E8A-4147-A177-3AD203B41FA5}">
                      <a16:colId xmlns:a16="http://schemas.microsoft.com/office/drawing/2014/main" val="501062262"/>
                    </a:ext>
                  </a:extLst>
                </a:gridCol>
                <a:gridCol w="651940">
                  <a:extLst>
                    <a:ext uri="{9D8B030D-6E8A-4147-A177-3AD203B41FA5}">
                      <a16:colId xmlns:a16="http://schemas.microsoft.com/office/drawing/2014/main" val="2958468125"/>
                    </a:ext>
                  </a:extLst>
                </a:gridCol>
                <a:gridCol w="651940">
                  <a:extLst>
                    <a:ext uri="{9D8B030D-6E8A-4147-A177-3AD203B41FA5}">
                      <a16:colId xmlns:a16="http://schemas.microsoft.com/office/drawing/2014/main" val="2782552347"/>
                    </a:ext>
                  </a:extLst>
                </a:gridCol>
                <a:gridCol w="566318">
                  <a:extLst>
                    <a:ext uri="{9D8B030D-6E8A-4147-A177-3AD203B41FA5}">
                      <a16:colId xmlns:a16="http://schemas.microsoft.com/office/drawing/2014/main" val="1177964556"/>
                    </a:ext>
                  </a:extLst>
                </a:gridCol>
                <a:gridCol w="566318">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sz="1800" kern="1200" baseline="0" dirty="0" smtClean="0">
                          <a:solidFill>
                            <a:srgbClr val="FF0000"/>
                          </a:solidFill>
                          <a:latin typeface="+mn-lt"/>
                          <a:ea typeface="+mn-ea"/>
                          <a:cs typeface="+mn-cs"/>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5" name="TextBox 4"/>
          <p:cNvSpPr txBox="1"/>
          <p:nvPr/>
        </p:nvSpPr>
        <p:spPr>
          <a:xfrm>
            <a:off x="4422137" y="6211669"/>
            <a:ext cx="7539085" cy="646331"/>
          </a:xfrm>
          <a:prstGeom prst="rect">
            <a:avLst/>
          </a:prstGeom>
          <a:noFill/>
        </p:spPr>
        <p:txBody>
          <a:bodyPr wrap="square" rtlCol="0">
            <a:spAutoFit/>
          </a:bodyPr>
          <a:lstStyle/>
          <a:p>
            <a:r>
              <a:rPr lang="en-GB" dirty="0">
                <a:solidFill>
                  <a:srgbClr val="FF0000"/>
                </a:solidFill>
              </a:rPr>
              <a:t>** </a:t>
            </a:r>
            <a:r>
              <a:rPr lang="en-GB" dirty="0"/>
              <a:t>RAG rated against local authorities in same deprivation decile</a:t>
            </a:r>
          </a:p>
          <a:p>
            <a:r>
              <a:rPr lang="en-GB" dirty="0" smtClean="0"/>
              <a:t>    </a:t>
            </a:r>
            <a:r>
              <a:rPr lang="en-GB" dirty="0"/>
              <a:t>Indicates that performance is better than </a:t>
            </a:r>
            <a:r>
              <a:rPr lang="en-GB" dirty="0" smtClean="0"/>
              <a:t>comparators</a:t>
            </a:r>
            <a:endParaRPr lang="en-GB" dirty="0"/>
          </a:p>
        </p:txBody>
      </p:sp>
      <p:cxnSp>
        <p:nvCxnSpPr>
          <p:cNvPr id="7" name="Straight Arrow Connector 6"/>
          <p:cNvCxnSpPr/>
          <p:nvPr/>
        </p:nvCxnSpPr>
        <p:spPr>
          <a:xfrm>
            <a:off x="10518194" y="382306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518194" y="452386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10582" y="6545483"/>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6E8EA33-0568-4363-9A6C-5FF9AF2CD2CF}" type="slidenum">
              <a:rPr lang="en-GB" smtClean="0"/>
              <a:t>62</a:t>
            </a:fld>
            <a:endParaRPr lang="en-GB"/>
          </a:p>
        </p:txBody>
      </p:sp>
    </p:spTree>
    <p:extLst>
      <p:ext uri="{BB962C8B-B14F-4D97-AF65-F5344CB8AC3E}">
        <p14:creationId xmlns:p14="http://schemas.microsoft.com/office/powerpoint/2010/main" val="31063277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a:t>
            </a:r>
          </a:p>
        </p:txBody>
      </p:sp>
      <p:graphicFrame>
        <p:nvGraphicFramePr>
          <p:cNvPr id="4" name="Table 3"/>
          <p:cNvGraphicFramePr>
            <a:graphicFrameLocks noGrp="1"/>
          </p:cNvGraphicFramePr>
          <p:nvPr>
            <p:extLst/>
          </p:nvPr>
        </p:nvGraphicFramePr>
        <p:xfrm>
          <a:off x="4476307" y="351982"/>
          <a:ext cx="7484915" cy="5777586"/>
        </p:xfrm>
        <a:graphic>
          <a:graphicData uri="http://schemas.openxmlformats.org/drawingml/2006/table">
            <a:tbl>
              <a:tblPr firstRow="1" bandRow="1">
                <a:tableStyleId>{5C22544A-7EE6-4342-B048-85BDC9FD1C3A}</a:tableStyleId>
              </a:tblPr>
              <a:tblGrid>
                <a:gridCol w="4785759">
                  <a:extLst>
                    <a:ext uri="{9D8B030D-6E8A-4147-A177-3AD203B41FA5}">
                      <a16:colId xmlns:a16="http://schemas.microsoft.com/office/drawing/2014/main" val="501062262"/>
                    </a:ext>
                  </a:extLst>
                </a:gridCol>
                <a:gridCol w="694087">
                  <a:extLst>
                    <a:ext uri="{9D8B030D-6E8A-4147-A177-3AD203B41FA5}">
                      <a16:colId xmlns:a16="http://schemas.microsoft.com/office/drawing/2014/main" val="2958468125"/>
                    </a:ext>
                  </a:extLst>
                </a:gridCol>
                <a:gridCol w="694087">
                  <a:extLst>
                    <a:ext uri="{9D8B030D-6E8A-4147-A177-3AD203B41FA5}">
                      <a16:colId xmlns:a16="http://schemas.microsoft.com/office/drawing/2014/main" val="3722731666"/>
                    </a:ext>
                  </a:extLst>
                </a:gridCol>
                <a:gridCol w="602931">
                  <a:extLst>
                    <a:ext uri="{9D8B030D-6E8A-4147-A177-3AD203B41FA5}">
                      <a16:colId xmlns:a16="http://schemas.microsoft.com/office/drawing/2014/main" val="1177964556"/>
                    </a:ext>
                  </a:extLst>
                </a:gridCol>
                <a:gridCol w="708051">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63</a:t>
            </a:fld>
            <a:endParaRPr lang="en-GB"/>
          </a:p>
        </p:txBody>
      </p:sp>
      <p:sp>
        <p:nvSpPr>
          <p:cNvPr id="6" name="Rectangle 5"/>
          <p:cNvSpPr/>
          <p:nvPr/>
        </p:nvSpPr>
        <p:spPr>
          <a:xfrm>
            <a:off x="4726577" y="612331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412852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Milton Keynes</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64</a:t>
            </a:fld>
            <a:endParaRPr lang="en-GB"/>
          </a:p>
        </p:txBody>
      </p:sp>
    </p:spTree>
    <p:extLst>
      <p:ext uri="{BB962C8B-B14F-4D97-AF65-F5344CB8AC3E}">
        <p14:creationId xmlns:p14="http://schemas.microsoft.com/office/powerpoint/2010/main" val="21954024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33" y="365125"/>
            <a:ext cx="11597002" cy="1325563"/>
          </a:xfrm>
        </p:spPr>
        <p:txBody>
          <a:bodyPr/>
          <a:lstStyle/>
          <a:p>
            <a:r>
              <a:rPr lang="en-GB" dirty="0" smtClean="0"/>
              <a:t>Examples of approaches in Milton Keynes to promoting protective factors</a:t>
            </a:r>
            <a:endParaRPr lang="en-GB" dirty="0"/>
          </a:p>
        </p:txBody>
      </p:sp>
      <p:graphicFrame>
        <p:nvGraphicFramePr>
          <p:cNvPr id="17" name="Table 16"/>
          <p:cNvGraphicFramePr>
            <a:graphicFrameLocks noGrp="1"/>
          </p:cNvGraphicFramePr>
          <p:nvPr>
            <p:extLst/>
          </p:nvPr>
        </p:nvGraphicFramePr>
        <p:xfrm>
          <a:off x="219165" y="1966592"/>
          <a:ext cx="11753670" cy="4577080"/>
        </p:xfrm>
        <a:graphic>
          <a:graphicData uri="http://schemas.openxmlformats.org/drawingml/2006/table">
            <a:tbl>
              <a:tblPr firstRow="1" bandRow="1">
                <a:tableStyleId>{5C22544A-7EE6-4342-B048-85BDC9FD1C3A}</a:tableStyleId>
              </a:tblPr>
              <a:tblGrid>
                <a:gridCol w="1322252">
                  <a:extLst>
                    <a:ext uri="{9D8B030D-6E8A-4147-A177-3AD203B41FA5}">
                      <a16:colId xmlns:a16="http://schemas.microsoft.com/office/drawing/2014/main" val="236648812"/>
                    </a:ext>
                  </a:extLst>
                </a:gridCol>
                <a:gridCol w="6008914">
                  <a:extLst>
                    <a:ext uri="{9D8B030D-6E8A-4147-A177-3AD203B41FA5}">
                      <a16:colId xmlns:a16="http://schemas.microsoft.com/office/drawing/2014/main" val="2205356326"/>
                    </a:ext>
                  </a:extLst>
                </a:gridCol>
                <a:gridCol w="4422504">
                  <a:extLst>
                    <a:ext uri="{9D8B030D-6E8A-4147-A177-3AD203B41FA5}">
                      <a16:colId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baseline="0" smtClean="0">
                          <a:solidFill>
                            <a:schemeClr val="tx1"/>
                          </a:solidFill>
                        </a:rPr>
                        <a:t>Example </a:t>
                      </a:r>
                      <a:r>
                        <a:rPr lang="en-GB" baseline="0" dirty="0" smtClean="0">
                          <a:solidFill>
                            <a:schemeClr val="tx1"/>
                          </a:solidFill>
                        </a:rPr>
                        <a:t>a</a:t>
                      </a:r>
                      <a:r>
                        <a:rPr lang="en-GB" dirty="0" smtClean="0">
                          <a:solidFill>
                            <a:schemeClr val="tx1"/>
                          </a:solidFill>
                        </a:rPr>
                        <a:t>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 gaps/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660560" y="2463320"/>
            <a:ext cx="1082198" cy="649319"/>
            <a:chOff x="1364" y="68957"/>
            <a:chExt cx="1082198" cy="649319"/>
          </a:xfrm>
          <a:solidFill>
            <a:srgbClr val="00B050"/>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Breastfeeding initiatives</a:t>
              </a:r>
              <a:endParaRPr lang="en-US" sz="1300" kern="1200" dirty="0"/>
            </a:p>
          </p:txBody>
        </p:sp>
      </p:grpSp>
      <p:grpSp>
        <p:nvGrpSpPr>
          <p:cNvPr id="22" name="Group 21"/>
          <p:cNvGrpSpPr/>
          <p:nvPr/>
        </p:nvGrpSpPr>
        <p:grpSpPr>
          <a:xfrm>
            <a:off x="2823155" y="2463319"/>
            <a:ext cx="1082198" cy="2733548"/>
            <a:chOff x="1364" y="68957"/>
            <a:chExt cx="1082198" cy="649319"/>
          </a:xfrm>
          <a:solidFill>
            <a:srgbClr val="00B050"/>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0-19 services (Health Visiting and School Nursing</a:t>
              </a:r>
              <a:endParaRPr lang="en-US" sz="1300" kern="1200" dirty="0"/>
            </a:p>
          </p:txBody>
        </p:sp>
      </p:grpSp>
      <p:grpSp>
        <p:nvGrpSpPr>
          <p:cNvPr id="25" name="Group 24"/>
          <p:cNvGrpSpPr/>
          <p:nvPr/>
        </p:nvGrpSpPr>
        <p:grpSpPr>
          <a:xfrm>
            <a:off x="3985750" y="2464733"/>
            <a:ext cx="1082198" cy="1799947"/>
            <a:chOff x="1364" y="68957"/>
            <a:chExt cx="1082198" cy="649319"/>
          </a:xfrm>
          <a:solidFill>
            <a:srgbClr val="00B050"/>
          </a:solidFill>
        </p:grpSpPr>
        <p:sp>
          <p:nvSpPr>
            <p:cNvPr id="26" name="Rectangle 25"/>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TextBox 26"/>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Family Centre Offer</a:t>
              </a:r>
              <a:endParaRPr lang="en-US" sz="1300" kern="1200" dirty="0"/>
            </a:p>
          </p:txBody>
        </p:sp>
      </p:grpSp>
      <p:grpSp>
        <p:nvGrpSpPr>
          <p:cNvPr id="28" name="Group 27"/>
          <p:cNvGrpSpPr/>
          <p:nvPr/>
        </p:nvGrpSpPr>
        <p:grpSpPr>
          <a:xfrm>
            <a:off x="1641326" y="3542513"/>
            <a:ext cx="1082198" cy="649319"/>
            <a:chOff x="1364" y="68957"/>
            <a:chExt cx="1082198" cy="649319"/>
          </a:xfrm>
          <a:solidFill>
            <a:srgbClr val="00B050"/>
          </a:solidFill>
        </p:grpSpPr>
        <p:sp>
          <p:nvSpPr>
            <p:cNvPr id="29" name="Rectangle 2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TextBox 2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Parenting </a:t>
              </a:r>
              <a:r>
                <a:rPr lang="en-US" sz="1300" kern="1200" dirty="0" err="1" smtClean="0"/>
                <a:t>programmes</a:t>
              </a:r>
              <a:endParaRPr lang="en-US" sz="1300" kern="1200" dirty="0"/>
            </a:p>
          </p:txBody>
        </p:sp>
      </p:grpSp>
      <p:grpSp>
        <p:nvGrpSpPr>
          <p:cNvPr id="31" name="Group 30"/>
          <p:cNvGrpSpPr/>
          <p:nvPr/>
        </p:nvGrpSpPr>
        <p:grpSpPr>
          <a:xfrm>
            <a:off x="5144488" y="2463319"/>
            <a:ext cx="1082198" cy="1799947"/>
            <a:chOff x="1364" y="68957"/>
            <a:chExt cx="1082198" cy="649319"/>
          </a:xfrm>
          <a:solidFill>
            <a:srgbClr val="00B050"/>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MH Practitioner in teams working with vulnerable groups e.g. </a:t>
              </a:r>
              <a:r>
                <a:rPr lang="en-US" sz="1300" dirty="0" smtClean="0"/>
                <a:t>Early Help; Youth Offending</a:t>
              </a:r>
              <a:endParaRPr lang="en-US" sz="1300" kern="1200" dirty="0"/>
            </a:p>
          </p:txBody>
        </p:sp>
      </p:grpSp>
      <p:grpSp>
        <p:nvGrpSpPr>
          <p:cNvPr id="34" name="Group 33"/>
          <p:cNvGrpSpPr/>
          <p:nvPr/>
        </p:nvGrpSpPr>
        <p:grpSpPr>
          <a:xfrm>
            <a:off x="7627776" y="2462202"/>
            <a:ext cx="950167" cy="635740"/>
            <a:chOff x="1364" y="68957"/>
            <a:chExt cx="1082198" cy="649319"/>
          </a:xfrm>
          <a:solidFill>
            <a:srgbClr val="C00000"/>
          </a:solidFill>
        </p:grpSpPr>
        <p:sp>
          <p:nvSpPr>
            <p:cNvPr id="35" name="Rectangle 3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TextBox 3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Early Identification of need</a:t>
              </a:r>
              <a:endParaRPr lang="en-US" sz="1200" kern="1200" dirty="0"/>
            </a:p>
          </p:txBody>
        </p:sp>
      </p:grpSp>
      <p:grpSp>
        <p:nvGrpSpPr>
          <p:cNvPr id="37" name="Group 36"/>
          <p:cNvGrpSpPr/>
          <p:nvPr/>
        </p:nvGrpSpPr>
        <p:grpSpPr>
          <a:xfrm>
            <a:off x="8657050" y="4522620"/>
            <a:ext cx="1075007" cy="635741"/>
            <a:chOff x="1364" y="68957"/>
            <a:chExt cx="1082198" cy="649319"/>
          </a:xfrm>
          <a:solidFill>
            <a:srgbClr val="C00000"/>
          </a:solidFill>
        </p:grpSpPr>
        <p:sp>
          <p:nvSpPr>
            <p:cNvPr id="38" name="Rectangle 3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9" name="TextBox 3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Variable School based support</a:t>
              </a:r>
              <a:endParaRPr lang="en-US" sz="1300" kern="1200" dirty="0"/>
            </a:p>
          </p:txBody>
        </p:sp>
      </p:grpSp>
      <p:sp>
        <p:nvSpPr>
          <p:cNvPr id="40" name="TextBox 39"/>
          <p:cNvSpPr txBox="1"/>
          <p:nvPr/>
        </p:nvSpPr>
        <p:spPr>
          <a:xfrm>
            <a:off x="8657050" y="2448622"/>
            <a:ext cx="1075007" cy="64932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High thresholds for services</a:t>
            </a:r>
            <a:endParaRPr lang="en-US" sz="1300" kern="1200" dirty="0"/>
          </a:p>
        </p:txBody>
      </p:sp>
      <p:grpSp>
        <p:nvGrpSpPr>
          <p:cNvPr id="41" name="Group 40"/>
          <p:cNvGrpSpPr/>
          <p:nvPr/>
        </p:nvGrpSpPr>
        <p:grpSpPr>
          <a:xfrm>
            <a:off x="1641326" y="4547548"/>
            <a:ext cx="1082198" cy="649319"/>
            <a:chOff x="1364" y="68957"/>
            <a:chExt cx="1082198" cy="649319"/>
          </a:xfrm>
          <a:solidFill>
            <a:srgbClr val="00B050"/>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MH in schools and colleges program</a:t>
              </a:r>
              <a:endParaRPr lang="en-US" sz="1200" kern="1200" dirty="0"/>
            </a:p>
          </p:txBody>
        </p:sp>
      </p:grpSp>
      <p:grpSp>
        <p:nvGrpSpPr>
          <p:cNvPr id="44" name="Group 43"/>
          <p:cNvGrpSpPr/>
          <p:nvPr/>
        </p:nvGrpSpPr>
        <p:grpSpPr>
          <a:xfrm>
            <a:off x="3990450" y="4547548"/>
            <a:ext cx="1082198" cy="649319"/>
            <a:chOff x="1364" y="68957"/>
            <a:chExt cx="1082198" cy="649319"/>
          </a:xfrm>
          <a:solidFill>
            <a:srgbClr val="00B050"/>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Supporting mental health of school staff</a:t>
              </a:r>
              <a:endParaRPr lang="en-US" sz="1200" kern="1200" dirty="0"/>
            </a:p>
          </p:txBody>
        </p:sp>
      </p:grpSp>
      <p:grpSp>
        <p:nvGrpSpPr>
          <p:cNvPr id="47" name="Group 46"/>
          <p:cNvGrpSpPr/>
          <p:nvPr/>
        </p:nvGrpSpPr>
        <p:grpSpPr>
          <a:xfrm>
            <a:off x="5149188" y="4551664"/>
            <a:ext cx="1082198" cy="649319"/>
            <a:chOff x="1364" y="68957"/>
            <a:chExt cx="1082198" cy="649319"/>
          </a:xfrm>
          <a:solidFill>
            <a:srgbClr val="00B050"/>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MH training for school staff and governors</a:t>
              </a:r>
              <a:endParaRPr lang="en-US" sz="1200" kern="1200" dirty="0"/>
            </a:p>
          </p:txBody>
        </p:sp>
      </p:grpSp>
      <p:grpSp>
        <p:nvGrpSpPr>
          <p:cNvPr id="53" name="Group 52"/>
          <p:cNvGrpSpPr/>
          <p:nvPr/>
        </p:nvGrpSpPr>
        <p:grpSpPr>
          <a:xfrm>
            <a:off x="7627776" y="3373847"/>
            <a:ext cx="950167" cy="1784516"/>
            <a:chOff x="1364" y="-1104352"/>
            <a:chExt cx="1082198" cy="1822629"/>
          </a:xfrm>
          <a:solidFill>
            <a:srgbClr val="C00000"/>
          </a:solidFill>
        </p:grpSpPr>
        <p:sp>
          <p:nvSpPr>
            <p:cNvPr id="54" name="Rectangle 5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TextBox 54"/>
            <p:cNvSpPr txBox="1"/>
            <p:nvPr/>
          </p:nvSpPr>
          <p:spPr>
            <a:xfrm>
              <a:off x="1364" y="-1104352"/>
              <a:ext cx="1082198" cy="18226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Limited capacity in    0-19 service for low level MH support</a:t>
              </a:r>
              <a:endParaRPr lang="en-US" sz="1300" kern="1200" dirty="0"/>
            </a:p>
          </p:txBody>
        </p:sp>
      </p:grpSp>
      <p:grpSp>
        <p:nvGrpSpPr>
          <p:cNvPr id="58" name="Group 57"/>
          <p:cNvGrpSpPr/>
          <p:nvPr/>
        </p:nvGrpSpPr>
        <p:grpSpPr>
          <a:xfrm>
            <a:off x="1614852" y="5413845"/>
            <a:ext cx="1082198" cy="649319"/>
            <a:chOff x="1364" y="68957"/>
            <a:chExt cx="1082198" cy="649319"/>
          </a:xfrm>
          <a:solidFill>
            <a:srgbClr val="00B050"/>
          </a:solidFill>
        </p:grpSpPr>
        <p:sp>
          <p:nvSpPr>
            <p:cNvPr id="59" name="Rectangle 5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0" name="TextBox 5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Healthy Young Peoples Network</a:t>
              </a:r>
              <a:endParaRPr lang="en-US" sz="1300" kern="1200" dirty="0"/>
            </a:p>
          </p:txBody>
        </p:sp>
      </p:grpSp>
      <p:grpSp>
        <p:nvGrpSpPr>
          <p:cNvPr id="61" name="Group 60"/>
          <p:cNvGrpSpPr/>
          <p:nvPr/>
        </p:nvGrpSpPr>
        <p:grpSpPr>
          <a:xfrm>
            <a:off x="2823155" y="5414060"/>
            <a:ext cx="1082198" cy="649319"/>
            <a:chOff x="1364" y="68957"/>
            <a:chExt cx="1082198" cy="649319"/>
          </a:xfrm>
          <a:solidFill>
            <a:srgbClr val="00B050"/>
          </a:solidFill>
        </p:grpSpPr>
        <p:sp>
          <p:nvSpPr>
            <p:cNvPr id="62" name="Rectangle 6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3" name="TextBox 6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CCG-led self-care groups</a:t>
              </a:r>
              <a:endParaRPr lang="en-US" sz="1300" kern="1200" dirty="0"/>
            </a:p>
          </p:txBody>
        </p:sp>
      </p:grpSp>
      <p:grpSp>
        <p:nvGrpSpPr>
          <p:cNvPr id="66" name="Group 65"/>
          <p:cNvGrpSpPr/>
          <p:nvPr/>
        </p:nvGrpSpPr>
        <p:grpSpPr>
          <a:xfrm>
            <a:off x="3985750" y="5413844"/>
            <a:ext cx="1082198" cy="649319"/>
            <a:chOff x="1364" y="68957"/>
            <a:chExt cx="1082198" cy="649319"/>
          </a:xfrm>
          <a:solidFill>
            <a:srgbClr val="00B050"/>
          </a:solidFill>
        </p:grpSpPr>
        <p:sp>
          <p:nvSpPr>
            <p:cNvPr id="67" name="Rectangle 66"/>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8" name="TextBox 67"/>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Lakes Estate Community led </a:t>
              </a:r>
              <a:r>
                <a:rPr lang="en-US" sz="1200" kern="1200" dirty="0" err="1" smtClean="0"/>
                <a:t>programme</a:t>
              </a:r>
              <a:endParaRPr lang="en-US" sz="1200" kern="1200" dirty="0"/>
            </a:p>
          </p:txBody>
        </p:sp>
      </p:grpSp>
      <p:grpSp>
        <p:nvGrpSpPr>
          <p:cNvPr id="70" name="Group 69"/>
          <p:cNvGrpSpPr/>
          <p:nvPr/>
        </p:nvGrpSpPr>
        <p:grpSpPr>
          <a:xfrm>
            <a:off x="9842933" y="4522620"/>
            <a:ext cx="1029274" cy="635741"/>
            <a:chOff x="1364" y="68957"/>
            <a:chExt cx="1082198" cy="649319"/>
          </a:xfrm>
          <a:solidFill>
            <a:srgbClr val="C00000"/>
          </a:solidFill>
        </p:grpSpPr>
        <p:sp>
          <p:nvSpPr>
            <p:cNvPr id="71" name="Rectangle 7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2" name="TextBox 7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Home schooled CYP</a:t>
              </a:r>
              <a:endParaRPr lang="en-US" sz="1300" kern="1200" dirty="0"/>
            </a:p>
          </p:txBody>
        </p:sp>
      </p:grpSp>
      <p:grpSp>
        <p:nvGrpSpPr>
          <p:cNvPr id="73" name="Group 72"/>
          <p:cNvGrpSpPr/>
          <p:nvPr/>
        </p:nvGrpSpPr>
        <p:grpSpPr>
          <a:xfrm>
            <a:off x="6342193" y="2448622"/>
            <a:ext cx="1082198" cy="3917344"/>
            <a:chOff x="1364" y="68957"/>
            <a:chExt cx="1082198" cy="649319"/>
          </a:xfrm>
          <a:solidFill>
            <a:srgbClr val="00B050"/>
          </a:solidFill>
        </p:grpSpPr>
        <p:sp>
          <p:nvSpPr>
            <p:cNvPr id="74" name="Rectangle 7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5" name="TextBox 7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Voluntary Sector Providers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Ranges from counselling to family support, support for victims of crime, wellbeing, housing, Drug and Alcohol, and many more</a:t>
              </a:r>
              <a:endParaRPr lang="en-US" sz="1200" kern="1200" dirty="0" smtClean="0"/>
            </a:p>
            <a:p>
              <a:pPr lvl="0" algn="ctr" defTabSz="577850">
                <a:lnSpc>
                  <a:spcPct val="90000"/>
                </a:lnSpc>
                <a:spcBef>
                  <a:spcPct val="0"/>
                </a:spcBef>
                <a:spcAft>
                  <a:spcPct val="35000"/>
                </a:spcAft>
              </a:pPr>
              <a:endParaRPr lang="en-US" sz="1200" kern="1200" dirty="0"/>
            </a:p>
          </p:txBody>
        </p:sp>
      </p:grpSp>
      <p:sp>
        <p:nvSpPr>
          <p:cNvPr id="76" name="TextBox 75"/>
          <p:cNvSpPr txBox="1"/>
          <p:nvPr/>
        </p:nvSpPr>
        <p:spPr>
          <a:xfrm>
            <a:off x="9838509" y="2465881"/>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Targeted support for high risk</a:t>
            </a:r>
          </a:p>
        </p:txBody>
      </p:sp>
      <p:grpSp>
        <p:nvGrpSpPr>
          <p:cNvPr id="80" name="Group 79"/>
          <p:cNvGrpSpPr/>
          <p:nvPr/>
        </p:nvGrpSpPr>
        <p:grpSpPr>
          <a:xfrm>
            <a:off x="10983083" y="2464733"/>
            <a:ext cx="921534" cy="3975821"/>
            <a:chOff x="1364" y="68957"/>
            <a:chExt cx="1082198" cy="649319"/>
          </a:xfrm>
          <a:solidFill>
            <a:srgbClr val="C00000"/>
          </a:solidFill>
        </p:grpSpPr>
        <p:sp>
          <p:nvSpPr>
            <p:cNvPr id="81" name="Rectangle 8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2" name="TextBox 8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Unstable funding for a numbe</a:t>
              </a:r>
              <a:r>
                <a:rPr lang="en-US" sz="1300" dirty="0" smtClean="0"/>
                <a:t>r of initiatives including voluntary sector initiatives; Early help services</a:t>
              </a:r>
              <a:endParaRPr lang="en-US" sz="1300" kern="1200" dirty="0"/>
            </a:p>
          </p:txBody>
        </p:sp>
      </p:grpSp>
      <p:grpSp>
        <p:nvGrpSpPr>
          <p:cNvPr id="83" name="Group 82"/>
          <p:cNvGrpSpPr/>
          <p:nvPr/>
        </p:nvGrpSpPr>
        <p:grpSpPr>
          <a:xfrm>
            <a:off x="7627776" y="5434265"/>
            <a:ext cx="1029274" cy="1006289"/>
            <a:chOff x="1364" y="68957"/>
            <a:chExt cx="1082198" cy="649319"/>
          </a:xfrm>
          <a:solidFill>
            <a:srgbClr val="C00000"/>
          </a:solidFill>
        </p:grpSpPr>
        <p:sp>
          <p:nvSpPr>
            <p:cNvPr id="84" name="Rectangle 8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5" name="TextBox 8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Potential for more  asset based/ community led initiatives</a:t>
              </a:r>
              <a:endParaRPr lang="en-US" sz="1200" kern="1200" dirty="0"/>
            </a:p>
          </p:txBody>
        </p:sp>
      </p:grpSp>
      <p:sp>
        <p:nvSpPr>
          <p:cNvPr id="77" name="TextBox 76"/>
          <p:cNvSpPr txBox="1"/>
          <p:nvPr/>
        </p:nvSpPr>
        <p:spPr>
          <a:xfrm>
            <a:off x="8657050" y="3373844"/>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Support for CYP with parental MH</a:t>
            </a:r>
            <a:endParaRPr lang="en-US" sz="1300" kern="1200" dirty="0" smtClean="0"/>
          </a:p>
        </p:txBody>
      </p:sp>
      <p:grpSp>
        <p:nvGrpSpPr>
          <p:cNvPr id="78" name="Group 77"/>
          <p:cNvGrpSpPr/>
          <p:nvPr/>
        </p:nvGrpSpPr>
        <p:grpSpPr>
          <a:xfrm>
            <a:off x="5158303" y="5413844"/>
            <a:ext cx="1082198" cy="649319"/>
            <a:chOff x="1364" y="68957"/>
            <a:chExt cx="1082198" cy="649319"/>
          </a:xfrm>
          <a:solidFill>
            <a:srgbClr val="00B050"/>
          </a:solidFill>
        </p:grpSpPr>
        <p:sp>
          <p:nvSpPr>
            <p:cNvPr id="79" name="Rectangle 7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6" name="TextBox 8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Sport and leisure provision</a:t>
              </a:r>
              <a:endParaRPr lang="en-US" sz="1200" kern="1200" dirty="0"/>
            </a:p>
          </p:txBody>
        </p:sp>
      </p:grpSp>
    </p:spTree>
    <p:extLst>
      <p:ext uri="{BB962C8B-B14F-4D97-AF65-F5344CB8AC3E}">
        <p14:creationId xmlns:p14="http://schemas.microsoft.com/office/powerpoint/2010/main" val="647072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approaches in Milton Keynes to addressing risk factors</a:t>
            </a:r>
            <a:endParaRPr lang="en-GB" dirty="0"/>
          </a:p>
        </p:txBody>
      </p:sp>
      <p:graphicFrame>
        <p:nvGraphicFramePr>
          <p:cNvPr id="17" name="Table 16"/>
          <p:cNvGraphicFramePr>
            <a:graphicFrameLocks noGrp="1"/>
          </p:cNvGraphicFramePr>
          <p:nvPr>
            <p:extLst/>
          </p:nvPr>
        </p:nvGraphicFramePr>
        <p:xfrm>
          <a:off x="118872" y="1966592"/>
          <a:ext cx="11978640" cy="4577080"/>
        </p:xfrm>
        <a:graphic>
          <a:graphicData uri="http://schemas.openxmlformats.org/drawingml/2006/table">
            <a:tbl>
              <a:tblPr firstRow="1" bandRow="1">
                <a:tableStyleId>{5C22544A-7EE6-4342-B048-85BDC9FD1C3A}</a:tableStyleId>
              </a:tblPr>
              <a:tblGrid>
                <a:gridCol w="1347561">
                  <a:extLst>
                    <a:ext uri="{9D8B030D-6E8A-4147-A177-3AD203B41FA5}">
                      <a16:colId xmlns:a16="http://schemas.microsoft.com/office/drawing/2014/main" val="236648812"/>
                    </a:ext>
                  </a:extLst>
                </a:gridCol>
                <a:gridCol w="5793903">
                  <a:extLst>
                    <a:ext uri="{9D8B030D-6E8A-4147-A177-3AD203B41FA5}">
                      <a16:colId xmlns:a16="http://schemas.microsoft.com/office/drawing/2014/main" val="2205356326"/>
                    </a:ext>
                  </a:extLst>
                </a:gridCol>
                <a:gridCol w="4837176">
                  <a:extLst>
                    <a:ext uri="{9D8B030D-6E8A-4147-A177-3AD203B41FA5}">
                      <a16:colId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Example approaches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a:t>
                      </a:r>
                      <a:r>
                        <a:rPr lang="en-GB" baseline="0" dirty="0" smtClean="0">
                          <a:solidFill>
                            <a:schemeClr val="tx1"/>
                          </a:solidFill>
                        </a:rPr>
                        <a:t> g</a:t>
                      </a:r>
                      <a:r>
                        <a:rPr lang="en-GB" dirty="0" smtClean="0">
                          <a:solidFill>
                            <a:schemeClr val="tx1"/>
                          </a:solidFill>
                        </a:rPr>
                        <a:t>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514256" y="2463320"/>
            <a:ext cx="1082198" cy="649319"/>
            <a:chOff x="1364" y="68957"/>
            <a:chExt cx="1082198" cy="649319"/>
          </a:xfrm>
          <a:solidFill>
            <a:schemeClr val="accent5">
              <a:lumMod val="50000"/>
            </a:schemeClr>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Development Checks – HV ad SN</a:t>
              </a:r>
              <a:endParaRPr lang="en-US" sz="1300" kern="1200" dirty="0"/>
            </a:p>
          </p:txBody>
        </p:sp>
      </p:grpSp>
      <p:grpSp>
        <p:nvGrpSpPr>
          <p:cNvPr id="22" name="Group 21"/>
          <p:cNvGrpSpPr/>
          <p:nvPr/>
        </p:nvGrpSpPr>
        <p:grpSpPr>
          <a:xfrm>
            <a:off x="3783275" y="2463318"/>
            <a:ext cx="1082198" cy="3987465"/>
            <a:chOff x="1364" y="68957"/>
            <a:chExt cx="1082198" cy="649319"/>
          </a:xfrm>
          <a:solidFill>
            <a:schemeClr val="accent5">
              <a:lumMod val="50000"/>
            </a:schemeClr>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Domestic Abuse Strategy / Needs Assessments and support services</a:t>
              </a:r>
              <a:endParaRPr lang="en-US" sz="1300" kern="1200" dirty="0"/>
            </a:p>
          </p:txBody>
        </p:sp>
      </p:grpSp>
      <p:grpSp>
        <p:nvGrpSpPr>
          <p:cNvPr id="31" name="Group 30"/>
          <p:cNvGrpSpPr/>
          <p:nvPr/>
        </p:nvGrpSpPr>
        <p:grpSpPr>
          <a:xfrm>
            <a:off x="6095464" y="2463319"/>
            <a:ext cx="1082198" cy="1799947"/>
            <a:chOff x="1364" y="68957"/>
            <a:chExt cx="1082198" cy="649319"/>
          </a:xfrm>
          <a:solidFill>
            <a:schemeClr val="accent5">
              <a:lumMod val="50000"/>
            </a:schemeClr>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Drug and alcohol services</a:t>
              </a:r>
              <a:endParaRPr lang="en-US" sz="1300" kern="1200" dirty="0"/>
            </a:p>
          </p:txBody>
        </p:sp>
      </p:grpSp>
      <p:sp>
        <p:nvSpPr>
          <p:cNvPr id="36" name="TextBox 35"/>
          <p:cNvSpPr txBox="1"/>
          <p:nvPr/>
        </p:nvSpPr>
        <p:spPr>
          <a:xfrm>
            <a:off x="8535475" y="2407945"/>
            <a:ext cx="1134992" cy="3880357"/>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kern="1200" dirty="0" smtClean="0"/>
              <a:t>Support for vulnerable groups:</a:t>
            </a:r>
          </a:p>
          <a:p>
            <a:pPr lvl="0" algn="ctr" defTabSz="577850">
              <a:lnSpc>
                <a:spcPct val="90000"/>
              </a:lnSpc>
              <a:spcBef>
                <a:spcPct val="0"/>
              </a:spcBef>
              <a:spcAft>
                <a:spcPct val="35000"/>
              </a:spcAft>
            </a:pPr>
            <a:r>
              <a:rPr lang="en-US" sz="1200" dirty="0" smtClean="0"/>
              <a:t>CYP with family in prison</a:t>
            </a:r>
          </a:p>
          <a:p>
            <a:pPr lvl="0" algn="ctr" defTabSz="577850">
              <a:lnSpc>
                <a:spcPct val="90000"/>
              </a:lnSpc>
              <a:spcBef>
                <a:spcPct val="0"/>
              </a:spcBef>
              <a:spcAft>
                <a:spcPct val="35000"/>
              </a:spcAft>
            </a:pPr>
            <a:r>
              <a:rPr lang="en-US" sz="1200" kern="1200" dirty="0" smtClean="0"/>
              <a:t> young </a:t>
            </a:r>
            <a:r>
              <a:rPr lang="en-US" sz="1200" kern="1200" dirty="0" err="1" smtClean="0"/>
              <a:t>carers</a:t>
            </a:r>
            <a:r>
              <a:rPr lang="en-US" sz="1200" kern="1200" dirty="0" smtClean="0"/>
              <a:t> – identification, funding for support</a:t>
            </a:r>
          </a:p>
          <a:p>
            <a:pPr lvl="0" algn="ctr" defTabSz="577850">
              <a:lnSpc>
                <a:spcPct val="90000"/>
              </a:lnSpc>
              <a:spcBef>
                <a:spcPct val="0"/>
              </a:spcBef>
              <a:spcAft>
                <a:spcPct val="35000"/>
              </a:spcAft>
            </a:pPr>
            <a:r>
              <a:rPr lang="en-US" sz="1200" dirty="0" smtClean="0"/>
              <a:t>CYP affected by or at risk of homelessness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smtClean="0"/>
          </a:p>
          <a:p>
            <a:pPr lvl="0" algn="ctr" defTabSz="577850">
              <a:lnSpc>
                <a:spcPct val="90000"/>
              </a:lnSpc>
              <a:spcBef>
                <a:spcPct val="0"/>
              </a:spcBef>
              <a:spcAft>
                <a:spcPct val="35000"/>
              </a:spcAft>
            </a:pPr>
            <a:endParaRPr lang="en-US" sz="1200" kern="1200" dirty="0"/>
          </a:p>
        </p:txBody>
      </p:sp>
      <p:sp>
        <p:nvSpPr>
          <p:cNvPr id="39" name="TextBox 38"/>
          <p:cNvSpPr txBox="1"/>
          <p:nvPr/>
        </p:nvSpPr>
        <p:spPr>
          <a:xfrm>
            <a:off x="9756023" y="2407941"/>
            <a:ext cx="1110885" cy="3880359"/>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dirty="0"/>
          </a:p>
          <a:p>
            <a:pPr lvl="0" algn="ctr" defTabSz="577850">
              <a:lnSpc>
                <a:spcPct val="90000"/>
              </a:lnSpc>
              <a:spcBef>
                <a:spcPct val="0"/>
              </a:spcBef>
              <a:spcAft>
                <a:spcPct val="35000"/>
              </a:spcAft>
            </a:pPr>
            <a:r>
              <a:rPr lang="en-US" sz="1300" kern="1200" dirty="0" smtClean="0"/>
              <a:t> Potential to improve identification of ACEs for early intervention and targeted support</a:t>
            </a:r>
            <a:endParaRPr lang="en-US" sz="1300" kern="1200" dirty="0"/>
          </a:p>
        </p:txBody>
      </p:sp>
      <p:sp>
        <p:nvSpPr>
          <p:cNvPr id="40" name="TextBox 39"/>
          <p:cNvSpPr txBox="1"/>
          <p:nvPr/>
        </p:nvSpPr>
        <p:spPr>
          <a:xfrm>
            <a:off x="10938902" y="2407942"/>
            <a:ext cx="1082198" cy="207781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No commissioned trauma / emotional wellbeing support. Rely on over-stretched voluntary provision e.g. </a:t>
            </a:r>
            <a:r>
              <a:rPr lang="en-US" sz="1200" dirty="0"/>
              <a:t>S</a:t>
            </a:r>
            <a:r>
              <a:rPr lang="en-US" sz="1200" kern="1200" dirty="0" smtClean="0"/>
              <a:t>amaritans</a:t>
            </a:r>
            <a:endParaRPr lang="en-US" sz="1200" kern="1200" dirty="0"/>
          </a:p>
        </p:txBody>
      </p:sp>
      <p:grpSp>
        <p:nvGrpSpPr>
          <p:cNvPr id="41" name="Group 40"/>
          <p:cNvGrpSpPr/>
          <p:nvPr/>
        </p:nvGrpSpPr>
        <p:grpSpPr>
          <a:xfrm>
            <a:off x="1495022" y="4547548"/>
            <a:ext cx="1082198" cy="649319"/>
            <a:chOff x="1364" y="68957"/>
            <a:chExt cx="1082198" cy="649319"/>
          </a:xfrm>
          <a:solidFill>
            <a:schemeClr val="accent5">
              <a:lumMod val="50000"/>
            </a:schemeClr>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Anti-bullying policies</a:t>
              </a:r>
              <a:endParaRPr lang="en-US" sz="1200" kern="1200" dirty="0"/>
            </a:p>
          </p:txBody>
        </p:sp>
      </p:grpSp>
      <p:grpSp>
        <p:nvGrpSpPr>
          <p:cNvPr id="47" name="Group 46"/>
          <p:cNvGrpSpPr/>
          <p:nvPr/>
        </p:nvGrpSpPr>
        <p:grpSpPr>
          <a:xfrm>
            <a:off x="6091020" y="4551664"/>
            <a:ext cx="1082198" cy="649319"/>
            <a:chOff x="1364" y="68957"/>
            <a:chExt cx="1082198" cy="649319"/>
          </a:xfrm>
          <a:solidFill>
            <a:schemeClr val="accent5">
              <a:lumMod val="50000"/>
            </a:schemeClr>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Safeguarding and MH audit</a:t>
              </a:r>
              <a:endParaRPr lang="en-US" sz="1200" kern="1200" dirty="0"/>
            </a:p>
          </p:txBody>
        </p:sp>
      </p:grpSp>
      <p:grpSp>
        <p:nvGrpSpPr>
          <p:cNvPr id="52" name="Group 51"/>
          <p:cNvGrpSpPr/>
          <p:nvPr/>
        </p:nvGrpSpPr>
        <p:grpSpPr>
          <a:xfrm>
            <a:off x="7361899" y="2422035"/>
            <a:ext cx="1082198" cy="3880359"/>
            <a:chOff x="1364" y="68957"/>
            <a:chExt cx="1082198" cy="649319"/>
          </a:xfrm>
          <a:solidFill>
            <a:srgbClr val="C00000"/>
          </a:solidFill>
        </p:grpSpPr>
        <p:sp>
          <p:nvSpPr>
            <p:cNvPr id="53" name="Rectangle 5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TextBox 5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dirty="0" smtClean="0"/>
                <a:t>Times of transition e.g.</a:t>
              </a:r>
            </a:p>
            <a:p>
              <a:pPr lvl="0" algn="ctr" defTabSz="577850">
                <a:lnSpc>
                  <a:spcPct val="90000"/>
                </a:lnSpc>
                <a:spcBef>
                  <a:spcPct val="0"/>
                </a:spcBef>
                <a:spcAft>
                  <a:spcPct val="35000"/>
                </a:spcAft>
              </a:pPr>
              <a:r>
                <a:rPr lang="en-US" sz="1200" dirty="0" smtClean="0"/>
                <a:t> Primary-secondary school</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Secondary to higher education</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School to employment</a:t>
              </a:r>
            </a:p>
            <a:p>
              <a:pPr lvl="0" algn="ctr" defTabSz="577850">
                <a:lnSpc>
                  <a:spcPct val="90000"/>
                </a:lnSpc>
                <a:spcBef>
                  <a:spcPct val="0"/>
                </a:spcBef>
                <a:spcAft>
                  <a:spcPct val="35000"/>
                </a:spcAft>
              </a:pPr>
              <a:endParaRPr lang="en-US" sz="1200" dirty="0" smtClean="0"/>
            </a:p>
            <a:p>
              <a:pPr lvl="0" algn="ctr" defTabSz="577850">
                <a:lnSpc>
                  <a:spcPct val="90000"/>
                </a:lnSpc>
                <a:spcBef>
                  <a:spcPct val="0"/>
                </a:spcBef>
                <a:spcAft>
                  <a:spcPct val="35000"/>
                </a:spcAft>
              </a:pPr>
              <a:r>
                <a:rPr lang="en-US" sz="1200" dirty="0" smtClean="0"/>
                <a:t>CAMHs to Adult MH services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a:p>
          </p:txBody>
        </p:sp>
      </p:grpSp>
      <p:grpSp>
        <p:nvGrpSpPr>
          <p:cNvPr id="50" name="Group 49"/>
          <p:cNvGrpSpPr/>
          <p:nvPr/>
        </p:nvGrpSpPr>
        <p:grpSpPr>
          <a:xfrm>
            <a:off x="4937672" y="2463319"/>
            <a:ext cx="1082198" cy="3987464"/>
            <a:chOff x="1364" y="68957"/>
            <a:chExt cx="1082198" cy="649319"/>
          </a:xfrm>
          <a:solidFill>
            <a:schemeClr val="accent5">
              <a:lumMod val="50000"/>
            </a:schemeClr>
          </a:solidFill>
        </p:grpSpPr>
        <p:sp>
          <p:nvSpPr>
            <p:cNvPr id="55" name="Rectangle 5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TextBox 5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Safeguarding procedures and policies</a:t>
              </a:r>
              <a:endParaRPr lang="en-US" sz="1300" kern="1200" dirty="0"/>
            </a:p>
          </p:txBody>
        </p:sp>
      </p:grpSp>
      <p:grpSp>
        <p:nvGrpSpPr>
          <p:cNvPr id="44" name="Group 43"/>
          <p:cNvGrpSpPr/>
          <p:nvPr/>
        </p:nvGrpSpPr>
        <p:grpSpPr>
          <a:xfrm>
            <a:off x="1505919" y="5747552"/>
            <a:ext cx="1082198" cy="649319"/>
            <a:chOff x="1364" y="68957"/>
            <a:chExt cx="1082198" cy="649319"/>
          </a:xfrm>
          <a:solidFill>
            <a:schemeClr val="accent5">
              <a:lumMod val="50000"/>
            </a:schemeClr>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Peer support </a:t>
              </a:r>
              <a:r>
                <a:rPr lang="en-US" sz="1300" kern="1200" dirty="0" err="1" smtClean="0"/>
                <a:t>programmes</a:t>
              </a:r>
              <a:endParaRPr lang="en-US" sz="1300" kern="1200" dirty="0"/>
            </a:p>
          </p:txBody>
        </p:sp>
      </p:grpSp>
      <p:grpSp>
        <p:nvGrpSpPr>
          <p:cNvPr id="62" name="Group 61"/>
          <p:cNvGrpSpPr/>
          <p:nvPr/>
        </p:nvGrpSpPr>
        <p:grpSpPr>
          <a:xfrm>
            <a:off x="2643361" y="2463320"/>
            <a:ext cx="1082198" cy="1728512"/>
            <a:chOff x="1364" y="68957"/>
            <a:chExt cx="1082198" cy="649319"/>
          </a:xfrm>
          <a:solidFill>
            <a:schemeClr val="accent5">
              <a:lumMod val="50000"/>
            </a:schemeClr>
          </a:solidFill>
        </p:grpSpPr>
        <p:sp>
          <p:nvSpPr>
            <p:cNvPr id="63" name="Rectangle 6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4" name="TextBox 6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Co-location of MH workers with vulnerable groups e.g. YOT, LAC, MASH</a:t>
              </a:r>
              <a:endParaRPr lang="en-US" sz="1300" kern="1200" dirty="0"/>
            </a:p>
          </p:txBody>
        </p:sp>
      </p:grpSp>
    </p:spTree>
    <p:extLst>
      <p:ext uri="{BB962C8B-B14F-4D97-AF65-F5344CB8AC3E}">
        <p14:creationId xmlns:p14="http://schemas.microsoft.com/office/powerpoint/2010/main" val="13033139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4" y="67885"/>
            <a:ext cx="11043139" cy="947266"/>
          </a:xfrm>
        </p:spPr>
        <p:txBody>
          <a:bodyPr>
            <a:normAutofit/>
          </a:bodyPr>
          <a:lstStyle/>
          <a:p>
            <a:r>
              <a:rPr lang="en-GB" sz="2800" dirty="0" smtClean="0"/>
              <a:t>Access to Child and Adolescent Mental Health Services (CAMHs) – Provided by Central and North West London NHS Foundation Trust (CNWL)</a:t>
            </a:r>
            <a:endParaRPr lang="en-GB" sz="2800" dirty="0"/>
          </a:p>
        </p:txBody>
      </p:sp>
      <p:grpSp>
        <p:nvGrpSpPr>
          <p:cNvPr id="3" name="Group 2"/>
          <p:cNvGrpSpPr/>
          <p:nvPr/>
        </p:nvGrpSpPr>
        <p:grpSpPr>
          <a:xfrm>
            <a:off x="4157472" y="1025123"/>
            <a:ext cx="4323536" cy="3076416"/>
            <a:chOff x="187570" y="1088288"/>
            <a:chExt cx="4173416" cy="2405189"/>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7570" y="1111735"/>
              <a:ext cx="4173416" cy="2381742"/>
            </a:xfrm>
            <a:prstGeom prst="rect">
              <a:avLst/>
            </a:prstGeom>
            <a:noFill/>
          </p:spPr>
        </p:pic>
        <p:sp>
          <p:nvSpPr>
            <p:cNvPr id="16" name="TextBox 15"/>
            <p:cNvSpPr txBox="1"/>
            <p:nvPr/>
          </p:nvSpPr>
          <p:spPr>
            <a:xfrm>
              <a:off x="1611923" y="1088288"/>
              <a:ext cx="2614246" cy="338554"/>
            </a:xfrm>
            <a:prstGeom prst="rect">
              <a:avLst/>
            </a:prstGeom>
            <a:noFill/>
          </p:spPr>
          <p:txBody>
            <a:bodyPr wrap="square" rtlCol="0">
              <a:spAutoFit/>
            </a:bodyPr>
            <a:lstStyle/>
            <a:p>
              <a:r>
                <a:rPr lang="en-GB" sz="1600" dirty="0" smtClean="0"/>
                <a:t>Referrals 2016 - 2019</a:t>
              </a:r>
              <a:endParaRPr lang="en-GB" sz="1600" dirty="0"/>
            </a:p>
          </p:txBody>
        </p:sp>
      </p:grpSp>
      <p:sp>
        <p:nvSpPr>
          <p:cNvPr id="21" name="TextBox 20"/>
          <p:cNvSpPr txBox="1"/>
          <p:nvPr/>
        </p:nvSpPr>
        <p:spPr>
          <a:xfrm>
            <a:off x="163644" y="4279039"/>
            <a:ext cx="8846245" cy="2308324"/>
          </a:xfrm>
          <a:prstGeom prst="rect">
            <a:avLst/>
          </a:prstGeom>
          <a:noFill/>
        </p:spPr>
        <p:txBody>
          <a:bodyPr wrap="square" rtlCol="0">
            <a:spAutoFit/>
          </a:bodyPr>
          <a:lstStyle/>
          <a:p>
            <a:r>
              <a:rPr lang="en-GB" sz="2400" dirty="0" smtClean="0"/>
              <a:t>Key points:</a:t>
            </a:r>
          </a:p>
          <a:p>
            <a:pPr marL="285750" indent="-285750">
              <a:buFont typeface="Arial" panose="020B0604020202020204" pitchFamily="34" charset="0"/>
              <a:buChar char="•"/>
            </a:pPr>
            <a:r>
              <a:rPr lang="en-GB" sz="2000" dirty="0" smtClean="0"/>
              <a:t>Number of referrals </a:t>
            </a:r>
            <a:r>
              <a:rPr lang="en-GB" sz="2000" b="1" dirty="0" smtClean="0"/>
              <a:t>decreasing</a:t>
            </a:r>
            <a:r>
              <a:rPr lang="en-GB" sz="2000" dirty="0" smtClean="0"/>
              <a:t> since 2016/17 – but rates of poor mental health are increasing nationally</a:t>
            </a:r>
          </a:p>
          <a:p>
            <a:pPr marL="285750" indent="-285750">
              <a:buFont typeface="Arial" panose="020B0604020202020204" pitchFamily="34" charset="0"/>
              <a:buChar char="•"/>
            </a:pPr>
            <a:r>
              <a:rPr lang="en-GB" sz="2000" dirty="0" smtClean="0"/>
              <a:t>Majority of referrals from </a:t>
            </a:r>
            <a:r>
              <a:rPr lang="en-GB" sz="2000" b="1" dirty="0" smtClean="0"/>
              <a:t>GPs</a:t>
            </a:r>
            <a:r>
              <a:rPr lang="en-GB" sz="2000" dirty="0" smtClean="0"/>
              <a:t> (58%) followed by education (8%), acute trust 1 hr response (7%) &amp; carer (7%)</a:t>
            </a:r>
          </a:p>
          <a:p>
            <a:pPr marL="285750" indent="-285750">
              <a:buFont typeface="Arial" panose="020B0604020202020204" pitchFamily="34" charset="0"/>
              <a:buChar char="•"/>
            </a:pPr>
            <a:r>
              <a:rPr lang="en-GB" sz="2000" b="1" dirty="0"/>
              <a:t>39% referrals not </a:t>
            </a:r>
            <a:r>
              <a:rPr lang="en-GB" sz="2000" b="1" dirty="0" smtClean="0"/>
              <a:t>accepted </a:t>
            </a:r>
            <a:r>
              <a:rPr lang="en-GB" sz="2000" dirty="0"/>
              <a:t>(</a:t>
            </a:r>
            <a:r>
              <a:rPr lang="en-GB" sz="2000" dirty="0" smtClean="0"/>
              <a:t>Oct17-Sep18)</a:t>
            </a:r>
          </a:p>
          <a:p>
            <a:pPr marL="285750" indent="-285750">
              <a:buFont typeface="Arial" panose="020B0604020202020204" pitchFamily="34" charset="0"/>
              <a:buChar char="•"/>
            </a:pPr>
            <a:r>
              <a:rPr lang="en-GB" sz="2000" dirty="0" smtClean="0"/>
              <a:t>58% of referrals were aged 11 – 16 years, 33% aged 5 – 10 years</a:t>
            </a:r>
          </a:p>
        </p:txBody>
      </p:sp>
      <p:graphicFrame>
        <p:nvGraphicFramePr>
          <p:cNvPr id="5" name="Table 4"/>
          <p:cNvGraphicFramePr>
            <a:graphicFrameLocks noGrp="1"/>
          </p:cNvGraphicFramePr>
          <p:nvPr>
            <p:extLst/>
          </p:nvPr>
        </p:nvGraphicFramePr>
        <p:xfrm>
          <a:off x="163644" y="1015151"/>
          <a:ext cx="3687572" cy="3096360"/>
        </p:xfrm>
        <a:graphic>
          <a:graphicData uri="http://schemas.openxmlformats.org/drawingml/2006/table">
            <a:tbl>
              <a:tblPr firstRow="1" bandRow="1">
                <a:tableStyleId>{5C22544A-7EE6-4342-B048-85BDC9FD1C3A}</a:tableStyleId>
              </a:tblPr>
              <a:tblGrid>
                <a:gridCol w="1330882">
                  <a:extLst>
                    <a:ext uri="{9D8B030D-6E8A-4147-A177-3AD203B41FA5}">
                      <a16:colId xmlns:a16="http://schemas.microsoft.com/office/drawing/2014/main" val="1967501185"/>
                    </a:ext>
                  </a:extLst>
                </a:gridCol>
                <a:gridCol w="1219200">
                  <a:extLst>
                    <a:ext uri="{9D8B030D-6E8A-4147-A177-3AD203B41FA5}">
                      <a16:colId xmlns:a16="http://schemas.microsoft.com/office/drawing/2014/main" val="1649932698"/>
                    </a:ext>
                  </a:extLst>
                </a:gridCol>
                <a:gridCol w="1137490">
                  <a:extLst>
                    <a:ext uri="{9D8B030D-6E8A-4147-A177-3AD203B41FA5}">
                      <a16:colId xmlns:a16="http://schemas.microsoft.com/office/drawing/2014/main" val="4221281674"/>
                    </a:ext>
                  </a:extLst>
                </a:gridCol>
              </a:tblGrid>
              <a:tr h="717941">
                <a:tc>
                  <a:txBody>
                    <a:bodyPr/>
                    <a:lstStyle/>
                    <a:p>
                      <a:r>
                        <a:rPr lang="en-GB" dirty="0" smtClean="0"/>
                        <a:t>Referral</a:t>
                      </a:r>
                      <a:r>
                        <a:rPr lang="en-GB" baseline="0" dirty="0" smtClean="0"/>
                        <a:t> sources </a:t>
                      </a:r>
                      <a:r>
                        <a:rPr lang="en-GB" sz="1400" baseline="0" dirty="0" smtClean="0"/>
                        <a:t>(Oct17-Sep17)</a:t>
                      </a:r>
                      <a:endParaRPr lang="en-GB" sz="1400" dirty="0"/>
                    </a:p>
                  </a:txBody>
                  <a:tcPr>
                    <a:solidFill>
                      <a:srgbClr val="7030A0"/>
                    </a:solidFill>
                  </a:tcPr>
                </a:tc>
                <a:tc>
                  <a:txBody>
                    <a:bodyPr/>
                    <a:lstStyle/>
                    <a:p>
                      <a:r>
                        <a:rPr lang="en-GB" baseline="0" dirty="0" smtClean="0"/>
                        <a:t>% of total referrals </a:t>
                      </a:r>
                      <a:endParaRPr lang="en-GB" dirty="0"/>
                    </a:p>
                  </a:txBody>
                  <a:tcPr>
                    <a:solidFill>
                      <a:srgbClr val="7030A0"/>
                    </a:solidFill>
                  </a:tcPr>
                </a:tc>
                <a:tc>
                  <a:txBody>
                    <a:bodyPr/>
                    <a:lstStyle/>
                    <a:p>
                      <a:r>
                        <a:rPr lang="en-GB" dirty="0" smtClean="0"/>
                        <a:t>% not accepted</a:t>
                      </a:r>
                      <a:endParaRPr lang="en-GB" dirty="0"/>
                    </a:p>
                  </a:txBody>
                  <a:tcPr>
                    <a:solidFill>
                      <a:srgbClr val="7030A0"/>
                    </a:solidFill>
                  </a:tcPr>
                </a:tc>
                <a:extLst>
                  <a:ext uri="{0D108BD9-81ED-4DB2-BD59-A6C34878D82A}">
                    <a16:rowId xmlns:a16="http://schemas.microsoft.com/office/drawing/2014/main" val="320986636"/>
                  </a:ext>
                </a:extLst>
              </a:tr>
              <a:tr h="415950">
                <a:tc>
                  <a:txBody>
                    <a:bodyPr/>
                    <a:lstStyle/>
                    <a:p>
                      <a:r>
                        <a:rPr lang="en-GB" dirty="0" smtClean="0"/>
                        <a:t>GPs</a:t>
                      </a:r>
                      <a:endParaRPr lang="en-GB" dirty="0"/>
                    </a:p>
                  </a:txBody>
                  <a:tcPr>
                    <a:solidFill>
                      <a:srgbClr val="CCCCFF"/>
                    </a:solidFill>
                  </a:tcPr>
                </a:tc>
                <a:tc>
                  <a:txBody>
                    <a:bodyPr/>
                    <a:lstStyle/>
                    <a:p>
                      <a:r>
                        <a:rPr lang="en-GB" dirty="0" smtClean="0"/>
                        <a:t>58</a:t>
                      </a:r>
                      <a:endParaRPr lang="en-GB" dirty="0"/>
                    </a:p>
                  </a:txBody>
                  <a:tcPr>
                    <a:solidFill>
                      <a:srgbClr val="CCCCFF"/>
                    </a:solidFill>
                  </a:tcPr>
                </a:tc>
                <a:tc>
                  <a:txBody>
                    <a:bodyPr/>
                    <a:lstStyle/>
                    <a:p>
                      <a:r>
                        <a:rPr lang="en-GB" dirty="0" smtClean="0"/>
                        <a:t>66</a:t>
                      </a:r>
                      <a:endParaRPr lang="en-GB" dirty="0"/>
                    </a:p>
                  </a:txBody>
                  <a:tcPr>
                    <a:solidFill>
                      <a:srgbClr val="CCCCFF"/>
                    </a:solidFill>
                  </a:tcPr>
                </a:tc>
                <a:extLst>
                  <a:ext uri="{0D108BD9-81ED-4DB2-BD59-A6C34878D82A}">
                    <a16:rowId xmlns:a16="http://schemas.microsoft.com/office/drawing/2014/main" val="971411536"/>
                  </a:ext>
                </a:extLst>
              </a:tr>
              <a:tr h="415950">
                <a:tc>
                  <a:txBody>
                    <a:bodyPr/>
                    <a:lstStyle/>
                    <a:p>
                      <a:r>
                        <a:rPr lang="en-GB" dirty="0" smtClean="0"/>
                        <a:t>Education </a:t>
                      </a:r>
                      <a:r>
                        <a:rPr lang="en-GB" sz="1400" dirty="0" smtClean="0"/>
                        <a:t>establishments</a:t>
                      </a:r>
                      <a:endParaRPr lang="en-GB" sz="1400" dirty="0"/>
                    </a:p>
                  </a:txBody>
                  <a:tcPr>
                    <a:solidFill>
                      <a:srgbClr val="CCCCFF">
                        <a:alpha val="50196"/>
                      </a:srgbClr>
                    </a:solidFill>
                  </a:tcPr>
                </a:tc>
                <a:tc>
                  <a:txBody>
                    <a:bodyPr/>
                    <a:lstStyle/>
                    <a:p>
                      <a:r>
                        <a:rPr lang="en-GB" dirty="0" smtClean="0"/>
                        <a:t>8</a:t>
                      </a:r>
                      <a:endParaRPr lang="en-GB" dirty="0"/>
                    </a:p>
                  </a:txBody>
                  <a:tcPr>
                    <a:solidFill>
                      <a:srgbClr val="CCCCFF">
                        <a:alpha val="50196"/>
                      </a:srgbClr>
                    </a:solidFill>
                  </a:tcPr>
                </a:tc>
                <a:tc>
                  <a:txBody>
                    <a:bodyPr/>
                    <a:lstStyle/>
                    <a:p>
                      <a:r>
                        <a:rPr lang="en-GB" dirty="0" smtClean="0"/>
                        <a:t>No</a:t>
                      </a:r>
                      <a:r>
                        <a:rPr lang="en-GB" baseline="0" dirty="0" smtClean="0"/>
                        <a:t> data</a:t>
                      </a:r>
                      <a:endParaRPr lang="en-GB" dirty="0"/>
                    </a:p>
                  </a:txBody>
                  <a:tcPr>
                    <a:solidFill>
                      <a:srgbClr val="CCCCFF">
                        <a:alpha val="50196"/>
                      </a:srgbClr>
                    </a:solidFill>
                  </a:tcPr>
                </a:tc>
                <a:extLst>
                  <a:ext uri="{0D108BD9-81ED-4DB2-BD59-A6C34878D82A}">
                    <a16:rowId xmlns:a16="http://schemas.microsoft.com/office/drawing/2014/main" val="2880614238"/>
                  </a:ext>
                </a:extLst>
              </a:tr>
              <a:tr h="415950">
                <a:tc>
                  <a:txBody>
                    <a:bodyPr/>
                    <a:lstStyle/>
                    <a:p>
                      <a:r>
                        <a:rPr lang="en-GB" dirty="0" smtClean="0"/>
                        <a:t>Acute trust</a:t>
                      </a:r>
                      <a:endParaRPr lang="en-GB" dirty="0"/>
                    </a:p>
                  </a:txBody>
                  <a:tcPr>
                    <a:solidFill>
                      <a:srgbClr val="CCCCFF"/>
                    </a:solidFill>
                  </a:tcPr>
                </a:tc>
                <a:tc>
                  <a:txBody>
                    <a:bodyPr/>
                    <a:lstStyle/>
                    <a:p>
                      <a:r>
                        <a:rPr lang="en-GB" dirty="0" smtClean="0"/>
                        <a:t>7</a:t>
                      </a:r>
                      <a:endParaRPr lang="en-GB" dirty="0"/>
                    </a:p>
                  </a:txBody>
                  <a:tcPr>
                    <a:solidFill>
                      <a:srgbClr val="CCCCFF"/>
                    </a:solidFill>
                  </a:tcPr>
                </a:tc>
                <a:tc>
                  <a:txBody>
                    <a:bodyPr/>
                    <a:lstStyle/>
                    <a:p>
                      <a:r>
                        <a:rPr lang="en-GB" dirty="0" smtClean="0"/>
                        <a:t>No data</a:t>
                      </a:r>
                      <a:endParaRPr lang="en-GB" dirty="0"/>
                    </a:p>
                  </a:txBody>
                  <a:tcPr>
                    <a:solidFill>
                      <a:srgbClr val="CCCCFF"/>
                    </a:solidFill>
                  </a:tcPr>
                </a:tc>
                <a:extLst>
                  <a:ext uri="{0D108BD9-81ED-4DB2-BD59-A6C34878D82A}">
                    <a16:rowId xmlns:a16="http://schemas.microsoft.com/office/drawing/2014/main" val="1017989581"/>
                  </a:ext>
                </a:extLst>
              </a:tr>
              <a:tr h="415950">
                <a:tc>
                  <a:txBody>
                    <a:bodyPr/>
                    <a:lstStyle/>
                    <a:p>
                      <a:pPr marL="0" algn="l" defTabSz="914400" rtl="0" eaLnBrk="1" latinLnBrk="0" hangingPunct="1"/>
                      <a:r>
                        <a:rPr lang="en-GB" sz="1800" kern="1200" dirty="0" smtClean="0">
                          <a:solidFill>
                            <a:schemeClr val="dk1"/>
                          </a:solidFill>
                          <a:latin typeface="+mn-lt"/>
                          <a:ea typeface="+mn-ea"/>
                          <a:cs typeface="+mn-cs"/>
                        </a:rPr>
                        <a:t>Carer</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7</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No data</a:t>
                      </a:r>
                      <a:endParaRPr lang="en-GB" sz="1800" kern="1200" dirty="0">
                        <a:solidFill>
                          <a:schemeClr val="dk1"/>
                        </a:solidFill>
                        <a:latin typeface="+mn-lt"/>
                        <a:ea typeface="+mn-ea"/>
                        <a:cs typeface="+mn-cs"/>
                      </a:endParaRPr>
                    </a:p>
                  </a:txBody>
                  <a:tcPr>
                    <a:solidFill>
                      <a:srgbClr val="CCCCFF">
                        <a:alpha val="50196"/>
                      </a:srgbClr>
                    </a:solidFill>
                  </a:tcPr>
                </a:tc>
                <a:extLst>
                  <a:ext uri="{0D108BD9-81ED-4DB2-BD59-A6C34878D82A}">
                    <a16:rowId xmlns:a16="http://schemas.microsoft.com/office/drawing/2014/main" val="1979653546"/>
                  </a:ext>
                </a:extLst>
              </a:tr>
              <a:tr h="415950">
                <a:tc gridSpan="3">
                  <a:txBody>
                    <a:bodyPr/>
                    <a:lstStyle/>
                    <a:p>
                      <a:r>
                        <a:rPr lang="en-GB" b="1" dirty="0" smtClean="0">
                          <a:solidFill>
                            <a:schemeClr val="bg1"/>
                          </a:solidFill>
                        </a:rPr>
                        <a:t>Total</a:t>
                      </a:r>
                      <a:r>
                        <a:rPr lang="en-GB" b="1" baseline="0" dirty="0" smtClean="0">
                          <a:solidFill>
                            <a:schemeClr val="bg1"/>
                          </a:solidFill>
                        </a:rPr>
                        <a:t> referrals not accepted: </a:t>
                      </a:r>
                      <a:r>
                        <a:rPr lang="en-GB" b="1" dirty="0" smtClean="0">
                          <a:solidFill>
                            <a:schemeClr val="bg1"/>
                          </a:solidFill>
                        </a:rPr>
                        <a:t>39%</a:t>
                      </a:r>
                      <a:endParaRPr lang="en-GB" b="1" dirty="0">
                        <a:solidFill>
                          <a:schemeClr val="bg1"/>
                        </a:solidFill>
                      </a:endParaRPr>
                    </a:p>
                  </a:txBody>
                  <a:tcPr>
                    <a:solidFill>
                      <a:srgbClr val="7030A0"/>
                    </a:solidFill>
                  </a:tcPr>
                </a:tc>
                <a:tc hMerge="1">
                  <a:txBody>
                    <a:bodyPr/>
                    <a:lstStyle/>
                    <a:p>
                      <a:endParaRPr lang="en-GB" dirty="0"/>
                    </a:p>
                  </a:txBody>
                  <a:tcPr/>
                </a:tc>
                <a:tc hMerge="1">
                  <a:txBody>
                    <a:bodyPr/>
                    <a:lstStyle/>
                    <a:p>
                      <a:endParaRPr lang="en-GB" b="1" dirty="0">
                        <a:solidFill>
                          <a:schemeClr val="bg1"/>
                        </a:solidFill>
                      </a:endParaRPr>
                    </a:p>
                  </a:txBody>
                  <a:tcPr>
                    <a:solidFill>
                      <a:schemeClr val="accent1"/>
                    </a:solidFill>
                  </a:tcPr>
                </a:tc>
                <a:extLst>
                  <a:ext uri="{0D108BD9-81ED-4DB2-BD59-A6C34878D82A}">
                    <a16:rowId xmlns:a16="http://schemas.microsoft.com/office/drawing/2014/main" val="1861489729"/>
                  </a:ext>
                </a:extLst>
              </a:tr>
            </a:tbl>
          </a:graphicData>
        </a:graphic>
      </p:graphicFrame>
      <p:graphicFrame>
        <p:nvGraphicFramePr>
          <p:cNvPr id="4" name="Table 3"/>
          <p:cNvGraphicFramePr>
            <a:graphicFrameLocks noGrp="1"/>
          </p:cNvGraphicFramePr>
          <p:nvPr>
            <p:extLst/>
          </p:nvPr>
        </p:nvGraphicFramePr>
        <p:xfrm>
          <a:off x="9009888" y="3216867"/>
          <a:ext cx="2980829" cy="1750715"/>
        </p:xfrm>
        <a:graphic>
          <a:graphicData uri="http://schemas.openxmlformats.org/drawingml/2006/table">
            <a:tbl>
              <a:tblPr firstRow="1" firstCol="1" bandRow="1">
                <a:tableStyleId>{5C22544A-7EE6-4342-B048-85BDC9FD1C3A}</a:tableStyleId>
              </a:tblPr>
              <a:tblGrid>
                <a:gridCol w="1562763">
                  <a:extLst>
                    <a:ext uri="{9D8B030D-6E8A-4147-A177-3AD203B41FA5}">
                      <a16:colId xmlns:a16="http://schemas.microsoft.com/office/drawing/2014/main" val="3706931095"/>
                    </a:ext>
                  </a:extLst>
                </a:gridCol>
                <a:gridCol w="1418066">
                  <a:extLst>
                    <a:ext uri="{9D8B030D-6E8A-4147-A177-3AD203B41FA5}">
                      <a16:colId xmlns:a16="http://schemas.microsoft.com/office/drawing/2014/main" val="1303173618"/>
                    </a:ext>
                  </a:extLst>
                </a:gridCol>
              </a:tblGrid>
              <a:tr h="446171">
                <a:tc>
                  <a:txBody>
                    <a:bodyPr/>
                    <a:lstStyle/>
                    <a:p>
                      <a:pPr>
                        <a:lnSpc>
                          <a:spcPct val="107000"/>
                        </a:lnSpc>
                        <a:spcAft>
                          <a:spcPts val="0"/>
                        </a:spcAft>
                      </a:pPr>
                      <a:r>
                        <a:rPr lang="en-GB" sz="2000" dirty="0" smtClean="0">
                          <a:effectLst/>
                          <a:latin typeface="+mn-lt"/>
                        </a:rPr>
                        <a:t>Age </a:t>
                      </a:r>
                      <a:r>
                        <a:rPr lang="en-GB" sz="2000" baseline="0" dirty="0" smtClean="0">
                          <a:effectLst/>
                          <a:latin typeface="+mn-lt"/>
                        </a:rPr>
                        <a:t>(years)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smtClean="0">
                          <a:effectLst/>
                          <a:latin typeface="+mn-lt"/>
                        </a:rPr>
                        <a:t>%</a:t>
                      </a:r>
                      <a:r>
                        <a:rPr lang="en-GB" sz="1800" baseline="0" dirty="0" smtClean="0">
                          <a:effectLst/>
                          <a:latin typeface="+mn-lt"/>
                        </a:rPr>
                        <a:t> of referrals</a:t>
                      </a:r>
                      <a:endParaRPr lang="en-GB" sz="1800" dirty="0" smtClean="0">
                        <a:effectLst/>
                        <a:latin typeface="+mn-lt"/>
                      </a:endParaRPr>
                    </a:p>
                  </a:txBody>
                  <a:tcPr marL="68580" marR="68580" marT="0" marB="0"/>
                </a:tc>
                <a:extLst>
                  <a:ext uri="{0D108BD9-81ED-4DB2-BD59-A6C34878D82A}">
                    <a16:rowId xmlns:a16="http://schemas.microsoft.com/office/drawing/2014/main" val="3257349129"/>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0-4</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2%</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34455"/>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5-10</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33%</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9952316"/>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11-16</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58%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380890"/>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17-19</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851149"/>
                  </a:ext>
                </a:extLst>
              </a:tr>
            </a:tbl>
          </a:graphicData>
        </a:graphic>
      </p:graphicFrame>
      <p:graphicFrame>
        <p:nvGraphicFramePr>
          <p:cNvPr id="11" name="Table 10"/>
          <p:cNvGraphicFramePr>
            <a:graphicFrameLocks noGrp="1"/>
          </p:cNvGraphicFramePr>
          <p:nvPr>
            <p:extLst/>
          </p:nvPr>
        </p:nvGraphicFramePr>
        <p:xfrm>
          <a:off x="9009889" y="1087794"/>
          <a:ext cx="2980829" cy="2021840"/>
        </p:xfrm>
        <a:graphic>
          <a:graphicData uri="http://schemas.openxmlformats.org/drawingml/2006/table">
            <a:tbl>
              <a:tblPr firstRow="1" bandRow="1">
                <a:tableStyleId>{93296810-A885-4BE3-A3E7-6D5BEEA58F35}</a:tableStyleId>
              </a:tblPr>
              <a:tblGrid>
                <a:gridCol w="2145791">
                  <a:extLst>
                    <a:ext uri="{9D8B030D-6E8A-4147-A177-3AD203B41FA5}">
                      <a16:colId xmlns:a16="http://schemas.microsoft.com/office/drawing/2014/main" val="1329374881"/>
                    </a:ext>
                  </a:extLst>
                </a:gridCol>
                <a:gridCol w="835038">
                  <a:extLst>
                    <a:ext uri="{9D8B030D-6E8A-4147-A177-3AD203B41FA5}">
                      <a16:colId xmlns:a16="http://schemas.microsoft.com/office/drawing/2014/main" val="3716248093"/>
                    </a:ext>
                  </a:extLst>
                </a:gridCol>
              </a:tblGrid>
              <a:tr h="370840">
                <a:tc>
                  <a:txBody>
                    <a:bodyPr/>
                    <a:lstStyle/>
                    <a:p>
                      <a:r>
                        <a:rPr lang="en-GB" dirty="0" smtClean="0"/>
                        <a:t>Ethnicity MK</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363296425"/>
                  </a:ext>
                </a:extLst>
              </a:tr>
              <a:tr h="370840">
                <a:tc>
                  <a:txBody>
                    <a:bodyPr/>
                    <a:lstStyle/>
                    <a:p>
                      <a:r>
                        <a:rPr lang="en-GB" dirty="0" smtClean="0"/>
                        <a:t>British</a:t>
                      </a:r>
                      <a:endParaRPr lang="en-GB" dirty="0"/>
                    </a:p>
                  </a:txBody>
                  <a:tcPr/>
                </a:tc>
                <a:tc>
                  <a:txBody>
                    <a:bodyPr/>
                    <a:lstStyle/>
                    <a:p>
                      <a:r>
                        <a:rPr lang="en-GB" dirty="0" smtClean="0"/>
                        <a:t>38%</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British</a:t>
                      </a:r>
                      <a:endParaRPr lang="en-GB" dirty="0"/>
                    </a:p>
                  </a:txBody>
                  <a:tcPr/>
                </a:tc>
                <a:tc>
                  <a:txBody>
                    <a:bodyPr/>
                    <a:lstStyle/>
                    <a:p>
                      <a:r>
                        <a:rPr lang="en-GB" dirty="0" smtClean="0"/>
                        <a:t>16%</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not stated</a:t>
                      </a:r>
                      <a:endParaRPr lang="en-GB" dirty="0"/>
                    </a:p>
                  </a:txBody>
                  <a:tcPr/>
                </a:tc>
                <a:tc>
                  <a:txBody>
                    <a:bodyPr/>
                    <a:lstStyle/>
                    <a:p>
                      <a:r>
                        <a:rPr lang="en-GB" dirty="0" smtClean="0"/>
                        <a:t>45%</a:t>
                      </a:r>
                      <a:endParaRPr lang="en-GB" dirty="0"/>
                    </a:p>
                  </a:txBody>
                  <a:tcPr/>
                </a:tc>
                <a:extLst>
                  <a:ext uri="{0D108BD9-81ED-4DB2-BD59-A6C34878D82A}">
                    <a16:rowId xmlns:a16="http://schemas.microsoft.com/office/drawing/2014/main" val="972074938"/>
                  </a:ext>
                </a:extLst>
              </a:tr>
            </a:tbl>
          </a:graphicData>
        </a:graphic>
      </p:graphicFrame>
      <p:pic>
        <p:nvPicPr>
          <p:cNvPr id="12" name="Picture 2" descr="Image result for male fem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924" y="5185106"/>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53728" y="5620512"/>
            <a:ext cx="668196" cy="369332"/>
          </a:xfrm>
          <a:prstGeom prst="rect">
            <a:avLst/>
          </a:prstGeom>
          <a:noFill/>
        </p:spPr>
        <p:txBody>
          <a:bodyPr wrap="square" rtlCol="0">
            <a:spAutoFit/>
          </a:bodyPr>
          <a:lstStyle/>
          <a:p>
            <a:r>
              <a:rPr lang="en-GB" b="1" dirty="0" smtClean="0"/>
              <a:t>51%</a:t>
            </a:r>
            <a:endParaRPr lang="en-GB" b="1" dirty="0"/>
          </a:p>
        </p:txBody>
      </p:sp>
      <p:sp>
        <p:nvSpPr>
          <p:cNvPr id="15" name="TextBox 14"/>
          <p:cNvSpPr txBox="1"/>
          <p:nvPr/>
        </p:nvSpPr>
        <p:spPr>
          <a:xfrm>
            <a:off x="11401855" y="5620512"/>
            <a:ext cx="686398" cy="369332"/>
          </a:xfrm>
          <a:prstGeom prst="rect">
            <a:avLst/>
          </a:prstGeom>
          <a:noFill/>
        </p:spPr>
        <p:txBody>
          <a:bodyPr wrap="square" rtlCol="0">
            <a:spAutoFit/>
          </a:bodyPr>
          <a:lstStyle/>
          <a:p>
            <a:r>
              <a:rPr lang="en-GB" b="1" dirty="0" smtClean="0"/>
              <a:t>49%</a:t>
            </a:r>
            <a:endParaRPr lang="en-GB" b="1" dirty="0"/>
          </a:p>
        </p:txBody>
      </p:sp>
      <p:sp>
        <p:nvSpPr>
          <p:cNvPr id="6" name="Slide Number Placeholder 5"/>
          <p:cNvSpPr>
            <a:spLocks noGrp="1"/>
          </p:cNvSpPr>
          <p:nvPr>
            <p:ph type="sldNum" sz="quarter" idx="12"/>
          </p:nvPr>
        </p:nvSpPr>
        <p:spPr/>
        <p:txBody>
          <a:bodyPr/>
          <a:lstStyle/>
          <a:p>
            <a:fld id="{76E8EA33-0568-4363-9A6C-5FF9AF2CD2CF}" type="slidenum">
              <a:rPr lang="en-GB" smtClean="0"/>
              <a:t>67</a:t>
            </a:fld>
            <a:endParaRPr lang="en-GB"/>
          </a:p>
        </p:txBody>
      </p:sp>
    </p:spTree>
    <p:extLst>
      <p:ext uri="{BB962C8B-B14F-4D97-AF65-F5344CB8AC3E}">
        <p14:creationId xmlns:p14="http://schemas.microsoft.com/office/powerpoint/2010/main" val="33392564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 y="247205"/>
            <a:ext cx="11868912" cy="1325563"/>
          </a:xfrm>
        </p:spPr>
        <p:txBody>
          <a:bodyPr>
            <a:normAutofit fontScale="90000"/>
          </a:bodyPr>
          <a:lstStyle/>
          <a:p>
            <a:r>
              <a:rPr lang="en-GB" dirty="0" smtClean="0"/>
              <a:t>CAMHs referral reasons - data from Milton Keynes CAMHs only </a:t>
            </a:r>
            <a:r>
              <a:rPr lang="en-GB" dirty="0"/>
              <a:t>(</a:t>
            </a:r>
            <a:r>
              <a:rPr lang="en-GB" dirty="0" smtClean="0"/>
              <a:t>Oct17-Sep18), data not available from ELFT</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74613546"/>
              </p:ext>
            </p:extLst>
          </p:nvPr>
        </p:nvGraphicFramePr>
        <p:xfrm>
          <a:off x="225552" y="1755648"/>
          <a:ext cx="5663184" cy="470789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07008" y="6463546"/>
            <a:ext cx="4108704" cy="369332"/>
          </a:xfrm>
          <a:prstGeom prst="rect">
            <a:avLst/>
          </a:prstGeom>
          <a:noFill/>
        </p:spPr>
        <p:txBody>
          <a:bodyPr wrap="square" rtlCol="0">
            <a:spAutoFit/>
          </a:bodyPr>
          <a:lstStyle/>
          <a:p>
            <a:r>
              <a:rPr lang="en-GB" dirty="0" smtClean="0"/>
              <a:t>NDCs = Neurodevelopment conditions</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2648005362"/>
              </p:ext>
            </p:extLst>
          </p:nvPr>
        </p:nvGraphicFramePr>
        <p:xfrm>
          <a:off x="6345936" y="1755648"/>
          <a:ext cx="5529072" cy="470789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056120" y="6488668"/>
            <a:ext cx="4108704" cy="369332"/>
          </a:xfrm>
          <a:prstGeom prst="rect">
            <a:avLst/>
          </a:prstGeom>
          <a:noFill/>
        </p:spPr>
        <p:txBody>
          <a:bodyPr wrap="square" rtlCol="0">
            <a:spAutoFit/>
          </a:bodyPr>
          <a:lstStyle/>
          <a:p>
            <a:r>
              <a:rPr lang="en-GB" dirty="0" smtClean="0"/>
              <a:t>PTSD = Post Traumatic Stress Disorder</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68</a:t>
            </a:fld>
            <a:endParaRPr lang="en-GB"/>
          </a:p>
        </p:txBody>
      </p:sp>
    </p:spTree>
    <p:extLst>
      <p:ext uri="{BB962C8B-B14F-4D97-AF65-F5344CB8AC3E}">
        <p14:creationId xmlns:p14="http://schemas.microsoft.com/office/powerpoint/2010/main" val="38536217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discussion – CAMHs access</a:t>
            </a:r>
            <a:endParaRPr lang="en-GB" dirty="0"/>
          </a:p>
        </p:txBody>
      </p:sp>
      <p:sp>
        <p:nvSpPr>
          <p:cNvPr id="3" name="Content Placeholder 2"/>
          <p:cNvSpPr>
            <a:spLocks noGrp="1"/>
          </p:cNvSpPr>
          <p:nvPr>
            <p:ph idx="1"/>
          </p:nvPr>
        </p:nvSpPr>
        <p:spPr>
          <a:xfrm>
            <a:off x="838200" y="1472056"/>
            <a:ext cx="10515600" cy="4770247"/>
          </a:xfrm>
        </p:spPr>
        <p:txBody>
          <a:bodyPr>
            <a:normAutofit lnSpcReduction="10000"/>
          </a:bodyPr>
          <a:lstStyle/>
          <a:p>
            <a:r>
              <a:rPr lang="en-GB" b="1" i="1" dirty="0" smtClean="0"/>
              <a:t>GPs</a:t>
            </a:r>
            <a:r>
              <a:rPr lang="en-GB" dirty="0" smtClean="0"/>
              <a:t> providing majority of referrals in all three areas, however there is a high proportion of referrals </a:t>
            </a:r>
            <a:r>
              <a:rPr lang="en-GB" b="1" i="1" dirty="0" smtClean="0"/>
              <a:t>not accepted </a:t>
            </a:r>
          </a:p>
          <a:p>
            <a:r>
              <a:rPr lang="en-GB" dirty="0" smtClean="0"/>
              <a:t>Lack of ethnicity data for CAMHs referrals (often not provided), but it appears that ethnic minorities are under represented in CAMHs</a:t>
            </a:r>
          </a:p>
          <a:p>
            <a:r>
              <a:rPr lang="en-GB" dirty="0" smtClean="0"/>
              <a:t>Average waiting </a:t>
            </a:r>
            <a:r>
              <a:rPr lang="en-GB" dirty="0"/>
              <a:t>time targets (</a:t>
            </a:r>
            <a:r>
              <a:rPr lang="en-GB" dirty="0" smtClean="0"/>
              <a:t>referral </a:t>
            </a:r>
            <a:r>
              <a:rPr lang="en-GB" dirty="0"/>
              <a:t>to </a:t>
            </a:r>
            <a:r>
              <a:rPr lang="en-GB" dirty="0" smtClean="0"/>
              <a:t>assessment) </a:t>
            </a:r>
            <a:r>
              <a:rPr lang="en-GB" dirty="0"/>
              <a:t>are being met</a:t>
            </a:r>
          </a:p>
          <a:p>
            <a:pPr marL="285750" indent="-285750"/>
            <a:r>
              <a:rPr lang="en-GB" dirty="0"/>
              <a:t>Waiting time from </a:t>
            </a:r>
            <a:r>
              <a:rPr lang="en-GB" b="1" i="1" dirty="0"/>
              <a:t>referral to treatment </a:t>
            </a:r>
            <a:r>
              <a:rPr lang="en-GB" dirty="0"/>
              <a:t>is unclear – this is a national </a:t>
            </a:r>
            <a:r>
              <a:rPr lang="en-GB" dirty="0" smtClean="0"/>
              <a:t>challenge</a:t>
            </a:r>
          </a:p>
          <a:p>
            <a:pPr marL="285750" indent="-285750"/>
            <a:r>
              <a:rPr lang="en-GB" dirty="0" smtClean="0"/>
              <a:t>Referrals not accepted are signposted by CAMHs to alternative support – do we have the right support available? The data on referral reasons not accepted may help to inform the support needed.</a:t>
            </a:r>
            <a:endParaRPr lang="en-GB" dirty="0"/>
          </a:p>
          <a:p>
            <a:pPr marL="285750" indent="-285750"/>
            <a:endParaRPr lang="en-GB" dirty="0">
              <a:solidFill>
                <a:srgbClr val="FF0000"/>
              </a:solidFill>
            </a:endParaRPr>
          </a:p>
          <a:p>
            <a:endParaRPr lang="en-GB" dirty="0" smtClean="0"/>
          </a:p>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t>69</a:t>
            </a:fld>
            <a:endParaRPr lang="en-GB"/>
          </a:p>
        </p:txBody>
      </p:sp>
    </p:spTree>
    <p:extLst>
      <p:ext uri="{BB962C8B-B14F-4D97-AF65-F5344CB8AC3E}">
        <p14:creationId xmlns:p14="http://schemas.microsoft.com/office/powerpoint/2010/main" val="331855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prevention and treatment gaps</a:t>
            </a:r>
            <a:endParaRPr lang="en-GB" dirty="0"/>
          </a:p>
        </p:txBody>
      </p:sp>
      <p:sp>
        <p:nvSpPr>
          <p:cNvPr id="3" name="Content Placeholder 2"/>
          <p:cNvSpPr>
            <a:spLocks noGrp="1"/>
          </p:cNvSpPr>
          <p:nvPr>
            <p:ph idx="1"/>
          </p:nvPr>
        </p:nvSpPr>
        <p:spPr>
          <a:xfrm>
            <a:off x="838200" y="1825625"/>
            <a:ext cx="5342681" cy="4351338"/>
          </a:xfrm>
        </p:spPr>
        <p:txBody>
          <a:bodyPr/>
          <a:lstStyle/>
          <a:p>
            <a:r>
              <a:rPr lang="en-GB" dirty="0"/>
              <a:t>The ‘treatment gap’ is the difference between those who may need treatment and those who actually receive it. </a:t>
            </a:r>
            <a:endParaRPr lang="en-GB" dirty="0" smtClean="0"/>
          </a:p>
          <a:p>
            <a:r>
              <a:rPr lang="en-GB" i="1" dirty="0" smtClean="0"/>
              <a:t>The ‘prevention </a:t>
            </a:r>
            <a:r>
              <a:rPr lang="en-GB" i="1" dirty="0"/>
              <a:t>gap’ </a:t>
            </a:r>
            <a:r>
              <a:rPr lang="en-GB" dirty="0" smtClean="0"/>
              <a:t>refers to those </a:t>
            </a:r>
            <a:r>
              <a:rPr lang="en-GB" dirty="0"/>
              <a:t>who would derive benefit from preventative activity and the current extent of that activity. </a:t>
            </a:r>
          </a:p>
        </p:txBody>
      </p:sp>
      <p:pic>
        <p:nvPicPr>
          <p:cNvPr id="4" name="Picture 3"/>
          <p:cNvPicPr>
            <a:picLocks noChangeAspect="1"/>
          </p:cNvPicPr>
          <p:nvPr/>
        </p:nvPicPr>
        <p:blipFill rotWithShape="1">
          <a:blip r:embed="rId3"/>
          <a:srcRect l="4282"/>
          <a:stretch/>
        </p:blipFill>
        <p:spPr>
          <a:xfrm>
            <a:off x="7013482" y="1338996"/>
            <a:ext cx="4722583" cy="5212275"/>
          </a:xfrm>
          <a:prstGeom prst="rect">
            <a:avLst/>
          </a:prstGeom>
        </p:spPr>
      </p:pic>
      <p:sp>
        <p:nvSpPr>
          <p:cNvPr id="5" name="Slide Number Placeholder 4"/>
          <p:cNvSpPr>
            <a:spLocks noGrp="1"/>
          </p:cNvSpPr>
          <p:nvPr>
            <p:ph type="sldNum" sz="quarter" idx="12"/>
          </p:nvPr>
        </p:nvSpPr>
        <p:spPr/>
        <p:txBody>
          <a:bodyPr/>
          <a:lstStyle/>
          <a:p>
            <a:fld id="{76E8EA33-0568-4363-9A6C-5FF9AF2CD2CF}" type="slidenum">
              <a:rPr lang="en-GB" smtClean="0"/>
              <a:t>7</a:t>
            </a:fld>
            <a:endParaRPr lang="en-GB"/>
          </a:p>
        </p:txBody>
      </p:sp>
    </p:spTree>
    <p:extLst>
      <p:ext uri="{BB962C8B-B14F-4D97-AF65-F5344CB8AC3E}">
        <p14:creationId xmlns:p14="http://schemas.microsoft.com/office/powerpoint/2010/main" val="1448585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Recommendations: Milton Keynes</a:t>
            </a:r>
            <a:endParaRPr lang="en-GB" dirty="0"/>
          </a:p>
        </p:txBody>
      </p:sp>
      <p:sp>
        <p:nvSpPr>
          <p:cNvPr id="4" name="Text Placeholder 3"/>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fld id="{76E8EA33-0568-4363-9A6C-5FF9AF2CD2CF}" type="slidenum">
              <a:rPr lang="en-GB" smtClean="0"/>
              <a:t>70</a:t>
            </a:fld>
            <a:endParaRPr lang="en-GB"/>
          </a:p>
        </p:txBody>
      </p:sp>
    </p:spTree>
    <p:extLst>
      <p:ext uri="{BB962C8B-B14F-4D97-AF65-F5344CB8AC3E}">
        <p14:creationId xmlns:p14="http://schemas.microsoft.com/office/powerpoint/2010/main" val="1991591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36259" y="461746"/>
          <a:ext cx="11579498" cy="6254349"/>
        </p:xfrm>
        <a:graphic>
          <a:graphicData uri="http://schemas.openxmlformats.org/drawingml/2006/table">
            <a:tbl>
              <a:tblPr firstRow="1" bandRow="1">
                <a:tableStyleId>{6E25E649-3F16-4E02-A733-19D2CDBF48F0}</a:tableStyleId>
              </a:tblPr>
              <a:tblGrid>
                <a:gridCol w="684466">
                  <a:extLst>
                    <a:ext uri="{9D8B030D-6E8A-4147-A177-3AD203B41FA5}">
                      <a16:colId xmlns:a16="http://schemas.microsoft.com/office/drawing/2014/main" val="3214154853"/>
                    </a:ext>
                  </a:extLst>
                </a:gridCol>
                <a:gridCol w="10895032">
                  <a:extLst>
                    <a:ext uri="{9D8B030D-6E8A-4147-A177-3AD203B41FA5}">
                      <a16:colId xmlns:a16="http://schemas.microsoft.com/office/drawing/2014/main" val="4276297125"/>
                    </a:ext>
                  </a:extLst>
                </a:gridCol>
              </a:tblGrid>
              <a:tr h="466202">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a16="http://schemas.microsoft.com/office/drawing/2014/main" val="3778564827"/>
                  </a:ext>
                </a:extLst>
              </a:tr>
              <a:tr h="172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139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baseline="0" dirty="0" smtClean="0">
                          <a:solidFill>
                            <a:schemeClr val="tx1"/>
                          </a:solidFill>
                          <a:latin typeface="+mn-lt"/>
                          <a:ea typeface="+mn-ea"/>
                          <a:cs typeface="+mn-cs"/>
                        </a:rPr>
                        <a:t>Further work is needed to </a:t>
                      </a:r>
                      <a:r>
                        <a:rPr lang="en-GB" sz="2400" b="1" kern="1200" baseline="0" dirty="0" smtClean="0">
                          <a:solidFill>
                            <a:schemeClr val="tx1"/>
                          </a:solidFill>
                          <a:latin typeface="+mn-lt"/>
                          <a:ea typeface="+mn-ea"/>
                          <a:cs typeface="+mn-cs"/>
                        </a:rPr>
                        <a:t>understand and address the gaps in low level support</a:t>
                      </a:r>
                      <a:r>
                        <a:rPr lang="en-GB" sz="2400" kern="1200" baseline="0" dirty="0" smtClean="0">
                          <a:solidFill>
                            <a:schemeClr val="tx1"/>
                          </a:solidFill>
                          <a:latin typeface="+mn-lt"/>
                          <a:ea typeface="+mn-ea"/>
                          <a:cs typeface="+mn-cs"/>
                        </a:rPr>
                        <a:t>, including how to </a:t>
                      </a:r>
                      <a:r>
                        <a:rPr lang="en-GB" sz="2400" b="1" kern="1200" baseline="0" dirty="0" smtClean="0">
                          <a:solidFill>
                            <a:schemeClr val="tx1"/>
                          </a:solidFill>
                          <a:latin typeface="+mn-lt"/>
                          <a:ea typeface="+mn-ea"/>
                          <a:cs typeface="+mn-cs"/>
                        </a:rPr>
                        <a:t>better manage low level need </a:t>
                      </a:r>
                      <a:r>
                        <a:rPr lang="en-GB" sz="2400" kern="1200" baseline="0" dirty="0" smtClean="0">
                          <a:solidFill>
                            <a:schemeClr val="tx1"/>
                          </a:solidFill>
                          <a:latin typeface="+mn-lt"/>
                          <a:ea typeface="+mn-ea"/>
                          <a:cs typeface="+mn-cs"/>
                        </a:rPr>
                        <a:t>to prevent needs escalating and </a:t>
                      </a:r>
                      <a:r>
                        <a:rPr lang="en-GB" sz="2400" b="1" kern="1200" baseline="0" dirty="0" smtClean="0">
                          <a:solidFill>
                            <a:schemeClr val="tx1"/>
                          </a:solidFill>
                          <a:latin typeface="+mn-lt"/>
                          <a:ea typeface="+mn-ea"/>
                          <a:cs typeface="+mn-cs"/>
                        </a:rPr>
                        <a:t>reduce demand on specialist services</a:t>
                      </a:r>
                      <a:r>
                        <a:rPr lang="en-GB" sz="2400" b="0" kern="1200" baseline="0" dirty="0" smtClean="0">
                          <a:solidFill>
                            <a:schemeClr val="tx1"/>
                          </a:solidFill>
                          <a:latin typeface="+mn-lt"/>
                          <a:ea typeface="+mn-ea"/>
                          <a:cs typeface="+mn-cs"/>
                        </a:rPr>
                        <a:t>. This includes identifying </a:t>
                      </a:r>
                      <a:r>
                        <a:rPr lang="en-GB" sz="2400" kern="1200" baseline="0" dirty="0" smtClean="0">
                          <a:solidFill>
                            <a:schemeClr val="tx1"/>
                          </a:solidFill>
                          <a:latin typeface="+mn-lt"/>
                          <a:ea typeface="+mn-ea"/>
                          <a:cs typeface="+mn-cs"/>
                        </a:rPr>
                        <a:t>how we better align Universal services, Early Help and the Primary Care Front Door.</a:t>
                      </a:r>
                      <a:endParaRPr lang="en-GB" sz="2400" b="0" kern="1200" dirty="0" smtClean="0">
                        <a:solidFill>
                          <a:schemeClr val="tx1"/>
                        </a:solidFill>
                        <a:latin typeface="+mn-lt"/>
                        <a:ea typeface="+mn-ea"/>
                        <a:cs typeface="+mn-cs"/>
                      </a:endParaRPr>
                    </a:p>
                  </a:txBody>
                  <a:tcPr/>
                </a:tc>
                <a:extLst>
                  <a:ext uri="{0D108BD9-81ED-4DB2-BD59-A6C34878D82A}">
                    <a16:rowId xmlns:a16="http://schemas.microsoft.com/office/drawing/2014/main" val="1592516389"/>
                  </a:ext>
                </a:extLst>
              </a:tr>
              <a:tr h="106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endParaRPr lang="en-GB" sz="2400" b="0" kern="1200" dirty="0">
                        <a:solidFill>
                          <a:schemeClr val="dk1"/>
                        </a:solidFill>
                        <a:effectLst/>
                        <a:latin typeface="+mn-lt"/>
                        <a:ea typeface="+mn-ea"/>
                        <a:cs typeface="+mn-cs"/>
                      </a:endParaRPr>
                    </a:p>
                  </a:txBody>
                  <a:tcPr/>
                </a:tc>
                <a:extLst>
                  <a:ext uri="{0D108BD9-81ED-4DB2-BD59-A6C34878D82A}">
                    <a16:rowId xmlns:a16="http://schemas.microsoft.com/office/drawing/2014/main" val="2972889260"/>
                  </a:ext>
                </a:extLst>
              </a:tr>
              <a:tr h="10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endParaRPr lang="en-GB" sz="2400" b="0" kern="1200" dirty="0" smtClean="0">
                        <a:solidFill>
                          <a:schemeClr val="tx1"/>
                        </a:solidFill>
                        <a:latin typeface="+mn-lt"/>
                        <a:ea typeface="+mn-ea"/>
                        <a:cs typeface="+mn-cs"/>
                      </a:endParaRPr>
                    </a:p>
                  </a:txBody>
                  <a:tcPr/>
                </a:tc>
                <a:extLst>
                  <a:ext uri="{0D108BD9-81ED-4DB2-BD59-A6C34878D82A}">
                    <a16:rowId xmlns:a16="http://schemas.microsoft.com/office/drawing/2014/main" val="2298815688"/>
                  </a:ext>
                </a:extLst>
              </a:tr>
            </a:tbl>
          </a:graphicData>
        </a:graphic>
      </p:graphicFrame>
    </p:spTree>
    <p:extLst>
      <p:ext uri="{BB962C8B-B14F-4D97-AF65-F5344CB8AC3E}">
        <p14:creationId xmlns:p14="http://schemas.microsoft.com/office/powerpoint/2010/main" val="11758547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92" y="195933"/>
          <a:ext cx="11579498" cy="6573914"/>
        </p:xfrm>
        <a:graphic>
          <a:graphicData uri="http://schemas.openxmlformats.org/drawingml/2006/table">
            <a:tbl>
              <a:tblPr firstRow="1" bandRow="1">
                <a:tableStyleId>{6E25E649-3F16-4E02-A733-19D2CDBF48F0}</a:tableStyleId>
              </a:tblPr>
              <a:tblGrid>
                <a:gridCol w="726996">
                  <a:extLst>
                    <a:ext uri="{9D8B030D-6E8A-4147-A177-3AD203B41FA5}">
                      <a16:colId xmlns:a16="http://schemas.microsoft.com/office/drawing/2014/main" val="3214154853"/>
                    </a:ext>
                  </a:extLst>
                </a:gridCol>
                <a:gridCol w="10852502">
                  <a:extLst>
                    <a:ext uri="{9D8B030D-6E8A-4147-A177-3AD203B41FA5}">
                      <a16:colId xmlns:a16="http://schemas.microsoft.com/office/drawing/2014/main" val="4276297125"/>
                    </a:ext>
                  </a:extLst>
                </a:gridCol>
              </a:tblGrid>
              <a:tr h="515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THE SYSTEM CONTINUED</a:t>
                      </a:r>
                      <a:endParaRPr lang="en-GB" sz="2400" kern="1200" dirty="0">
                        <a:solidFill>
                          <a:schemeClr val="bg1"/>
                        </a:solidFill>
                        <a:effectLst/>
                        <a:latin typeface="+mn-lt"/>
                        <a:ea typeface="+mn-ea"/>
                        <a:cs typeface="+mn-cs"/>
                      </a:endParaRPr>
                    </a:p>
                  </a:txBody>
                  <a:tcPr/>
                </a:tc>
                <a:extLst>
                  <a:ext uri="{0D108BD9-81ED-4DB2-BD59-A6C34878D82A}">
                    <a16:rowId xmlns:a16="http://schemas.microsoft.com/office/drawing/2014/main" val="3778564827"/>
                  </a:ext>
                </a:extLst>
              </a:tr>
              <a:tr h="106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Ensure the forthcoming </a:t>
                      </a:r>
                      <a:r>
                        <a:rPr lang="en-GB" sz="2100" b="1" kern="1200" dirty="0" smtClean="0">
                          <a:solidFill>
                            <a:schemeClr val="dk1"/>
                          </a:solidFill>
                          <a:effectLst/>
                          <a:latin typeface="+mn-lt"/>
                          <a:ea typeface="+mn-ea"/>
                          <a:cs typeface="+mn-cs"/>
                        </a:rPr>
                        <a:t>Mental Health School Team</a:t>
                      </a:r>
                      <a:r>
                        <a:rPr lang="en-GB" sz="2100" kern="1200" dirty="0" smtClean="0">
                          <a:solidFill>
                            <a:schemeClr val="dk1"/>
                          </a:solidFill>
                          <a:effectLst/>
                          <a:latin typeface="+mn-lt"/>
                          <a:ea typeface="+mn-ea"/>
                          <a:cs typeface="+mn-cs"/>
                        </a:rPr>
                        <a:t> is fully aligned to the existing CAMHS School Teams, and compliments the existing pathways and relationships, including with the school nursing teams.</a:t>
                      </a:r>
                    </a:p>
                  </a:txBody>
                  <a:tcPr/>
                </a:tc>
                <a:extLst>
                  <a:ext uri="{0D108BD9-81ED-4DB2-BD59-A6C34878D82A}">
                    <a16:rowId xmlns:a16="http://schemas.microsoft.com/office/drawing/2014/main" val="3541622851"/>
                  </a:ext>
                </a:extLst>
              </a:tr>
              <a:tr h="3253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SY6MK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Ensuring </a:t>
                      </a:r>
                      <a:r>
                        <a:rPr lang="en-GB" sz="2100" b="1" kern="1200" dirty="0" smtClean="0">
                          <a:solidFill>
                            <a:schemeClr val="dk1"/>
                          </a:solidFill>
                          <a:effectLst/>
                          <a:latin typeface="+mn-lt"/>
                          <a:ea typeface="+mn-ea"/>
                          <a:cs typeface="+mn-cs"/>
                        </a:rPr>
                        <a:t>those nearing their 18th birthday receive the appropriate support</a:t>
                      </a:r>
                      <a:r>
                        <a:rPr lang="en-GB" sz="2100" kern="1200" dirty="0" smtClean="0">
                          <a:solidFill>
                            <a:schemeClr val="dk1"/>
                          </a:solidFill>
                          <a:effectLst/>
                          <a:latin typeface="+mn-lt"/>
                          <a:ea typeface="+mn-ea"/>
                          <a:cs typeface="+mn-cs"/>
                        </a:rPr>
                        <a:t> and achieve good outcomes should continue to be a shared priority. We need to:</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kern="1200" dirty="0" smtClean="0">
                          <a:solidFill>
                            <a:schemeClr val="dk1"/>
                          </a:solidFill>
                          <a:effectLst/>
                          <a:latin typeface="+mn-lt"/>
                          <a:ea typeface="+mn-ea"/>
                          <a:cs typeface="+mn-cs"/>
                        </a:rPr>
                        <a:t>work towards a </a:t>
                      </a:r>
                      <a:r>
                        <a:rPr lang="en-GB" sz="2100" b="1" kern="1200" dirty="0" smtClean="0">
                          <a:solidFill>
                            <a:schemeClr val="dk1"/>
                          </a:solidFill>
                          <a:effectLst/>
                          <a:latin typeface="+mn-lt"/>
                          <a:ea typeface="+mn-ea"/>
                          <a:cs typeface="+mn-cs"/>
                        </a:rPr>
                        <a:t>flexible 0-25 pathway </a:t>
                      </a:r>
                      <a:r>
                        <a:rPr lang="en-GB" sz="2100" kern="1200" dirty="0" smtClean="0">
                          <a:solidFill>
                            <a:schemeClr val="dk1"/>
                          </a:solidFill>
                          <a:effectLst/>
                          <a:latin typeface="+mn-lt"/>
                          <a:ea typeface="+mn-ea"/>
                          <a:cs typeface="+mn-cs"/>
                        </a:rPr>
                        <a:t>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0" i="0" u="none" baseline="0" dirty="0" smtClean="0"/>
                        <a:t>Ensure c</a:t>
                      </a:r>
                      <a:r>
                        <a:rPr lang="en-GB" sz="2100" b="0" i="0" u="none" dirty="0" smtClean="0"/>
                        <a:t>are</a:t>
                      </a:r>
                      <a:r>
                        <a:rPr lang="en-GB" sz="2100" b="0" i="0" u="none" baseline="0" dirty="0" smtClean="0"/>
                        <a:t> and support provided to YP is </a:t>
                      </a:r>
                      <a:r>
                        <a:rPr lang="en-GB" sz="2100" b="1" i="0" u="none" baseline="0" dirty="0" smtClean="0"/>
                        <a:t>appropriate to their level of understanding and life circumstances </a:t>
                      </a:r>
                      <a:r>
                        <a:rPr lang="en-GB" sz="2100" b="0" i="0" u="none" baseline="0" dirty="0" smtClean="0"/>
                        <a:t>and that </a:t>
                      </a:r>
                      <a:r>
                        <a:rPr lang="en-GB" sz="2100" b="1" i="0" u="none" baseline="0" dirty="0" smtClean="0"/>
                        <a:t>commissioned service contracts have the flexibility </a:t>
                      </a:r>
                      <a:r>
                        <a:rPr lang="en-GB" sz="2100" b="0" i="0" u="none" baseline="0" dirty="0" smtClean="0"/>
                        <a:t>to enable this</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kern="1200" dirty="0" smtClean="0">
                          <a:solidFill>
                            <a:schemeClr val="dk1"/>
                          </a:solidFill>
                          <a:effectLst/>
                          <a:latin typeface="+mn-lt"/>
                          <a:ea typeface="+mn-ea"/>
                          <a:cs typeface="+mn-cs"/>
                        </a:rPr>
                        <a:t>strengthening flexible, multi-agency working</a:t>
                      </a:r>
                      <a:r>
                        <a:rPr lang="en-GB" sz="2100" kern="1200" dirty="0" smtClean="0">
                          <a:solidFill>
                            <a:schemeClr val="dk1"/>
                          </a:solidFill>
                          <a:effectLst/>
                          <a:latin typeface="+mn-lt"/>
                          <a:ea typeface="+mn-ea"/>
                          <a:cs typeface="+mn-cs"/>
                        </a:rPr>
                        <a:t> through joint commissioning and improved use of the “all about me” document.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i="0" u="none" dirty="0" smtClean="0"/>
                        <a:t>Review</a:t>
                      </a:r>
                      <a:r>
                        <a:rPr lang="en-GB" sz="2100" b="1" i="0" u="none" baseline="0" dirty="0" smtClean="0"/>
                        <a:t> changes that have been made based on the voice of young people </a:t>
                      </a:r>
                      <a:r>
                        <a:rPr lang="en-GB" sz="2100" b="0" i="0" u="none" baseline="0" dirty="0" smtClean="0"/>
                        <a:t>who have transitions from children’s to adult services, and where action still needs to be taken.</a:t>
                      </a:r>
                    </a:p>
                  </a:txBody>
                  <a:tcPr/>
                </a:tc>
                <a:extLst>
                  <a:ext uri="{0D108BD9-81ED-4DB2-BD59-A6C34878D82A}">
                    <a16:rowId xmlns:a16="http://schemas.microsoft.com/office/drawing/2014/main" val="1592516389"/>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tx1"/>
                          </a:solidFill>
                          <a:latin typeface="+mn-lt"/>
                          <a:ea typeface="+mn-ea"/>
                          <a:cs typeface="+mn-cs"/>
                        </a:rPr>
                        <a:t>We need to get better at d</a:t>
                      </a:r>
                      <a:r>
                        <a:rPr lang="en-GB" sz="2100" kern="1200" baseline="0" dirty="0" smtClean="0">
                          <a:solidFill>
                            <a:schemeClr val="tx1"/>
                          </a:solidFill>
                          <a:latin typeface="+mn-lt"/>
                          <a:ea typeface="+mn-ea"/>
                          <a:cs typeface="+mn-cs"/>
                        </a:rPr>
                        <a:t>emonstrating that the </a:t>
                      </a:r>
                      <a:r>
                        <a:rPr lang="en-GB" sz="2100" b="1" kern="1200" baseline="0" dirty="0" smtClean="0">
                          <a:solidFill>
                            <a:schemeClr val="tx1"/>
                          </a:solidFill>
                          <a:latin typeface="+mn-lt"/>
                          <a:ea typeface="+mn-ea"/>
                          <a:cs typeface="+mn-cs"/>
                        </a:rPr>
                        <a:t>voice of CYP</a:t>
                      </a:r>
                      <a:r>
                        <a:rPr lang="en-GB" sz="2100" kern="1200" baseline="0" dirty="0" smtClean="0">
                          <a:solidFill>
                            <a:schemeClr val="tx1"/>
                          </a:solidFill>
                          <a:latin typeface="+mn-lt"/>
                          <a:ea typeface="+mn-ea"/>
                          <a:cs typeface="+mn-cs"/>
                        </a:rPr>
                        <a:t> is heard and that action has been taken to improve access to support for mental health and wellbeing</a:t>
                      </a:r>
                      <a:endParaRPr lang="en-GB" sz="21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665256758"/>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SY8MK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100" b="0" kern="1200" baseline="0" dirty="0" smtClean="0">
                          <a:solidFill>
                            <a:schemeClr val="tx1"/>
                          </a:solidFill>
                          <a:latin typeface="+mn-lt"/>
                          <a:ea typeface="+mn-ea"/>
                          <a:cs typeface="+mn-cs"/>
                        </a:rPr>
                        <a:t>A whole systems framework (e.g. </a:t>
                      </a:r>
                      <a:r>
                        <a:rPr lang="en-GB" sz="2100" b="0" kern="1200" baseline="0" dirty="0" err="1" smtClean="0">
                          <a:solidFill>
                            <a:schemeClr val="tx1"/>
                          </a:solidFill>
                          <a:latin typeface="+mn-lt"/>
                          <a:ea typeface="+mn-ea"/>
                          <a:cs typeface="+mn-cs"/>
                        </a:rPr>
                        <a:t>i</a:t>
                      </a:r>
                      <a:r>
                        <a:rPr lang="en-GB" sz="2100" b="0" kern="1200" baseline="0" dirty="0" smtClean="0">
                          <a:solidFill>
                            <a:schemeClr val="tx1"/>
                          </a:solidFill>
                          <a:latin typeface="+mn-lt"/>
                          <a:ea typeface="+mn-ea"/>
                          <a:cs typeface="+mn-cs"/>
                        </a:rPr>
                        <a:t>-Thrive) should be developed which clearly identifies where system partners fit into the support pathway.</a:t>
                      </a:r>
                      <a:endParaRPr lang="en-GB" sz="2100" b="0" i="0" u="none" baseline="0" dirty="0" smtClean="0"/>
                    </a:p>
                  </a:txBody>
                  <a:tcPr/>
                </a:tc>
                <a:extLst>
                  <a:ext uri="{0D108BD9-81ED-4DB2-BD59-A6C34878D82A}">
                    <a16:rowId xmlns:a16="http://schemas.microsoft.com/office/drawing/2014/main" val="335566313"/>
                  </a:ext>
                </a:extLst>
              </a:tr>
            </a:tbl>
          </a:graphicData>
        </a:graphic>
      </p:graphicFrame>
    </p:spTree>
    <p:extLst>
      <p:ext uri="{BB962C8B-B14F-4D97-AF65-F5344CB8AC3E}">
        <p14:creationId xmlns:p14="http://schemas.microsoft.com/office/powerpoint/2010/main" val="4834880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92" y="419216"/>
          <a:ext cx="11579498" cy="4229266"/>
        </p:xfrm>
        <a:graphic>
          <a:graphicData uri="http://schemas.openxmlformats.org/drawingml/2006/table">
            <a:tbl>
              <a:tblPr firstRow="1" bandRow="1">
                <a:tableStyleId>{6E25E649-3F16-4E02-A733-19D2CDBF48F0}</a:tableStyleId>
              </a:tblPr>
              <a:tblGrid>
                <a:gridCol w="854587">
                  <a:extLst>
                    <a:ext uri="{9D8B030D-6E8A-4147-A177-3AD203B41FA5}">
                      <a16:colId xmlns:a16="http://schemas.microsoft.com/office/drawing/2014/main" val="3214154853"/>
                    </a:ext>
                  </a:extLst>
                </a:gridCol>
                <a:gridCol w="10724911">
                  <a:extLst>
                    <a:ext uri="{9D8B030D-6E8A-4147-A177-3AD203B41FA5}">
                      <a16:colId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a:t>
                      </a:r>
                      <a:r>
                        <a:rPr lang="en-US" sz="2400" b="1" kern="1200" dirty="0" smtClean="0">
                          <a:solidFill>
                            <a:schemeClr val="dk1"/>
                          </a:solidFill>
                          <a:effectLst/>
                          <a:latin typeface="+mn-lt"/>
                          <a:ea typeface="+mn-ea"/>
                          <a:cs typeface="+mn-cs"/>
                        </a:rPr>
                        <a:t>schools and colleges are not engaging</a:t>
                      </a:r>
                      <a:r>
                        <a:rPr lang="en-US" sz="2400" kern="1200" dirty="0" smtClean="0">
                          <a:solidFill>
                            <a:schemeClr val="dk1"/>
                          </a:solidFill>
                          <a:effectLst/>
                          <a:latin typeface="+mn-lt"/>
                          <a:ea typeface="+mn-ea"/>
                          <a:cs typeface="+mn-cs"/>
                        </a:rPr>
                        <a:t>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Bullying is a risk factor for</a:t>
                      </a:r>
                      <a:r>
                        <a:rPr lang="en-GB" sz="2400" kern="1200" baseline="0" dirty="0" smtClean="0">
                          <a:solidFill>
                            <a:schemeClr val="dk1"/>
                          </a:solidFill>
                          <a:effectLst/>
                          <a:latin typeface="+mn-lt"/>
                          <a:ea typeface="+mn-ea"/>
                          <a:cs typeface="+mn-cs"/>
                        </a:rPr>
                        <a:t> poor mental health. </a:t>
                      </a: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SC3MK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Options should be identified</a:t>
                      </a:r>
                      <a:r>
                        <a:rPr lang="en-US" sz="2400" kern="1200" dirty="0" smtClean="0">
                          <a:solidFill>
                            <a:schemeClr val="dk1"/>
                          </a:solidFill>
                          <a:effectLst/>
                          <a:latin typeface="+mn-lt"/>
                          <a:ea typeface="+mn-ea"/>
                          <a:cs typeface="+mn-cs"/>
                        </a:rPr>
                        <a:t> and agreed to provide</a:t>
                      </a:r>
                      <a:r>
                        <a:rPr lang="en-US" sz="2400" kern="1200" baseline="0" dirty="0" smtClean="0">
                          <a:solidFill>
                            <a:schemeClr val="dk1"/>
                          </a:solidFill>
                          <a:effectLst/>
                          <a:latin typeface="+mn-lt"/>
                          <a:ea typeface="+mn-ea"/>
                          <a:cs typeface="+mn-cs"/>
                        </a:rPr>
                        <a:t> robust</a:t>
                      </a:r>
                      <a:r>
                        <a:rPr lang="en-US" sz="2400" b="1" kern="1200" dirty="0" smtClean="0">
                          <a:solidFill>
                            <a:schemeClr val="dk1"/>
                          </a:solidFill>
                          <a:effectLst/>
                          <a:latin typeface="+mn-lt"/>
                          <a:ea typeface="+mn-ea"/>
                          <a:cs typeface="+mn-cs"/>
                        </a:rPr>
                        <a:t> data</a:t>
                      </a:r>
                      <a:r>
                        <a:rPr lang="en-US" sz="2400" b="1" kern="1200" baseline="0" dirty="0" smtClean="0">
                          <a:solidFill>
                            <a:schemeClr val="dk1"/>
                          </a:solidFill>
                          <a:effectLst/>
                          <a:latin typeface="+mn-lt"/>
                          <a:ea typeface="+mn-ea"/>
                          <a:cs typeface="+mn-cs"/>
                        </a:rPr>
                        <a:t> </a:t>
                      </a:r>
                      <a:r>
                        <a:rPr lang="en-US" sz="2400" kern="1200" baseline="0" dirty="0" smtClean="0">
                          <a:solidFill>
                            <a:schemeClr val="dk1"/>
                          </a:solidFill>
                          <a:effectLst/>
                          <a:latin typeface="+mn-lt"/>
                          <a:ea typeface="+mn-ea"/>
                          <a:cs typeface="+mn-cs"/>
                        </a:rPr>
                        <a:t>on prevalence and trends of </a:t>
                      </a:r>
                      <a:r>
                        <a:rPr lang="en-US" sz="2400" b="1" kern="1200" baseline="0" dirty="0" smtClean="0">
                          <a:solidFill>
                            <a:schemeClr val="dk1"/>
                          </a:solidFill>
                          <a:effectLst/>
                          <a:latin typeface="+mn-lt"/>
                          <a:ea typeface="+mn-ea"/>
                          <a:cs typeface="+mn-cs"/>
                        </a:rPr>
                        <a:t>bullying, resilience and wellbeing</a:t>
                      </a:r>
                      <a:r>
                        <a:rPr lang="en-US" sz="2400" kern="1200" baseline="0" dirty="0" smtClean="0">
                          <a:solidFill>
                            <a:schemeClr val="dk1"/>
                          </a:solidFill>
                          <a:effectLst/>
                          <a:latin typeface="+mn-lt"/>
                          <a:ea typeface="+mn-ea"/>
                          <a:cs typeface="+mn-cs"/>
                        </a:rPr>
                        <a:t> in children and young people </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4260224775"/>
                  </a:ext>
                </a:extLst>
              </a:tr>
            </a:tbl>
          </a:graphicData>
        </a:graphic>
      </p:graphicFrame>
    </p:spTree>
    <p:extLst>
      <p:ext uri="{BB962C8B-B14F-4D97-AF65-F5344CB8AC3E}">
        <p14:creationId xmlns:p14="http://schemas.microsoft.com/office/powerpoint/2010/main" val="3855836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9006" y="118770"/>
          <a:ext cx="11853292" cy="6410763"/>
        </p:xfrm>
        <a:graphic>
          <a:graphicData uri="http://schemas.openxmlformats.org/drawingml/2006/table">
            <a:tbl>
              <a:tblPr firstRow="1" bandRow="1">
                <a:tableStyleId>{6E25E649-3F16-4E02-A733-19D2CDBF48F0}</a:tableStyleId>
              </a:tblPr>
              <a:tblGrid>
                <a:gridCol w="761929">
                  <a:extLst>
                    <a:ext uri="{9D8B030D-6E8A-4147-A177-3AD203B41FA5}">
                      <a16:colId xmlns:a16="http://schemas.microsoft.com/office/drawing/2014/main" val="3214154853"/>
                    </a:ext>
                  </a:extLst>
                </a:gridCol>
                <a:gridCol w="11091363">
                  <a:extLst>
                    <a:ext uri="{9D8B030D-6E8A-4147-A177-3AD203B41FA5}">
                      <a16:colId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not accepted and/</a:t>
                      </a:r>
                      <a:r>
                        <a:rPr lang="en-GB" sz="2400" b="1" kern="1200" baseline="0" dirty="0" smtClean="0">
                          <a:solidFill>
                            <a:schemeClr val="dk1"/>
                          </a:solidFill>
                          <a:effectLst/>
                          <a:latin typeface="+mn-lt"/>
                          <a:ea typeface="+mn-ea"/>
                          <a:cs typeface="+mn-cs"/>
                        </a:rPr>
                        <a:t> or </a:t>
                      </a:r>
                      <a:r>
                        <a:rPr lang="en-GB" sz="2400" b="1" kern="1200" dirty="0" smtClean="0">
                          <a:solidFill>
                            <a:schemeClr val="dk1"/>
                          </a:solidFill>
                          <a:effectLst/>
                          <a:latin typeface="+mn-lt"/>
                          <a:ea typeface="+mn-ea"/>
                          <a:cs typeface="+mn-cs"/>
                        </a:rPr>
                        <a:t>signposted to alternative support</a:t>
                      </a:r>
                      <a:r>
                        <a:rPr lang="en-GB" sz="2400" kern="1200" dirty="0" smtClean="0">
                          <a:solidFill>
                            <a:schemeClr val="dk1"/>
                          </a:solidFill>
                          <a:effectLst/>
                          <a:latin typeface="+mn-lt"/>
                          <a:ea typeface="+mn-ea"/>
                          <a:cs typeface="+mn-cs"/>
                        </a:rPr>
                        <a:t>. The audit should assess the effectiveness of signposting.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mn-lt"/>
                          <a:ea typeface="+mn-ea"/>
                          <a:cs typeface="+mn-cs"/>
                        </a:rPr>
                        <a:t>Improving quality of referrals:</a:t>
                      </a:r>
                      <a:r>
                        <a:rPr lang="en-GB" sz="2400" b="1" kern="1200" baseline="0" dirty="0" smtClean="0">
                          <a:solidFill>
                            <a:schemeClr val="tx1"/>
                          </a:solidFill>
                          <a:effectLst/>
                          <a:latin typeface="+mn-lt"/>
                          <a:ea typeface="+mn-ea"/>
                          <a:cs typeface="+mn-cs"/>
                        </a:rPr>
                        <a:t> </a:t>
                      </a:r>
                      <a:r>
                        <a:rPr lang="en-GB" sz="2400" b="1" kern="1200" dirty="0" smtClean="0">
                          <a:solidFill>
                            <a:schemeClr val="tx1"/>
                          </a:solidFill>
                          <a:effectLst/>
                          <a:latin typeface="+mn-lt"/>
                          <a:ea typeface="+mn-ea"/>
                          <a:cs typeface="+mn-cs"/>
                        </a:rPr>
                        <a:t>engage with primary care </a:t>
                      </a:r>
                      <a:r>
                        <a:rPr lang="en-GB" sz="2400" kern="1200" dirty="0" smtClean="0">
                          <a:solidFill>
                            <a:schemeClr val="tx1"/>
                          </a:solidFill>
                          <a:effectLst/>
                          <a:latin typeface="+mn-lt"/>
                          <a:ea typeface="+mn-ea"/>
                          <a:cs typeface="+mn-cs"/>
                        </a:rPr>
                        <a:t>to understand what they need to manage mild to moderate mental health</a:t>
                      </a:r>
                      <a:r>
                        <a:rPr lang="en-GB" sz="2400" kern="1200" baseline="0" dirty="0" smtClean="0">
                          <a:solidFill>
                            <a:schemeClr val="tx1"/>
                          </a:solidFill>
                          <a:effectLst/>
                          <a:latin typeface="+mn-lt"/>
                          <a:ea typeface="+mn-ea"/>
                          <a:cs typeface="+mn-cs"/>
                        </a:rPr>
                        <a:t> conditions in children and young people, as well as when and how to make an effective referral to CAMHs. </a:t>
                      </a:r>
                      <a:r>
                        <a:rPr lang="en-GB" sz="2400" b="1" kern="1200" dirty="0" smtClean="0">
                          <a:solidFill>
                            <a:schemeClr val="tx1"/>
                          </a:solidFill>
                          <a:effectLst/>
                          <a:latin typeface="+mn-lt"/>
                          <a:ea typeface="+mn-ea"/>
                          <a:cs typeface="+mn-cs"/>
                        </a:rPr>
                        <a:t>Work</a:t>
                      </a:r>
                      <a:r>
                        <a:rPr lang="en-GB" sz="2400" b="1" kern="1200" baseline="0" dirty="0" smtClean="0">
                          <a:solidFill>
                            <a:schemeClr val="tx1"/>
                          </a:solidFill>
                          <a:effectLst/>
                          <a:latin typeface="+mn-lt"/>
                          <a:ea typeface="+mn-ea"/>
                          <a:cs typeface="+mn-cs"/>
                        </a:rPr>
                        <a:t> with schools </a:t>
                      </a:r>
                      <a:r>
                        <a:rPr lang="en-GB" sz="2400" kern="1200" baseline="0" dirty="0" smtClean="0">
                          <a:solidFill>
                            <a:schemeClr val="tx1"/>
                          </a:solidFill>
                          <a:effectLst/>
                          <a:latin typeface="+mn-lt"/>
                          <a:ea typeface="+mn-ea"/>
                          <a:cs typeface="+mn-cs"/>
                        </a:rPr>
                        <a:t>to understand what they need to improve effectiveness of referrals.</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CA3MK</a:t>
                      </a:r>
                    </a:p>
                  </a:txBody>
                  <a:tcPr/>
                </a:tc>
                <a:tc>
                  <a:txBody>
                    <a:bodyPr/>
                    <a:lstStyle/>
                    <a:p>
                      <a:pPr marL="0" lvl="0" indent="0">
                        <a:buFont typeface="Arial" panose="020B0604020202020204" pitchFamily="34" charset="0"/>
                        <a:buNone/>
                      </a:pPr>
                      <a:r>
                        <a:rPr lang="en-US" sz="2400" kern="1200" dirty="0" smtClean="0">
                          <a:solidFill>
                            <a:schemeClr val="tx1"/>
                          </a:solidFill>
                          <a:effectLst/>
                          <a:latin typeface="+mn-lt"/>
                          <a:ea typeface="+mn-ea"/>
                          <a:cs typeface="+mn-cs"/>
                        </a:rPr>
                        <a:t>The CCG</a:t>
                      </a:r>
                      <a:r>
                        <a:rPr lang="en-US" sz="2400" kern="1200" baseline="0" dirty="0" smtClean="0">
                          <a:solidFill>
                            <a:schemeClr val="tx1"/>
                          </a:solidFill>
                          <a:effectLst/>
                          <a:latin typeface="+mn-lt"/>
                          <a:ea typeface="+mn-ea"/>
                          <a:cs typeface="+mn-cs"/>
                        </a:rPr>
                        <a:t> needs to request more </a:t>
                      </a:r>
                      <a:r>
                        <a:rPr lang="en-US" sz="2400" b="1" kern="1200" baseline="0" dirty="0" smtClean="0">
                          <a:solidFill>
                            <a:schemeClr val="tx1"/>
                          </a:solidFill>
                          <a:effectLst/>
                          <a:latin typeface="+mn-lt"/>
                          <a:ea typeface="+mn-ea"/>
                          <a:cs typeface="+mn-cs"/>
                        </a:rPr>
                        <a:t>transparent reporting of waiting times from referral to assessment and referral to treatment </a:t>
                      </a:r>
                      <a:r>
                        <a:rPr lang="en-US" sz="2400" kern="1200" baseline="0" dirty="0" smtClean="0">
                          <a:solidFill>
                            <a:schemeClr val="tx1"/>
                          </a:solidFill>
                          <a:effectLst/>
                          <a:latin typeface="+mn-lt"/>
                          <a:ea typeface="+mn-ea"/>
                          <a:cs typeface="+mn-cs"/>
                        </a:rPr>
                        <a:t>– including the range in addition to average waiting time.</a:t>
                      </a:r>
                    </a:p>
                  </a:txBody>
                  <a:tcPr/>
                </a:tc>
                <a:extLst>
                  <a:ext uri="{0D108BD9-81ED-4DB2-BD59-A6C34878D82A}">
                    <a16:rowId xmlns:a16="http://schemas.microsoft.com/office/drawing/2014/main" val="280958680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CA4MK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tx1"/>
                          </a:solidFill>
                          <a:effectLst/>
                          <a:latin typeface="+mn-lt"/>
                          <a:ea typeface="+mn-ea"/>
                          <a:cs typeface="+mn-cs"/>
                        </a:rPr>
                        <a:t>CAMHs service user engagement should be strengthened</a:t>
                      </a:r>
                      <a:r>
                        <a:rPr lang="en-US" sz="2400" kern="1200" baseline="0" dirty="0" smtClean="0">
                          <a:solidFill>
                            <a:schemeClr val="tx1"/>
                          </a:solidFill>
                          <a:effectLst/>
                          <a:latin typeface="+mn-lt"/>
                          <a:ea typeface="+mn-ea"/>
                          <a:cs typeface="+mn-cs"/>
                        </a:rPr>
                        <a:t>, to improve how we listen to and respond to the voice of young people in relation to service design and delivery.</a:t>
                      </a:r>
                    </a:p>
                  </a:txBody>
                  <a:tcPr/>
                </a:tc>
                <a:extLst>
                  <a:ext uri="{0D108BD9-81ED-4DB2-BD59-A6C34878D82A}">
                    <a16:rowId xmlns:a16="http://schemas.microsoft.com/office/drawing/2014/main" val="1270818702"/>
                  </a:ext>
                </a:extLst>
              </a:tr>
            </a:tbl>
          </a:graphicData>
        </a:graphic>
      </p:graphicFrame>
    </p:spTree>
    <p:extLst>
      <p:ext uri="{BB962C8B-B14F-4D97-AF65-F5344CB8AC3E}">
        <p14:creationId xmlns:p14="http://schemas.microsoft.com/office/powerpoint/2010/main" val="3180836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Central Bedfordshire and Milton Keynes Data</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75</a:t>
            </a:fld>
            <a:endParaRPr lang="en-GB"/>
          </a:p>
        </p:txBody>
      </p:sp>
    </p:spTree>
    <p:extLst>
      <p:ext uri="{BB962C8B-B14F-4D97-AF65-F5344CB8AC3E}">
        <p14:creationId xmlns:p14="http://schemas.microsoft.com/office/powerpoint/2010/main" val="3303261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22246" y="1550993"/>
            <a:ext cx="5799014" cy="267765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local populations, that is </a:t>
            </a:r>
          </a:p>
          <a:p>
            <a:pPr algn="ctr"/>
            <a:endParaRPr lang="en-GB" sz="2400" dirty="0"/>
          </a:p>
          <a:p>
            <a:pPr algn="ctr"/>
            <a:endParaRPr lang="en-GB" sz="2400" dirty="0" smtClean="0"/>
          </a:p>
        </p:txBody>
      </p:sp>
      <p:sp>
        <p:nvSpPr>
          <p:cNvPr id="31" name="TextBox 30"/>
          <p:cNvSpPr txBox="1"/>
          <p:nvPr/>
        </p:nvSpPr>
        <p:spPr>
          <a:xfrm>
            <a:off x="663219" y="3495142"/>
            <a:ext cx="164123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BC</a:t>
            </a:r>
            <a:endParaRPr lang="en-GB" dirty="0"/>
          </a:p>
        </p:txBody>
      </p:sp>
      <p:sp>
        <p:nvSpPr>
          <p:cNvPr id="32" name="TextBox 31"/>
          <p:cNvSpPr txBox="1"/>
          <p:nvPr/>
        </p:nvSpPr>
        <p:spPr>
          <a:xfrm>
            <a:off x="2398234" y="3495141"/>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Beds</a:t>
            </a:r>
            <a:endParaRPr lang="en-GB" dirty="0"/>
          </a:p>
        </p:txBody>
      </p:sp>
      <p:sp>
        <p:nvSpPr>
          <p:cNvPr id="33" name="TextBox 32"/>
          <p:cNvSpPr txBox="1"/>
          <p:nvPr/>
        </p:nvSpPr>
        <p:spPr>
          <a:xfrm>
            <a:off x="4133249" y="3495140"/>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655</a:t>
            </a:r>
            <a:r>
              <a:rPr lang="en-GB" dirty="0" smtClean="0"/>
              <a:t> children in Milton Keynes</a:t>
            </a:r>
            <a:endParaRPr lang="en-GB" dirty="0"/>
          </a:p>
        </p:txBody>
      </p:sp>
      <p:sp>
        <p:nvSpPr>
          <p:cNvPr id="29" name="TextBox 28"/>
          <p:cNvSpPr txBox="1"/>
          <p:nvPr/>
        </p:nvSpPr>
        <p:spPr>
          <a:xfrm>
            <a:off x="316438" y="4440646"/>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026"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776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0099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2747575177"/>
              </p:ext>
            </p:extLst>
          </p:nvPr>
        </p:nvGraphicFramePr>
        <p:xfrm>
          <a:off x="4854247" y="705394"/>
          <a:ext cx="7221145" cy="5296702"/>
        </p:xfrm>
        <a:graphic>
          <a:graphicData uri="http://schemas.openxmlformats.org/drawingml/2006/table">
            <a:tbl>
              <a:tblPr firstRow="1" bandRow="1">
                <a:tableStyleId>{5C22544A-7EE6-4342-B048-85BDC9FD1C3A}</a:tableStyleId>
              </a:tblPr>
              <a:tblGrid>
                <a:gridCol w="4253177">
                  <a:extLst>
                    <a:ext uri="{9D8B030D-6E8A-4147-A177-3AD203B41FA5}">
                      <a16:colId xmlns:a16="http://schemas.microsoft.com/office/drawing/2014/main" val="501062262"/>
                    </a:ext>
                  </a:extLst>
                </a:gridCol>
                <a:gridCol w="585216">
                  <a:extLst>
                    <a:ext uri="{9D8B030D-6E8A-4147-A177-3AD203B41FA5}">
                      <a16:colId xmlns:a16="http://schemas.microsoft.com/office/drawing/2014/main" val="2958468125"/>
                    </a:ext>
                  </a:extLst>
                </a:gridCol>
                <a:gridCol w="597408">
                  <a:extLst>
                    <a:ext uri="{9D8B030D-6E8A-4147-A177-3AD203B41FA5}">
                      <a16:colId xmlns:a16="http://schemas.microsoft.com/office/drawing/2014/main" val="1405828532"/>
                    </a:ext>
                  </a:extLst>
                </a:gridCol>
                <a:gridCol w="609600">
                  <a:extLst>
                    <a:ext uri="{9D8B030D-6E8A-4147-A177-3AD203B41FA5}">
                      <a16:colId xmlns:a16="http://schemas.microsoft.com/office/drawing/2014/main" val="4065579379"/>
                    </a:ext>
                  </a:extLst>
                </a:gridCol>
                <a:gridCol w="623623">
                  <a:extLst>
                    <a:ext uri="{9D8B030D-6E8A-4147-A177-3AD203B41FA5}">
                      <a16:colId xmlns:a16="http://schemas.microsoft.com/office/drawing/2014/main" val="1177964556"/>
                    </a:ext>
                  </a:extLst>
                </a:gridCol>
                <a:gridCol w="552121">
                  <a:extLst>
                    <a:ext uri="{9D8B030D-6E8A-4147-A177-3AD203B41FA5}">
                      <a16:colId xmlns:a16="http://schemas.microsoft.com/office/drawing/2014/main" val="2022871146"/>
                    </a:ext>
                  </a:extLst>
                </a:gridCol>
              </a:tblGrid>
              <a:tr h="1256133">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76896">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187816"/>
                  </a:ext>
                </a:extLst>
              </a:tr>
              <a:tr h="67689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52621">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7805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78052">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678052">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5262979"/>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Current WB data </a:t>
            </a:r>
            <a:r>
              <a:rPr lang="en-GB" sz="2000" dirty="0"/>
              <a:t>lacking for BBC &amp;</a:t>
            </a:r>
            <a:r>
              <a:rPr lang="en-GB" sz="2000" dirty="0" smtClean="0"/>
              <a:t> MK </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BBC and MK have lower rates of </a:t>
            </a:r>
            <a:r>
              <a:rPr lang="en-GB" sz="2000" b="1" i="1" dirty="0" smtClean="0"/>
              <a:t>identified</a:t>
            </a:r>
            <a:r>
              <a:rPr lang="en-GB" sz="2000" dirty="0" smtClean="0"/>
              <a:t> social</a:t>
            </a:r>
            <a:r>
              <a:rPr lang="en-GB" sz="2000" dirty="0"/>
              <a:t>, emotional and mental health </a:t>
            </a:r>
            <a:r>
              <a:rPr lang="en-GB" sz="2000" dirty="0" smtClean="0"/>
              <a:t>needs.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similar to comparators in Bedford and Central Bedfordshire, lower in MK. Potentially due to LIST service</a:t>
            </a:r>
          </a:p>
        </p:txBody>
      </p:sp>
      <p:sp>
        <p:nvSpPr>
          <p:cNvPr id="5" name="Rectangle 4"/>
          <p:cNvSpPr/>
          <p:nvPr/>
        </p:nvSpPr>
        <p:spPr>
          <a:xfrm>
            <a:off x="4854247" y="617124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532157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BBC and CBC, the level of development is lower than comparators, and in CBC this includes those who are eligible for FSM.</a:t>
            </a:r>
          </a:p>
          <a:p>
            <a:r>
              <a:rPr lang="en-GB" sz="1800" dirty="0" smtClean="0"/>
              <a:t>This proportion of </a:t>
            </a:r>
            <a:r>
              <a:rPr lang="en-GB" sz="1800" b="1" i="1" dirty="0" smtClean="0"/>
              <a:t>healthy weight </a:t>
            </a:r>
            <a:r>
              <a:rPr lang="en-GB" sz="1800" dirty="0" smtClean="0"/>
              <a:t>in reception children is similar in BBC and MK and better in CBC compared with the England average. However there is still at lease 20% of children who are not a healthy weight.</a:t>
            </a:r>
          </a:p>
          <a:p>
            <a:r>
              <a:rPr lang="en-GB" sz="1800" dirty="0" smtClean="0"/>
              <a:t>Education attainment at Key Stage 4 is comparatively lower for BBC and CBC. In MK it is similar to comparators.</a:t>
            </a:r>
          </a:p>
        </p:txBody>
      </p:sp>
      <p:graphicFrame>
        <p:nvGraphicFramePr>
          <p:cNvPr id="4" name="Table 3"/>
          <p:cNvGraphicFramePr>
            <a:graphicFrameLocks noGrp="1"/>
          </p:cNvGraphicFramePr>
          <p:nvPr>
            <p:extLst>
              <p:ext uri="{D42A27DB-BD31-4B8C-83A1-F6EECF244321}">
                <p14:modId xmlns:p14="http://schemas.microsoft.com/office/powerpoint/2010/main" val="3459456942"/>
              </p:ext>
            </p:extLst>
          </p:nvPr>
        </p:nvGraphicFramePr>
        <p:xfrm>
          <a:off x="4360128" y="1713531"/>
          <a:ext cx="7539086" cy="4280232"/>
        </p:xfrm>
        <a:graphic>
          <a:graphicData uri="http://schemas.openxmlformats.org/drawingml/2006/table">
            <a:tbl>
              <a:tblPr firstRow="1" bandRow="1">
                <a:tableStyleId>{5C22544A-7EE6-4342-B048-85BDC9FD1C3A}</a:tableStyleId>
              </a:tblPr>
              <a:tblGrid>
                <a:gridCol w="4659086">
                  <a:extLst>
                    <a:ext uri="{9D8B030D-6E8A-4147-A177-3AD203B41FA5}">
                      <a16:colId xmlns:a16="http://schemas.microsoft.com/office/drawing/2014/main" val="501062262"/>
                    </a:ext>
                  </a:extLst>
                </a:gridCol>
                <a:gridCol w="576000">
                  <a:extLst>
                    <a:ext uri="{9D8B030D-6E8A-4147-A177-3AD203B41FA5}">
                      <a16:colId xmlns:a16="http://schemas.microsoft.com/office/drawing/2014/main" val="2958468125"/>
                    </a:ext>
                  </a:extLst>
                </a:gridCol>
                <a:gridCol w="576000">
                  <a:extLst>
                    <a:ext uri="{9D8B030D-6E8A-4147-A177-3AD203B41FA5}">
                      <a16:colId xmlns:a16="http://schemas.microsoft.com/office/drawing/2014/main" val="1405828532"/>
                    </a:ext>
                  </a:extLst>
                </a:gridCol>
                <a:gridCol w="576000">
                  <a:extLst>
                    <a:ext uri="{9D8B030D-6E8A-4147-A177-3AD203B41FA5}">
                      <a16:colId xmlns:a16="http://schemas.microsoft.com/office/drawing/2014/main" val="4065579379"/>
                    </a:ext>
                  </a:extLst>
                </a:gridCol>
                <a:gridCol w="576000">
                  <a:extLst>
                    <a:ext uri="{9D8B030D-6E8A-4147-A177-3AD203B41FA5}">
                      <a16:colId xmlns:a16="http://schemas.microsoft.com/office/drawing/2014/main" val="1177964556"/>
                    </a:ext>
                  </a:extLst>
                </a:gridCol>
                <a:gridCol w="576000">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7" name="Rectangle 6"/>
          <p:cNvSpPr/>
          <p:nvPr/>
        </p:nvSpPr>
        <p:spPr>
          <a:xfrm>
            <a:off x="4360128" y="613533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648581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In Bedford and Milton Keynes, family homelessness is an issue of concern with rates higher than similarly deprived areas. Particularly MK.</a:t>
            </a:r>
          </a:p>
          <a:p>
            <a:r>
              <a:rPr lang="en-GB" sz="2000" dirty="0" smtClean="0"/>
              <a:t>BBC and CBC also have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4230180534"/>
              </p:ext>
            </p:extLst>
          </p:nvPr>
        </p:nvGraphicFramePr>
        <p:xfrm>
          <a:off x="4232365" y="969380"/>
          <a:ext cx="7728858" cy="5115734"/>
        </p:xfrm>
        <a:graphic>
          <a:graphicData uri="http://schemas.openxmlformats.org/drawingml/2006/table">
            <a:tbl>
              <a:tblPr firstRow="1" bandRow="1">
                <a:tableStyleId>{5C22544A-7EE6-4342-B048-85BDC9FD1C3A}</a:tableStyleId>
              </a:tblPr>
              <a:tblGrid>
                <a:gridCol w="4807132">
                  <a:extLst>
                    <a:ext uri="{9D8B030D-6E8A-4147-A177-3AD203B41FA5}">
                      <a16:colId xmlns:a16="http://schemas.microsoft.com/office/drawing/2014/main" val="501062262"/>
                    </a:ext>
                  </a:extLst>
                </a:gridCol>
                <a:gridCol w="559730">
                  <a:extLst>
                    <a:ext uri="{9D8B030D-6E8A-4147-A177-3AD203B41FA5}">
                      <a16:colId xmlns:a16="http://schemas.microsoft.com/office/drawing/2014/main" val="2958468125"/>
                    </a:ext>
                  </a:extLst>
                </a:gridCol>
                <a:gridCol w="590499">
                  <a:extLst>
                    <a:ext uri="{9D8B030D-6E8A-4147-A177-3AD203B41FA5}">
                      <a16:colId xmlns:a16="http://schemas.microsoft.com/office/drawing/2014/main" val="1405828532"/>
                    </a:ext>
                  </a:extLst>
                </a:gridCol>
                <a:gridCol w="590499">
                  <a:extLst>
                    <a:ext uri="{9D8B030D-6E8A-4147-A177-3AD203B41FA5}">
                      <a16:colId xmlns:a16="http://schemas.microsoft.com/office/drawing/2014/main" val="4065579379"/>
                    </a:ext>
                  </a:extLst>
                </a:gridCol>
                <a:gridCol w="590499">
                  <a:extLst>
                    <a:ext uri="{9D8B030D-6E8A-4147-A177-3AD203B41FA5}">
                      <a16:colId xmlns:a16="http://schemas.microsoft.com/office/drawing/2014/main" val="1177964556"/>
                    </a:ext>
                  </a:extLst>
                </a:gridCol>
                <a:gridCol w="590499">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cxnSp>
        <p:nvCxnSpPr>
          <p:cNvPr id="7" name="Straight Arrow Connector 6"/>
          <p:cNvCxnSpPr/>
          <p:nvPr/>
        </p:nvCxnSpPr>
        <p:spPr>
          <a:xfrm>
            <a:off x="11113626" y="382818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113626" y="448133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22138" y="6102575"/>
            <a:ext cx="7539085" cy="646331"/>
            <a:chOff x="4422138" y="6102575"/>
            <a:chExt cx="7539085" cy="646331"/>
          </a:xfrm>
        </p:grpSpPr>
        <p:sp>
          <p:nvSpPr>
            <p:cNvPr id="5" name="TextBox 4"/>
            <p:cNvSpPr txBox="1"/>
            <p:nvPr/>
          </p:nvSpPr>
          <p:spPr>
            <a:xfrm>
              <a:off x="4422138" y="6102575"/>
              <a:ext cx="7539085" cy="646331"/>
            </a:xfrm>
            <a:prstGeom prst="rect">
              <a:avLst/>
            </a:prstGeom>
            <a:noFill/>
          </p:spPr>
          <p:txBody>
            <a:bodyPr wrap="square" rtlCol="0">
              <a:spAutoFit/>
            </a:bodyPr>
            <a:lstStyle/>
            <a:p>
              <a:r>
                <a:rPr lang="en-GB" dirty="0" smtClean="0">
                  <a:solidFill>
                    <a:srgbClr val="FF0000"/>
                  </a:solidFill>
                </a:rPr>
                <a:t>**</a:t>
              </a:r>
              <a:r>
                <a:rPr lang="en-GB" dirty="0" smtClean="0"/>
                <a:t> </a:t>
              </a:r>
              <a:r>
                <a:rPr lang="en-GB" dirty="0"/>
                <a:t>RAG rated against local authorities in same deprivation decile    </a:t>
              </a:r>
              <a:endParaRPr lang="en-GB" dirty="0" smtClean="0"/>
            </a:p>
            <a:p>
              <a:r>
                <a:rPr lang="en-GB" dirty="0" smtClean="0"/>
                <a:t>      Indicates </a:t>
              </a:r>
              <a:r>
                <a:rPr lang="en-GB" dirty="0"/>
                <a:t>that performance is better than </a:t>
              </a:r>
              <a:r>
                <a:rPr lang="en-GB" dirty="0" smtClean="0"/>
                <a:t>comparators</a:t>
              </a:r>
              <a:endParaRPr lang="en-GB" dirty="0"/>
            </a:p>
          </p:txBody>
        </p:sp>
        <p:cxnSp>
          <p:nvCxnSpPr>
            <p:cNvPr id="10" name="Straight Arrow Connector 9"/>
            <p:cNvCxnSpPr/>
            <p:nvPr/>
          </p:nvCxnSpPr>
          <p:spPr>
            <a:xfrm>
              <a:off x="4610582" y="6436389"/>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3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1"/>
            <a:ext cx="11930509" cy="1645920"/>
          </a:xfrm>
        </p:spPr>
        <p:txBody>
          <a:bodyPr>
            <a:normAutofit/>
          </a:bodyPr>
          <a:lstStyle/>
          <a:p>
            <a:r>
              <a:rPr lang="en-GB" dirty="0" smtClean="0"/>
              <a:t>Slight increase in rates of diagnosable poor mental health since 1999 nationally</a:t>
            </a:r>
            <a:endParaRPr lang="en-GB" dirty="0"/>
          </a:p>
        </p:txBody>
      </p:sp>
      <p:pic>
        <p:nvPicPr>
          <p:cNvPr id="5" name="Picture 4"/>
          <p:cNvPicPr>
            <a:picLocks noChangeAspect="1"/>
          </p:cNvPicPr>
          <p:nvPr/>
        </p:nvPicPr>
        <p:blipFill>
          <a:blip r:embed="rId3"/>
          <a:stretch>
            <a:fillRect/>
          </a:stretch>
        </p:blipFill>
        <p:spPr>
          <a:xfrm>
            <a:off x="7741919" y="1166349"/>
            <a:ext cx="4316181" cy="2643084"/>
          </a:xfrm>
          <a:prstGeom prst="rect">
            <a:avLst/>
          </a:prstGeom>
          <a:ln>
            <a:solidFill>
              <a:schemeClr val="tx1"/>
            </a:solidFill>
          </a:ln>
        </p:spPr>
      </p:pic>
      <p:pic>
        <p:nvPicPr>
          <p:cNvPr id="8" name="Picture 7"/>
          <p:cNvPicPr>
            <a:picLocks noChangeAspect="1"/>
          </p:cNvPicPr>
          <p:nvPr/>
        </p:nvPicPr>
        <p:blipFill rotWithShape="1">
          <a:blip r:embed="rId4"/>
          <a:srcRect b="7481"/>
          <a:stretch/>
        </p:blipFill>
        <p:spPr>
          <a:xfrm>
            <a:off x="7741918" y="4101268"/>
            <a:ext cx="4316182" cy="2598235"/>
          </a:xfrm>
          <a:prstGeom prst="rect">
            <a:avLst/>
          </a:prstGeom>
          <a:ln>
            <a:solidFill>
              <a:schemeClr val="tx1"/>
            </a:solidFill>
          </a:ln>
        </p:spPr>
      </p:pic>
      <p:sp>
        <p:nvSpPr>
          <p:cNvPr id="3" name="Rectangle 2"/>
          <p:cNvSpPr/>
          <p:nvPr/>
        </p:nvSpPr>
        <p:spPr>
          <a:xfrm>
            <a:off x="283396" y="1537905"/>
            <a:ext cx="7202626" cy="5201424"/>
          </a:xfrm>
          <a:prstGeom prst="rect">
            <a:avLst/>
          </a:prstGeom>
        </p:spPr>
        <p:txBody>
          <a:bodyPr wrap="square">
            <a:spAutoFit/>
          </a:bodyPr>
          <a:lstStyle/>
          <a:p>
            <a:r>
              <a:rPr lang="en-GB" sz="2400" b="1" dirty="0" smtClean="0"/>
              <a:t>National prevalence </a:t>
            </a:r>
            <a:r>
              <a:rPr lang="en-GB" sz="2400" dirty="0" smtClean="0"/>
              <a:t>by age group (2017):</a:t>
            </a:r>
            <a:endParaRPr lang="en-GB" sz="2400" b="1" dirty="0" smtClean="0"/>
          </a:p>
          <a:p>
            <a:pPr marL="742950" lvl="1" indent="-285750">
              <a:buFont typeface="Arial" panose="020B0604020202020204" pitchFamily="34" charset="0"/>
              <a:buChar char="•"/>
            </a:pPr>
            <a:r>
              <a:rPr lang="en-GB" sz="2000" b="1" dirty="0" smtClean="0"/>
              <a:t>5.5% </a:t>
            </a:r>
            <a:r>
              <a:rPr lang="en-GB" sz="2000" dirty="0" smtClean="0"/>
              <a:t>in 2-4 year olds</a:t>
            </a:r>
          </a:p>
          <a:p>
            <a:pPr marL="742950" lvl="1" indent="-285750">
              <a:buFont typeface="Arial" panose="020B0604020202020204" pitchFamily="34" charset="0"/>
              <a:buChar char="•"/>
            </a:pPr>
            <a:r>
              <a:rPr lang="en-GB" sz="2000" b="1" dirty="0" smtClean="0"/>
              <a:t>10.1% </a:t>
            </a:r>
            <a:r>
              <a:rPr lang="en-GB" sz="2000" dirty="0" smtClean="0"/>
              <a:t>in 5-15 year olds</a:t>
            </a:r>
          </a:p>
          <a:p>
            <a:pPr marL="742950" lvl="1" indent="-285750">
              <a:buFont typeface="Arial" panose="020B0604020202020204" pitchFamily="34" charset="0"/>
              <a:buChar char="•"/>
            </a:pPr>
            <a:r>
              <a:rPr lang="en-GB" sz="2000" b="1" dirty="0" smtClean="0"/>
              <a:t>16.9% </a:t>
            </a:r>
            <a:r>
              <a:rPr lang="en-GB" sz="2000" dirty="0" smtClean="0"/>
              <a:t>in 17-19 year olds</a:t>
            </a:r>
          </a:p>
          <a:p>
            <a:pPr marL="742950" lvl="1" indent="-285750">
              <a:buFont typeface="Arial" panose="020B0604020202020204" pitchFamily="34" charset="0"/>
              <a:buChar char="•"/>
            </a:pPr>
            <a:r>
              <a:rPr lang="en-GB" sz="2000" b="1" dirty="0" smtClean="0"/>
              <a:t>Emotional disorders </a:t>
            </a:r>
            <a:r>
              <a:rPr lang="en-GB" sz="2000" dirty="0" smtClean="0"/>
              <a:t>are the most common</a:t>
            </a:r>
          </a:p>
          <a:p>
            <a:endParaRPr lang="en-GB" sz="2400" b="1" dirty="0" smtClean="0"/>
          </a:p>
          <a:p>
            <a:r>
              <a:rPr lang="en-GB" sz="2400" b="1" dirty="0" smtClean="0"/>
              <a:t>Those who are more likely to have poor mental health:</a:t>
            </a:r>
          </a:p>
          <a:p>
            <a:pPr marL="285750" indent="-285750">
              <a:buFont typeface="Arial" panose="020B0604020202020204" pitchFamily="34" charset="0"/>
              <a:buChar char="•"/>
            </a:pPr>
            <a:r>
              <a:rPr lang="en-GB" sz="2000" b="1" dirty="0" smtClean="0"/>
              <a:t>Boys </a:t>
            </a:r>
            <a:r>
              <a:rPr lang="en-GB" sz="2000" dirty="0" smtClean="0"/>
              <a:t>more likely in younger age groups;</a:t>
            </a:r>
            <a:r>
              <a:rPr lang="en-GB" sz="2000" b="1" dirty="0" smtClean="0"/>
              <a:t> girls </a:t>
            </a:r>
            <a:r>
              <a:rPr lang="en-GB" sz="2000" dirty="0" smtClean="0"/>
              <a:t>more likely in older aged groups</a:t>
            </a:r>
            <a:endParaRPr lang="en-GB" sz="2000" b="1" dirty="0" smtClean="0"/>
          </a:p>
          <a:p>
            <a:pPr marL="285750" indent="-285750">
              <a:buFont typeface="Arial" panose="020B0604020202020204" pitchFamily="34" charset="0"/>
              <a:buChar char="•"/>
            </a:pPr>
            <a:r>
              <a:rPr lang="en-GB" sz="2000" b="1" dirty="0" smtClean="0"/>
              <a:t>Girls</a:t>
            </a:r>
            <a:r>
              <a:rPr lang="en-GB" sz="2000" dirty="0" smtClean="0"/>
              <a:t> </a:t>
            </a:r>
            <a:r>
              <a:rPr lang="en-GB" sz="2000" b="1" dirty="0"/>
              <a:t>aged 17 to 19 </a:t>
            </a:r>
            <a:r>
              <a:rPr lang="en-GB" sz="2000" dirty="0"/>
              <a:t>were more than twice as </a:t>
            </a:r>
            <a:r>
              <a:rPr lang="en-GB" sz="2000" dirty="0" smtClean="0"/>
              <a:t>likely than boys that age (</a:t>
            </a:r>
            <a:r>
              <a:rPr lang="en-GB" sz="2000" dirty="0"/>
              <a:t>23.9% compared with 10.3</a:t>
            </a:r>
            <a:r>
              <a:rPr lang="en-GB" sz="2000" dirty="0" smtClean="0"/>
              <a:t>%)</a:t>
            </a:r>
            <a:endParaRPr lang="en-GB" sz="2000" dirty="0"/>
          </a:p>
          <a:p>
            <a:pPr marL="285750" indent="-285750">
              <a:buFont typeface="Arial" panose="020B0604020202020204" pitchFamily="34" charset="0"/>
              <a:buChar char="•"/>
            </a:pPr>
            <a:r>
              <a:rPr lang="en-GB" sz="2000" dirty="0" smtClean="0"/>
              <a:t>Those from </a:t>
            </a:r>
            <a:r>
              <a:rPr lang="en-GB" sz="2000" b="1" dirty="0" smtClean="0"/>
              <a:t>low income </a:t>
            </a:r>
            <a:r>
              <a:rPr lang="en-GB" sz="2000" dirty="0" smtClean="0"/>
              <a:t>families, living in families experiencing difficulties or with </a:t>
            </a:r>
            <a:r>
              <a:rPr lang="en-GB" sz="2000" b="1" dirty="0" smtClean="0"/>
              <a:t>parents</a:t>
            </a:r>
            <a:r>
              <a:rPr lang="en-GB" sz="2000" dirty="0" smtClean="0"/>
              <a:t> with poor mental health, and those with </a:t>
            </a:r>
            <a:r>
              <a:rPr lang="en-GB" sz="2000" b="1" dirty="0" smtClean="0"/>
              <a:t>poor general health</a:t>
            </a:r>
            <a:r>
              <a:rPr lang="en-GB" sz="2000" dirty="0" smtClean="0"/>
              <a:t>.</a:t>
            </a:r>
            <a:r>
              <a:rPr lang="en-GB" sz="2000" b="1" dirty="0"/>
              <a:t> </a:t>
            </a:r>
            <a:endParaRPr lang="en-GB" sz="2000" b="1" dirty="0" smtClean="0"/>
          </a:p>
          <a:p>
            <a:pPr marL="285750" indent="-285750">
              <a:buFont typeface="Arial" panose="020B0604020202020204" pitchFamily="34" charset="0"/>
              <a:buChar char="•"/>
            </a:pPr>
            <a:r>
              <a:rPr lang="en-GB" sz="2000" b="1" dirty="0" smtClean="0"/>
              <a:t>LGBT</a:t>
            </a:r>
            <a:r>
              <a:rPr lang="en-GB" sz="2000" dirty="0" smtClean="0"/>
              <a:t> </a:t>
            </a:r>
            <a:r>
              <a:rPr lang="en-GB" sz="2000" dirty="0"/>
              <a:t>or other sexual identity (34.9%) compared with those who identified as heterosexual (13.2%). </a:t>
            </a:r>
          </a:p>
        </p:txBody>
      </p:sp>
      <p:sp>
        <p:nvSpPr>
          <p:cNvPr id="4" name="Slide Number Placeholder 3"/>
          <p:cNvSpPr>
            <a:spLocks noGrp="1"/>
          </p:cNvSpPr>
          <p:nvPr>
            <p:ph type="sldNum" sz="quarter" idx="12"/>
          </p:nvPr>
        </p:nvSpPr>
        <p:spPr/>
        <p:txBody>
          <a:bodyPr/>
          <a:lstStyle/>
          <a:p>
            <a:fld id="{76E8EA33-0568-4363-9A6C-5FF9AF2CD2CF}" type="slidenum">
              <a:rPr lang="en-GB" smtClean="0"/>
              <a:t>8</a:t>
            </a:fld>
            <a:endParaRPr lang="en-GB"/>
          </a:p>
        </p:txBody>
      </p:sp>
    </p:spTree>
    <p:extLst>
      <p:ext uri="{BB962C8B-B14F-4D97-AF65-F5344CB8AC3E}">
        <p14:creationId xmlns:p14="http://schemas.microsoft.com/office/powerpoint/2010/main" val="4044596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3724361237"/>
              </p:ext>
            </p:extLst>
          </p:nvPr>
        </p:nvGraphicFramePr>
        <p:xfrm>
          <a:off x="4119155" y="351983"/>
          <a:ext cx="7937863" cy="5777586"/>
        </p:xfrm>
        <a:graphic>
          <a:graphicData uri="http://schemas.openxmlformats.org/drawingml/2006/table">
            <a:tbl>
              <a:tblPr firstRow="1" bandRow="1">
                <a:tableStyleId>{5C22544A-7EE6-4342-B048-85BDC9FD1C3A}</a:tableStyleId>
              </a:tblPr>
              <a:tblGrid>
                <a:gridCol w="4750553">
                  <a:extLst>
                    <a:ext uri="{9D8B030D-6E8A-4147-A177-3AD203B41FA5}">
                      <a16:colId xmlns:a16="http://schemas.microsoft.com/office/drawing/2014/main" val="501062262"/>
                    </a:ext>
                  </a:extLst>
                </a:gridCol>
                <a:gridCol w="688982">
                  <a:extLst>
                    <a:ext uri="{9D8B030D-6E8A-4147-A177-3AD203B41FA5}">
                      <a16:colId xmlns:a16="http://schemas.microsoft.com/office/drawing/2014/main" val="2958468125"/>
                    </a:ext>
                  </a:extLst>
                </a:gridCol>
                <a:gridCol w="598495">
                  <a:extLst>
                    <a:ext uri="{9D8B030D-6E8A-4147-A177-3AD203B41FA5}">
                      <a16:colId xmlns:a16="http://schemas.microsoft.com/office/drawing/2014/main" val="1405828532"/>
                    </a:ext>
                  </a:extLst>
                </a:gridCol>
                <a:gridCol w="598495">
                  <a:extLst>
                    <a:ext uri="{9D8B030D-6E8A-4147-A177-3AD203B41FA5}">
                      <a16:colId xmlns:a16="http://schemas.microsoft.com/office/drawing/2014/main" val="4065579379"/>
                    </a:ext>
                  </a:extLst>
                </a:gridCol>
                <a:gridCol w="598495">
                  <a:extLst>
                    <a:ext uri="{9D8B030D-6E8A-4147-A177-3AD203B41FA5}">
                      <a16:colId xmlns:a16="http://schemas.microsoft.com/office/drawing/2014/main" val="1177964556"/>
                    </a:ext>
                  </a:extLst>
                </a:gridCol>
                <a:gridCol w="702843">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238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Rectangle 4"/>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238373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Recommendations:</a:t>
            </a:r>
            <a:br>
              <a:rPr lang="en-GB" dirty="0" smtClean="0"/>
            </a:br>
            <a:r>
              <a:rPr lang="en-GB" dirty="0" smtClean="0"/>
              <a:t>BBC, CBC and MK</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81</a:t>
            </a:fld>
            <a:endParaRPr lang="en-GB" dirty="0"/>
          </a:p>
        </p:txBody>
      </p:sp>
    </p:spTree>
    <p:extLst>
      <p:ext uri="{BB962C8B-B14F-4D97-AF65-F5344CB8AC3E}">
        <p14:creationId xmlns:p14="http://schemas.microsoft.com/office/powerpoint/2010/main" val="3648566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8EA33-0568-4363-9A6C-5FF9AF2CD2CF}" type="slidenum">
              <a:rPr lang="en-GB" smtClean="0"/>
              <a:t>82</a:t>
            </a:fld>
            <a:endParaRPr lang="en-GB"/>
          </a:p>
        </p:txBody>
      </p:sp>
      <p:sp>
        <p:nvSpPr>
          <p:cNvPr id="5" name="TextBox 4"/>
          <p:cNvSpPr txBox="1"/>
          <p:nvPr/>
        </p:nvSpPr>
        <p:spPr>
          <a:xfrm>
            <a:off x="4077729" y="3002692"/>
            <a:ext cx="3768811" cy="646331"/>
          </a:xfrm>
          <a:prstGeom prst="rect">
            <a:avLst/>
          </a:prstGeom>
          <a:noFill/>
        </p:spPr>
        <p:txBody>
          <a:bodyPr wrap="square" rtlCol="0">
            <a:spAutoFit/>
          </a:bodyPr>
          <a:lstStyle/>
          <a:p>
            <a:pPr algn="ctr"/>
            <a:r>
              <a:rPr lang="en-GB" sz="3600" dirty="0" smtClean="0"/>
              <a:t>Recommendations</a:t>
            </a:r>
            <a:endParaRPr lang="en-GB" sz="3600" dirty="0"/>
          </a:p>
        </p:txBody>
      </p:sp>
      <p:sp>
        <p:nvSpPr>
          <p:cNvPr id="6" name="Cloud 5"/>
          <p:cNvSpPr/>
          <p:nvPr/>
        </p:nvSpPr>
        <p:spPr>
          <a:xfrm>
            <a:off x="4473147" y="37175"/>
            <a:ext cx="3929448" cy="2582562"/>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Addressing risk factors and promoting protective factors</a:t>
            </a:r>
            <a:r>
              <a:rPr lang="en-GB" sz="2000" dirty="0">
                <a:solidFill>
                  <a:schemeClr val="tx1"/>
                </a:solidFill>
              </a:rPr>
              <a:t> for good mental health and wellbeing in CYP needs to be a priority</a:t>
            </a:r>
          </a:p>
        </p:txBody>
      </p:sp>
      <p:sp>
        <p:nvSpPr>
          <p:cNvPr id="7" name="Cloud 6"/>
          <p:cNvSpPr/>
          <p:nvPr/>
        </p:nvSpPr>
        <p:spPr>
          <a:xfrm>
            <a:off x="8291382" y="708806"/>
            <a:ext cx="3719384" cy="2426901"/>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There needs to be </a:t>
            </a:r>
            <a:r>
              <a:rPr lang="en-US" sz="2000" b="1" dirty="0">
                <a:solidFill>
                  <a:schemeClr val="tx1"/>
                </a:solidFill>
              </a:rPr>
              <a:t>a whole systems approach to early identification </a:t>
            </a:r>
            <a:r>
              <a:rPr lang="en-US" sz="2000" dirty="0">
                <a:solidFill>
                  <a:schemeClr val="tx1"/>
                </a:solidFill>
              </a:rPr>
              <a:t>of the signs of poor mental health</a:t>
            </a:r>
            <a:endParaRPr lang="en-GB" sz="2000" dirty="0">
              <a:solidFill>
                <a:schemeClr val="tx1"/>
              </a:solidFill>
            </a:endParaRPr>
          </a:p>
        </p:txBody>
      </p:sp>
      <p:sp>
        <p:nvSpPr>
          <p:cNvPr id="8" name="Cloud 7"/>
          <p:cNvSpPr/>
          <p:nvPr/>
        </p:nvSpPr>
        <p:spPr>
          <a:xfrm>
            <a:off x="7928919" y="3002809"/>
            <a:ext cx="4263081" cy="2569605"/>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There needs to be more </a:t>
            </a:r>
            <a:r>
              <a:rPr lang="en-GB" sz="2000" b="1" dirty="0">
                <a:solidFill>
                  <a:schemeClr val="tx1"/>
                </a:solidFill>
              </a:rPr>
              <a:t>targeted prevention and access to low level support </a:t>
            </a:r>
            <a:r>
              <a:rPr lang="en-GB" sz="2000" dirty="0">
                <a:solidFill>
                  <a:schemeClr val="tx1"/>
                </a:solidFill>
              </a:rPr>
              <a:t>particularly for vulnerable groups at risk of poor mental health</a:t>
            </a:r>
          </a:p>
        </p:txBody>
      </p:sp>
      <p:sp>
        <p:nvSpPr>
          <p:cNvPr id="9" name="Cloud 8"/>
          <p:cNvSpPr/>
          <p:nvPr/>
        </p:nvSpPr>
        <p:spPr>
          <a:xfrm>
            <a:off x="4868564" y="4439897"/>
            <a:ext cx="3534031" cy="256642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There should be an </a:t>
            </a:r>
            <a:r>
              <a:rPr lang="en-GB" sz="2000" b="1" dirty="0" smtClean="0">
                <a:solidFill>
                  <a:schemeClr val="tx1"/>
                </a:solidFill>
              </a:rPr>
              <a:t>audit of referrals not seen by CAMHs </a:t>
            </a:r>
            <a:r>
              <a:rPr lang="en-GB" sz="2000" dirty="0" smtClean="0">
                <a:solidFill>
                  <a:schemeClr val="tx1"/>
                </a:solidFill>
              </a:rPr>
              <a:t>to identify what the outcomes are for these individuals</a:t>
            </a:r>
            <a:endParaRPr lang="en-GB" sz="2000" dirty="0">
              <a:solidFill>
                <a:schemeClr val="tx1"/>
              </a:solidFill>
            </a:endParaRPr>
          </a:p>
        </p:txBody>
      </p:sp>
      <p:sp>
        <p:nvSpPr>
          <p:cNvPr id="10" name="Cloud 9"/>
          <p:cNvSpPr/>
          <p:nvPr/>
        </p:nvSpPr>
        <p:spPr>
          <a:xfrm>
            <a:off x="518982" y="4679432"/>
            <a:ext cx="4324864" cy="2178568"/>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focus </a:t>
            </a:r>
            <a:r>
              <a:rPr lang="en-US" sz="2000" dirty="0" smtClean="0">
                <a:solidFill>
                  <a:schemeClr val="tx1"/>
                </a:solidFill>
              </a:rPr>
              <a:t>for </a:t>
            </a:r>
            <a:r>
              <a:rPr lang="en-US" sz="2000" dirty="0">
                <a:solidFill>
                  <a:schemeClr val="tx1"/>
                </a:solidFill>
              </a:rPr>
              <a:t>transitions needs to be </a:t>
            </a:r>
            <a:r>
              <a:rPr lang="en-US" sz="2000" b="1" dirty="0">
                <a:solidFill>
                  <a:schemeClr val="tx1"/>
                </a:solidFill>
              </a:rPr>
              <a:t>on preparing young people for adult services</a:t>
            </a:r>
            <a:r>
              <a:rPr lang="en-US" sz="2000" dirty="0">
                <a:solidFill>
                  <a:schemeClr val="tx1"/>
                </a:solidFill>
              </a:rPr>
              <a:t> and </a:t>
            </a:r>
            <a:r>
              <a:rPr lang="en-US" sz="2000" b="1" dirty="0">
                <a:solidFill>
                  <a:schemeClr val="tx1"/>
                </a:solidFill>
              </a:rPr>
              <a:t>enabling self-management</a:t>
            </a:r>
            <a:endParaRPr lang="en-GB" sz="2000" b="1" dirty="0">
              <a:solidFill>
                <a:schemeClr val="tx1"/>
              </a:solidFill>
            </a:endParaRPr>
          </a:p>
        </p:txBody>
      </p:sp>
      <p:sp>
        <p:nvSpPr>
          <p:cNvPr id="11" name="Cloud 10"/>
          <p:cNvSpPr/>
          <p:nvPr/>
        </p:nvSpPr>
        <p:spPr>
          <a:xfrm>
            <a:off x="86499" y="1863980"/>
            <a:ext cx="3842951" cy="2923753"/>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Robust data</a:t>
            </a:r>
            <a:r>
              <a:rPr lang="en-GB" sz="2000" dirty="0">
                <a:solidFill>
                  <a:schemeClr val="tx1"/>
                </a:solidFill>
              </a:rPr>
              <a:t> that enables us to understand </a:t>
            </a:r>
            <a:r>
              <a:rPr lang="en-GB" sz="2000" b="1" dirty="0">
                <a:solidFill>
                  <a:schemeClr val="tx1"/>
                </a:solidFill>
              </a:rPr>
              <a:t>local need and access to support</a:t>
            </a:r>
            <a:r>
              <a:rPr lang="en-GB" sz="2000" dirty="0">
                <a:solidFill>
                  <a:schemeClr val="tx1"/>
                </a:solidFill>
              </a:rPr>
              <a:t> is needed to plan services and improve outcomes</a:t>
            </a:r>
          </a:p>
        </p:txBody>
      </p:sp>
      <p:sp>
        <p:nvSpPr>
          <p:cNvPr id="12" name="Cloud 11"/>
          <p:cNvSpPr/>
          <p:nvPr/>
        </p:nvSpPr>
        <p:spPr>
          <a:xfrm>
            <a:off x="86499" y="110404"/>
            <a:ext cx="4374290" cy="175357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high proportion of referrals into CAMHs are not accepted. Progress needs to made to </a:t>
            </a:r>
            <a:r>
              <a:rPr lang="en-US" b="1" dirty="0">
                <a:solidFill>
                  <a:schemeClr val="tx1"/>
                </a:solidFill>
              </a:rPr>
              <a:t>improve quality of referrals</a:t>
            </a:r>
            <a:r>
              <a:rPr lang="en-US"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41095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338" y="2527116"/>
            <a:ext cx="4801926" cy="3346224"/>
          </a:xfrm>
          <a:prstGeom prst="rect">
            <a:avLst/>
          </a:prstGeom>
        </p:spPr>
      </p:pic>
      <p:sp>
        <p:nvSpPr>
          <p:cNvPr id="3" name="TextBox 2"/>
          <p:cNvSpPr txBox="1"/>
          <p:nvPr/>
        </p:nvSpPr>
        <p:spPr>
          <a:xfrm>
            <a:off x="5291328" y="1986906"/>
            <a:ext cx="6583680" cy="4801314"/>
          </a:xfrm>
          <a:prstGeom prst="rect">
            <a:avLst/>
          </a:prstGeom>
          <a:noFill/>
        </p:spPr>
        <p:txBody>
          <a:bodyPr wrap="square" rtlCol="0">
            <a:spAutoFit/>
          </a:bodyPr>
          <a:lstStyle/>
          <a:p>
            <a:r>
              <a:rPr lang="en-GB" sz="2400" dirty="0" smtClean="0"/>
              <a:t>Characteristics of children aged 2-4 who were more likely to have a diagnosable mental health (MH) condition:</a:t>
            </a:r>
          </a:p>
          <a:p>
            <a:pPr marL="285750" indent="-285750">
              <a:buFont typeface="Arial" panose="020B0604020202020204" pitchFamily="34" charset="0"/>
              <a:buChar char="•"/>
            </a:pPr>
            <a:r>
              <a:rPr lang="en-GB" b="1" dirty="0" smtClean="0">
                <a:solidFill>
                  <a:schemeClr val="accent5"/>
                </a:solidFill>
              </a:rPr>
              <a:t>Demographics: </a:t>
            </a:r>
            <a:r>
              <a:rPr lang="en-GB" dirty="0" smtClean="0"/>
              <a:t>Preschool boys from white ethnic backgrounds, and preschool children in the North of England</a:t>
            </a:r>
          </a:p>
          <a:p>
            <a:pPr marL="285750" indent="-285750">
              <a:buFont typeface="Arial" panose="020B0604020202020204" pitchFamily="34" charset="0"/>
              <a:buChar char="•"/>
            </a:pPr>
            <a:r>
              <a:rPr lang="en-GB" dirty="0" smtClean="0"/>
              <a:t>Health: Children with fair, bad or very bad health compared to those with good health</a:t>
            </a:r>
          </a:p>
          <a:p>
            <a:pPr marL="285750" indent="-285750">
              <a:buFont typeface="Arial" panose="020B0604020202020204" pitchFamily="34" charset="0"/>
              <a:buChar char="•"/>
            </a:pPr>
            <a:r>
              <a:rPr lang="en-GB" b="1" dirty="0" smtClean="0">
                <a:solidFill>
                  <a:schemeClr val="accent5"/>
                </a:solidFill>
              </a:rPr>
              <a:t>Family: </a:t>
            </a:r>
            <a:r>
              <a:rPr lang="en-GB" dirty="0" smtClean="0"/>
              <a:t>Children who’s parents showed signs of a common mental health disorder, and those living in families experiencing difficulties</a:t>
            </a:r>
          </a:p>
          <a:p>
            <a:pPr marL="285750" indent="-285750">
              <a:buFont typeface="Arial" panose="020B0604020202020204" pitchFamily="34" charset="0"/>
              <a:buChar char="•"/>
            </a:pPr>
            <a:r>
              <a:rPr lang="en-GB" b="1" dirty="0" smtClean="0">
                <a:solidFill>
                  <a:schemeClr val="accent5"/>
                </a:solidFill>
              </a:rPr>
              <a:t>Socioeconomics: </a:t>
            </a:r>
            <a:r>
              <a:rPr lang="en-GB" dirty="0" smtClean="0"/>
              <a:t>Children living in the third of households with the lowest income; preschool children who lived with a parent in receipt of benefits related to low income and disability</a:t>
            </a:r>
          </a:p>
          <a:p>
            <a:pPr marL="285750" indent="-285750">
              <a:buFont typeface="Arial" panose="020B0604020202020204" pitchFamily="34" charset="0"/>
              <a:buChar char="•"/>
            </a:pPr>
            <a:r>
              <a:rPr lang="en-GB" b="1" dirty="0">
                <a:solidFill>
                  <a:schemeClr val="accent5"/>
                </a:solidFill>
              </a:rPr>
              <a:t>Neurodevelopment disorders</a:t>
            </a:r>
            <a:r>
              <a:rPr lang="en-GB" dirty="0"/>
              <a:t> (e.g. autism) and behavioural disorders are most prevalent MH conditions in 2-4 year </a:t>
            </a:r>
            <a:r>
              <a:rPr lang="en-GB" dirty="0" smtClean="0"/>
              <a:t>olds for which there is a </a:t>
            </a:r>
            <a:r>
              <a:rPr lang="en-GB" b="1" i="1" dirty="0" smtClean="0"/>
              <a:t>separate needs assessment </a:t>
            </a:r>
            <a:r>
              <a:rPr lang="en-GB" dirty="0" smtClean="0"/>
              <a:t>being undertaken.</a:t>
            </a:r>
          </a:p>
        </p:txBody>
      </p:sp>
      <p:sp>
        <p:nvSpPr>
          <p:cNvPr id="6" name="TextBox 5"/>
          <p:cNvSpPr txBox="1"/>
          <p:nvPr/>
        </p:nvSpPr>
        <p:spPr>
          <a:xfrm>
            <a:off x="97536" y="85344"/>
            <a:ext cx="11911584" cy="1384995"/>
          </a:xfrm>
          <a:prstGeom prst="rect">
            <a:avLst/>
          </a:prstGeom>
          <a:noFill/>
        </p:spPr>
        <p:txBody>
          <a:bodyPr wrap="square" rtlCol="0">
            <a:spAutoFit/>
          </a:bodyPr>
          <a:lstStyle/>
          <a:p>
            <a:r>
              <a:rPr lang="en-GB" sz="2800" dirty="0" smtClean="0"/>
              <a:t>Key factors associated with diagnosable mental health in preschool children include having poor general health, having parents with a poor mental health, living in families experiencing difficulties, and in families with low income</a:t>
            </a:r>
            <a:endParaRPr lang="en-GB" sz="2800" dirty="0"/>
          </a:p>
        </p:txBody>
      </p:sp>
      <p:sp>
        <p:nvSpPr>
          <p:cNvPr id="2" name="Slide Number Placeholder 1"/>
          <p:cNvSpPr>
            <a:spLocks noGrp="1"/>
          </p:cNvSpPr>
          <p:nvPr>
            <p:ph type="sldNum" sz="quarter" idx="12"/>
          </p:nvPr>
        </p:nvSpPr>
        <p:spPr/>
        <p:txBody>
          <a:bodyPr/>
          <a:lstStyle/>
          <a:p>
            <a:fld id="{76E8EA33-0568-4363-9A6C-5FF9AF2CD2CF}" type="slidenum">
              <a:rPr lang="en-GB" smtClean="0"/>
              <a:t>9</a:t>
            </a:fld>
            <a:endParaRPr lang="en-GB"/>
          </a:p>
        </p:txBody>
      </p:sp>
    </p:spTree>
    <p:extLst>
      <p:ext uri="{BB962C8B-B14F-4D97-AF65-F5344CB8AC3E}">
        <p14:creationId xmlns:p14="http://schemas.microsoft.com/office/powerpoint/2010/main" val="86663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6365</TotalTime>
  <Words>18587</Words>
  <Application>Microsoft Office PowerPoint</Application>
  <PresentationFormat>Widescreen</PresentationFormat>
  <Paragraphs>1830</Paragraphs>
  <Slides>82</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Batang</vt:lpstr>
      <vt:lpstr>Calibri</vt:lpstr>
      <vt:lpstr>Calibri Light</vt:lpstr>
      <vt:lpstr>Tahoma</vt:lpstr>
      <vt:lpstr>Times New Roman</vt:lpstr>
      <vt:lpstr>TrebuchetMS</vt:lpstr>
      <vt:lpstr>Office Theme</vt:lpstr>
      <vt:lpstr>Children and young people’s mental health and wellbeing</vt:lpstr>
      <vt:lpstr>Contents</vt:lpstr>
      <vt:lpstr>Scope of the health needs assessment:</vt:lpstr>
      <vt:lpstr>Process and engagement</vt:lpstr>
      <vt:lpstr>Improving the mental health of children and young people: there is a strong case for prevention and early intervention</vt:lpstr>
      <vt:lpstr>Mental health is used to describe a spectrum</vt:lpstr>
      <vt:lpstr>Reducing the prevention and treatment gaps</vt:lpstr>
      <vt:lpstr>Slight increase in rates of diagnosable poor mental health since 1999 nationally</vt:lpstr>
      <vt:lpstr>PowerPoint Presentation</vt:lpstr>
      <vt:lpstr>Those with poor mental health have poorer life outcomes</vt:lpstr>
      <vt:lpstr>Risk and protective factors for mental health</vt:lpstr>
      <vt:lpstr>Adverse childhood experiences are a significant determinant of poor mental health </vt:lpstr>
      <vt:lpstr>What children and young people said</vt:lpstr>
      <vt:lpstr>Points from discussion with Bedfordshire CAMHs service users</vt:lpstr>
      <vt:lpstr>PowerPoint Presentation</vt:lpstr>
      <vt:lpstr>What young people and local partners say - MK</vt:lpstr>
      <vt:lpstr>PowerPoint Presentation</vt:lpstr>
      <vt:lpstr>Voluntary sector - opportunities</vt:lpstr>
      <vt:lpstr>PowerPoint Presentation</vt:lpstr>
      <vt:lpstr>A whole school approach to mental health within in all aspects of school life is key to building resilience in children and young people</vt:lpstr>
      <vt:lpstr>PowerPoint Presentation</vt:lpstr>
      <vt:lpstr>Population approaches evidenced to improve MH</vt:lpstr>
      <vt:lpstr>Evidence for savings from investing in prevention</vt:lpstr>
      <vt:lpstr>Government School’s Green paper proposals</vt:lpstr>
      <vt:lpstr>Bedford Borough Slides</vt:lpstr>
      <vt:lpstr>Presenting the data and making comparisons</vt:lpstr>
      <vt:lpstr>Do we understand the picture of mental wellbeing in our 0-5 year olds?</vt:lpstr>
      <vt:lpstr>The picture of mental wellbeing in school-aged children and young people</vt:lpstr>
      <vt:lpstr>Bedford Borough – Emotional Wellbeing Survey (2014)</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Bedford Borough (ELFT)</vt:lpstr>
      <vt:lpstr>Key points for discussion – CAMHs access</vt:lpstr>
      <vt:lpstr>Central Bedfordshire Slides</vt:lpstr>
      <vt:lpstr>Presenting the data and making comparisons</vt:lpstr>
      <vt:lpstr>Do we understand the picture of mental wellbeing in our 0-5 year olds?</vt:lpstr>
      <vt:lpstr>The picture of mental wellbeing in school-aged children and young people</vt:lpstr>
      <vt:lpstr>Results from the SHEU Health and Wellbeing Survey, CBC (2017)</vt:lpstr>
      <vt:lpstr>Self-harm: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Central Bedfordshire (ELFT)</vt:lpstr>
      <vt:lpstr>Recommendations: Bedford Borough and Central Bedfordshire</vt:lpstr>
      <vt:lpstr>PowerPoint Presentation</vt:lpstr>
      <vt:lpstr>PowerPoint Presentation</vt:lpstr>
      <vt:lpstr>PowerPoint Presentation</vt:lpstr>
      <vt:lpstr>PowerPoint Presentation</vt:lpstr>
      <vt:lpstr>Milton Keynes Data Only Slides</vt:lpstr>
      <vt:lpstr>Presenting the data and making comparisons</vt:lpstr>
      <vt:lpstr>The picture of mental wellbeing in school-aged children and young people</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approaches in Milton Keynes to promoting protective factors</vt:lpstr>
      <vt:lpstr>Example approaches in Milton Keynes to addressing risk factors</vt:lpstr>
      <vt:lpstr>Access to Child and Adolescent Mental Health Services (CAMHs) – Provided by Central and North West London NHS Foundation Trust (CNWL)</vt:lpstr>
      <vt:lpstr>CAMHs referral reasons - data from Milton Keynes CAMHs only (Oct17-Sep18), data not available from ELFT</vt:lpstr>
      <vt:lpstr>Key points for discussion – CAMHs access</vt:lpstr>
      <vt:lpstr>Recommendations: Milton Keynes</vt:lpstr>
      <vt:lpstr>PowerPoint Presentation</vt:lpstr>
      <vt:lpstr>PowerPoint Presentation</vt:lpstr>
      <vt:lpstr>PowerPoint Presentation</vt:lpstr>
      <vt:lpstr>PowerPoint Presentation</vt:lpstr>
      <vt:lpstr>Bedford Borough, Central Bedfordshire and Milton Keynes Data</vt:lpstr>
      <vt:lpstr>Do we understand the picture of mental wellbeing in our 0-5 year olds?</vt:lpstr>
      <vt:lpstr>The picture of mental wellbeing in school-aged children and young people</vt:lpstr>
      <vt:lpstr>Protective factors: how are we performing?</vt:lpstr>
      <vt:lpstr>Addressing adversity – how are we performing?</vt:lpstr>
      <vt:lpstr>Vulnerability</vt:lpstr>
      <vt:lpstr>Recommendations: BBC, CBC and MK</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people’s mental health and wellbeing</dc:title>
  <dc:creator>Marimba Carr</dc:creator>
  <cp:lastModifiedBy>Anthony Scanlon</cp:lastModifiedBy>
  <cp:revision>458</cp:revision>
  <cp:lastPrinted>2019-05-20T10:26:24Z</cp:lastPrinted>
  <dcterms:created xsi:type="dcterms:W3CDTF">2019-03-11T13:53:02Z</dcterms:created>
  <dcterms:modified xsi:type="dcterms:W3CDTF">2023-06-14T10:24:18Z</dcterms:modified>
</cp:coreProperties>
</file>