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1"/>
  </p:sldMasterIdLst>
  <p:notesMasterIdLst>
    <p:notesMasterId r:id="rId24"/>
  </p:notesMasterIdLst>
  <p:handoutMasterIdLst>
    <p:handoutMasterId r:id="rId25"/>
  </p:handoutMasterIdLst>
  <p:sldIdLst>
    <p:sldId id="261" r:id="rId2"/>
    <p:sldId id="295" r:id="rId3"/>
    <p:sldId id="294" r:id="rId4"/>
    <p:sldId id="260" r:id="rId5"/>
    <p:sldId id="285" r:id="rId6"/>
    <p:sldId id="286" r:id="rId7"/>
    <p:sldId id="267" r:id="rId8"/>
    <p:sldId id="271" r:id="rId9"/>
    <p:sldId id="288" r:id="rId10"/>
    <p:sldId id="287" r:id="rId11"/>
    <p:sldId id="272" r:id="rId12"/>
    <p:sldId id="290" r:id="rId13"/>
    <p:sldId id="279" r:id="rId14"/>
    <p:sldId id="280" r:id="rId15"/>
    <p:sldId id="269" r:id="rId16"/>
    <p:sldId id="278" r:id="rId17"/>
    <p:sldId id="270" r:id="rId18"/>
    <p:sldId id="283" r:id="rId19"/>
    <p:sldId id="284" r:id="rId20"/>
    <p:sldId id="282" r:id="rId21"/>
    <p:sldId id="293" r:id="rId22"/>
    <p:sldId id="29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u Shaikh" initials="AS" lastIdx="2" clrIdx="1">
    <p:extLst>
      <p:ext uri="{19B8F6BF-5375-455C-9EA6-DF929625EA0E}">
        <p15:presenceInfo xmlns:p15="http://schemas.microsoft.com/office/powerpoint/2012/main" userId="S-1-5-21-1430016893-3367594156-591232521-641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1D4999"/>
    <a:srgbClr val="37B34A"/>
    <a:srgbClr val="513785"/>
    <a:srgbClr val="662964"/>
    <a:srgbClr val="FFFFFF"/>
    <a:srgbClr val="B9B9B9"/>
    <a:srgbClr val="002060"/>
    <a:srgbClr val="000000"/>
    <a:srgbClr val="01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408" autoAdjust="0"/>
    <p:restoredTop sz="94620"/>
  </p:normalViewPr>
  <p:slideViewPr>
    <p:cSldViewPr snapToGrid="0">
      <p:cViewPr varScale="1">
        <p:scale>
          <a:sx n="111" d="100"/>
          <a:sy n="111" d="100"/>
        </p:scale>
        <p:origin x="1240" y="8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smtClean="0"/>
              <a:t>Prevalence</a:t>
            </a:r>
            <a:r>
              <a:rPr lang="en-GB" baseline="0" dirty="0" smtClean="0"/>
              <a:t> of risk factors in Local Authorities in BLMK</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Bedford Borough </c:v>
                </c:pt>
              </c:strCache>
            </c:strRef>
          </c:tx>
          <c:spPr>
            <a:solidFill>
              <a:srgbClr val="662964"/>
            </a:solidFill>
            <a:ln>
              <a:noFill/>
            </a:ln>
            <a:effectLst/>
          </c:spPr>
          <c:invertIfNegative val="0"/>
          <c:cat>
            <c:strRef>
              <c:f>Sheet1!$A$2:$A$4</c:f>
              <c:strCache>
                <c:ptCount val="3"/>
                <c:pt idx="0">
                  <c:v>Excess weight</c:v>
                </c:pt>
                <c:pt idx="1">
                  <c:v>Physically inactive</c:v>
                </c:pt>
                <c:pt idx="2">
                  <c:v>Smoking</c:v>
                </c:pt>
              </c:strCache>
            </c:strRef>
          </c:cat>
          <c:val>
            <c:numRef>
              <c:f>Sheet1!$B$2:$B$4</c:f>
              <c:numCache>
                <c:formatCode>General</c:formatCode>
                <c:ptCount val="3"/>
                <c:pt idx="0">
                  <c:v>61.6</c:v>
                </c:pt>
                <c:pt idx="1">
                  <c:v>24.7</c:v>
                </c:pt>
                <c:pt idx="2">
                  <c:v>13.1</c:v>
                </c:pt>
              </c:numCache>
            </c:numRef>
          </c:val>
          <c:extLst>
            <c:ext xmlns:c16="http://schemas.microsoft.com/office/drawing/2014/chart" uri="{C3380CC4-5D6E-409C-BE32-E72D297353CC}">
              <c16:uniqueId val="{00000000-9409-4567-8D7A-70D357531C30}"/>
            </c:ext>
          </c:extLst>
        </c:ser>
        <c:ser>
          <c:idx val="1"/>
          <c:order val="1"/>
          <c:tx>
            <c:strRef>
              <c:f>Sheet1!$C$1</c:f>
              <c:strCache>
                <c:ptCount val="1"/>
                <c:pt idx="0">
                  <c:v>Central Bedfordshire</c:v>
                </c:pt>
              </c:strCache>
            </c:strRef>
          </c:tx>
          <c:spPr>
            <a:solidFill>
              <a:srgbClr val="37B34A"/>
            </a:solidFill>
            <a:ln>
              <a:noFill/>
            </a:ln>
            <a:effectLst/>
          </c:spPr>
          <c:invertIfNegative val="0"/>
          <c:cat>
            <c:strRef>
              <c:f>Sheet1!$A$2:$A$4</c:f>
              <c:strCache>
                <c:ptCount val="3"/>
                <c:pt idx="0">
                  <c:v>Excess weight</c:v>
                </c:pt>
                <c:pt idx="1">
                  <c:v>Physically inactive</c:v>
                </c:pt>
                <c:pt idx="2">
                  <c:v>Smoking</c:v>
                </c:pt>
              </c:strCache>
            </c:strRef>
          </c:cat>
          <c:val>
            <c:numRef>
              <c:f>Sheet1!$C$2:$C$4</c:f>
              <c:numCache>
                <c:formatCode>General</c:formatCode>
                <c:ptCount val="3"/>
                <c:pt idx="0">
                  <c:v>58.1</c:v>
                </c:pt>
                <c:pt idx="1">
                  <c:v>21</c:v>
                </c:pt>
                <c:pt idx="2">
                  <c:v>11.9</c:v>
                </c:pt>
              </c:numCache>
            </c:numRef>
          </c:val>
          <c:extLst>
            <c:ext xmlns:c16="http://schemas.microsoft.com/office/drawing/2014/chart" uri="{C3380CC4-5D6E-409C-BE32-E72D297353CC}">
              <c16:uniqueId val="{00000001-9409-4567-8D7A-70D357531C30}"/>
            </c:ext>
          </c:extLst>
        </c:ser>
        <c:ser>
          <c:idx val="2"/>
          <c:order val="2"/>
          <c:tx>
            <c:strRef>
              <c:f>Sheet1!$D$1</c:f>
              <c:strCache>
                <c:ptCount val="1"/>
                <c:pt idx="0">
                  <c:v>Luton</c:v>
                </c:pt>
              </c:strCache>
            </c:strRef>
          </c:tx>
          <c:spPr>
            <a:solidFill>
              <a:srgbClr val="FFC000"/>
            </a:solidFill>
            <a:ln>
              <a:noFill/>
            </a:ln>
            <a:effectLst/>
          </c:spPr>
          <c:invertIfNegative val="0"/>
          <c:cat>
            <c:strRef>
              <c:f>Sheet1!$A$2:$A$4</c:f>
              <c:strCache>
                <c:ptCount val="3"/>
                <c:pt idx="0">
                  <c:v>Excess weight</c:v>
                </c:pt>
                <c:pt idx="1">
                  <c:v>Physically inactive</c:v>
                </c:pt>
                <c:pt idx="2">
                  <c:v>Smoking</c:v>
                </c:pt>
              </c:strCache>
            </c:strRef>
          </c:cat>
          <c:val>
            <c:numRef>
              <c:f>Sheet1!$D$2:$D$4</c:f>
              <c:numCache>
                <c:formatCode>General</c:formatCode>
                <c:ptCount val="3"/>
                <c:pt idx="0">
                  <c:v>70.7</c:v>
                </c:pt>
                <c:pt idx="1">
                  <c:v>30.3</c:v>
                </c:pt>
                <c:pt idx="2">
                  <c:v>17</c:v>
                </c:pt>
              </c:numCache>
            </c:numRef>
          </c:val>
          <c:extLst>
            <c:ext xmlns:c16="http://schemas.microsoft.com/office/drawing/2014/chart" uri="{C3380CC4-5D6E-409C-BE32-E72D297353CC}">
              <c16:uniqueId val="{00000002-9409-4567-8D7A-70D357531C30}"/>
            </c:ext>
          </c:extLst>
        </c:ser>
        <c:ser>
          <c:idx val="3"/>
          <c:order val="3"/>
          <c:tx>
            <c:strRef>
              <c:f>Sheet1!$E$1</c:f>
              <c:strCache>
                <c:ptCount val="1"/>
                <c:pt idx="0">
                  <c:v>Milton Keynes </c:v>
                </c:pt>
              </c:strCache>
            </c:strRef>
          </c:tx>
          <c:spPr>
            <a:solidFill>
              <a:srgbClr val="00B0F0"/>
            </a:solidFill>
            <a:ln>
              <a:noFill/>
            </a:ln>
            <a:effectLst/>
          </c:spPr>
          <c:invertIfNegative val="0"/>
          <c:cat>
            <c:strRef>
              <c:f>Sheet1!$A$2:$A$4</c:f>
              <c:strCache>
                <c:ptCount val="3"/>
                <c:pt idx="0">
                  <c:v>Excess weight</c:v>
                </c:pt>
                <c:pt idx="1">
                  <c:v>Physically inactive</c:v>
                </c:pt>
                <c:pt idx="2">
                  <c:v>Smoking</c:v>
                </c:pt>
              </c:strCache>
            </c:strRef>
          </c:cat>
          <c:val>
            <c:numRef>
              <c:f>Sheet1!$E$2:$E$4</c:f>
              <c:numCache>
                <c:formatCode>General</c:formatCode>
                <c:ptCount val="3"/>
                <c:pt idx="0">
                  <c:v>62.4</c:v>
                </c:pt>
                <c:pt idx="1">
                  <c:v>25.1</c:v>
                </c:pt>
                <c:pt idx="2">
                  <c:v>15.9</c:v>
                </c:pt>
              </c:numCache>
            </c:numRef>
          </c:val>
          <c:extLst>
            <c:ext xmlns:c16="http://schemas.microsoft.com/office/drawing/2014/chart" uri="{C3380CC4-5D6E-409C-BE32-E72D297353CC}">
              <c16:uniqueId val="{00000003-9409-4567-8D7A-70D357531C30}"/>
            </c:ext>
          </c:extLst>
        </c:ser>
        <c:dLbls>
          <c:showLegendKey val="0"/>
          <c:showVal val="0"/>
          <c:showCatName val="0"/>
          <c:showSerName val="0"/>
          <c:showPercent val="0"/>
          <c:showBubbleSize val="0"/>
        </c:dLbls>
        <c:gapWidth val="219"/>
        <c:axId val="775690264"/>
        <c:axId val="775688296"/>
      </c:barChart>
      <c:catAx>
        <c:axId val="775690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75688296"/>
        <c:crosses val="autoZero"/>
        <c:auto val="1"/>
        <c:lblAlgn val="ctr"/>
        <c:lblOffset val="100"/>
        <c:noMultiLvlLbl val="0"/>
      </c:catAx>
      <c:valAx>
        <c:axId val="7756882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400" b="1" i="0" u="none" strike="noStrike" kern="1200" baseline="0">
                    <a:solidFill>
                      <a:schemeClr val="tx1">
                        <a:lumMod val="65000"/>
                        <a:lumOff val="35000"/>
                      </a:schemeClr>
                    </a:solidFill>
                    <a:latin typeface="+mn-lt"/>
                    <a:ea typeface="+mn-ea"/>
                    <a:cs typeface="+mn-cs"/>
                  </a:defRPr>
                </a:pPr>
                <a:r>
                  <a:rPr lang="en-GB" sz="1400" b="1" dirty="0" smtClean="0"/>
                  <a:t>%</a:t>
                </a:r>
                <a:endParaRPr lang="en-GB" sz="1400" b="1" dirty="0"/>
              </a:p>
            </c:rich>
          </c:tx>
          <c:layout>
            <c:manualLayout>
              <c:xMode val="edge"/>
              <c:yMode val="edge"/>
              <c:x val="1.0976703089812273E-2"/>
              <c:y val="0.27996112204724405"/>
            </c:manualLayout>
          </c:layout>
          <c:overlay val="0"/>
          <c:spPr>
            <a:noFill/>
            <a:ln>
              <a:noFill/>
            </a:ln>
            <a:effectLst/>
          </c:spPr>
          <c:txPr>
            <a:bodyPr rot="0" spcFirstLastPara="1" vertOverflow="ellipsis"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75690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087BFF-1AB7-4953-8355-AC227792690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B023E86-1785-46B4-BB45-A1FE0B026DB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6780E8D-4A6E-4A35-9FFE-8F699DF1E9DE}" type="datetime1">
              <a:rPr lang="en-GB" smtClean="0"/>
              <a:t>11/04/2022</a:t>
            </a:fld>
            <a:endParaRPr lang="en-GB"/>
          </a:p>
        </p:txBody>
      </p:sp>
      <p:sp>
        <p:nvSpPr>
          <p:cNvPr id="4" name="Footer Placeholder 3">
            <a:extLst>
              <a:ext uri="{FF2B5EF4-FFF2-40B4-BE49-F238E27FC236}">
                <a16:creationId xmlns:a16="http://schemas.microsoft.com/office/drawing/2014/main" id="{CA86D6C0-01DC-4962-9BA5-AC7807AA511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DADABABE-1B23-4DB3-9372-F7F716A1ECF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0AA79D0-9EF0-444E-9003-BFC0DC21B482}" type="slidenum">
              <a:rPr lang="en-GB" smtClean="0"/>
              <a:t>‹#›</a:t>
            </a:fld>
            <a:endParaRPr lang="en-GB"/>
          </a:p>
        </p:txBody>
      </p:sp>
    </p:spTree>
    <p:extLst>
      <p:ext uri="{BB962C8B-B14F-4D97-AF65-F5344CB8AC3E}">
        <p14:creationId xmlns:p14="http://schemas.microsoft.com/office/powerpoint/2010/main" val="406937791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A93FEA-11B5-4FD6-9EC2-D57C889D6FA8}" type="datetime1">
              <a:rPr lang="en-GB" smtClean="0"/>
              <a:t>11/04/2022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48E71D-3F5D-4031-A257-8BD7F29E9499}" type="slidenum">
              <a:rPr lang="en-GB" smtClean="0"/>
              <a:t>‹#›</a:t>
            </a:fld>
            <a:endParaRPr lang="en-GB"/>
          </a:p>
        </p:txBody>
      </p:sp>
    </p:spTree>
    <p:extLst>
      <p:ext uri="{BB962C8B-B14F-4D97-AF65-F5344CB8AC3E}">
        <p14:creationId xmlns:p14="http://schemas.microsoft.com/office/powerpoint/2010/main" val="128678054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GP consultations: 2018-</a:t>
            </a:r>
            <a:r>
              <a:rPr lang="en-GB" baseline="0" dirty="0" smtClean="0"/>
              <a:t> 21% were accounted for by MSK conditions but only 1 practice, visited 4 times over the year (BJGP).  The other estimates were done 10-15 years ago</a:t>
            </a:r>
          </a:p>
          <a:p>
            <a:r>
              <a:rPr lang="en-GB" baseline="0" dirty="0" smtClean="0"/>
              <a:t>Half expected number: a study looking at calendar year 2019 comparing with 2020</a:t>
            </a:r>
          </a:p>
        </p:txBody>
      </p:sp>
      <p:sp>
        <p:nvSpPr>
          <p:cNvPr id="4" name="Date Placeholder 3"/>
          <p:cNvSpPr>
            <a:spLocks noGrp="1"/>
          </p:cNvSpPr>
          <p:nvPr>
            <p:ph type="dt" idx="10"/>
          </p:nvPr>
        </p:nvSpPr>
        <p:spPr/>
        <p:txBody>
          <a:bodyPr/>
          <a:lstStyle/>
          <a:p>
            <a:fld id="{D0A93FEA-11B5-4FD6-9EC2-D57C889D6FA8}" type="datetime1">
              <a:rPr lang="en-GB" smtClean="0"/>
              <a:t>11/04/2022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48E71D-3F5D-4031-A257-8BD7F29E9499}" type="slidenum">
              <a:rPr lang="en-GB" smtClean="0"/>
              <a:t>7</a:t>
            </a:fld>
            <a:endParaRPr lang="en-GB"/>
          </a:p>
        </p:txBody>
      </p:sp>
    </p:spTree>
    <p:extLst>
      <p:ext uri="{BB962C8B-B14F-4D97-AF65-F5344CB8AC3E}">
        <p14:creationId xmlns:p14="http://schemas.microsoft.com/office/powerpoint/2010/main" val="2602373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Luton has the highest percentage of the population that are overweight or obese (70.7%), percentage of adults who are physically inactive (30.3%), and percentage of  smokers (17.0%).</a:t>
            </a:r>
          </a:p>
          <a:p>
            <a:r>
              <a:rPr lang="en-US" dirty="0"/>
              <a:t>MK has a high smoking prevalence when compared with LA of a similar deprivation level (15.9%).</a:t>
            </a:r>
          </a:p>
        </p:txBody>
      </p:sp>
      <p:sp>
        <p:nvSpPr>
          <p:cNvPr id="4" name="Date Placeholder 3"/>
          <p:cNvSpPr>
            <a:spLocks noGrp="1"/>
          </p:cNvSpPr>
          <p:nvPr>
            <p:ph type="dt" idx="1"/>
          </p:nvPr>
        </p:nvSpPr>
        <p:spPr/>
        <p:txBody>
          <a:bodyPr/>
          <a:lstStyle/>
          <a:p>
            <a:fld id="{D0A93FEA-11B5-4FD6-9EC2-D57C889D6FA8}" type="datetime1">
              <a:rPr lang="en-GB" smtClean="0"/>
              <a:t>11/04/2022</a:t>
            </a:fld>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1B48E71D-3F5D-4031-A257-8BD7F29E9499}" type="slidenum">
              <a:rPr lang="en-GB" smtClean="0"/>
              <a:t>12</a:t>
            </a:fld>
            <a:endParaRPr lang="en-GB"/>
          </a:p>
        </p:txBody>
      </p:sp>
    </p:spTree>
    <p:extLst>
      <p:ext uri="{BB962C8B-B14F-4D97-AF65-F5344CB8AC3E}">
        <p14:creationId xmlns:p14="http://schemas.microsoft.com/office/powerpoint/2010/main" val="2446912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Different contracts, comparison across each services difficult, opportunity to consolidate services</a:t>
            </a:r>
            <a:endParaRPr lang="en-GB" dirty="0"/>
          </a:p>
        </p:txBody>
      </p:sp>
      <p:sp>
        <p:nvSpPr>
          <p:cNvPr id="4" name="Date Placeholder 3"/>
          <p:cNvSpPr>
            <a:spLocks noGrp="1"/>
          </p:cNvSpPr>
          <p:nvPr>
            <p:ph type="dt" idx="10"/>
          </p:nvPr>
        </p:nvSpPr>
        <p:spPr/>
        <p:txBody>
          <a:bodyPr/>
          <a:lstStyle/>
          <a:p>
            <a:fld id="{D0A93FEA-11B5-4FD6-9EC2-D57C889D6FA8}" type="datetime1">
              <a:rPr lang="en-GB" smtClean="0"/>
              <a:t>11/04/2022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48E71D-3F5D-4031-A257-8BD7F29E9499}" type="slidenum">
              <a:rPr lang="en-GB" smtClean="0"/>
              <a:t>13</a:t>
            </a:fld>
            <a:endParaRPr lang="en-GB"/>
          </a:p>
        </p:txBody>
      </p:sp>
    </p:spTree>
    <p:extLst>
      <p:ext uri="{BB962C8B-B14F-4D97-AF65-F5344CB8AC3E}">
        <p14:creationId xmlns:p14="http://schemas.microsoft.com/office/powerpoint/2010/main" val="3767013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p:cNvSpPr>
            <a:spLocks noGrp="1"/>
          </p:cNvSpPr>
          <p:nvPr>
            <p:ph type="dt" idx="10"/>
          </p:nvPr>
        </p:nvSpPr>
        <p:spPr/>
        <p:txBody>
          <a:bodyPr/>
          <a:lstStyle/>
          <a:p>
            <a:fld id="{D0A93FEA-11B5-4FD6-9EC2-D57C889D6FA8}" type="datetime1">
              <a:rPr lang="en-GB" smtClean="0"/>
              <a:t>11/04/2022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48E71D-3F5D-4031-A257-8BD7F29E9499}" type="slidenum">
              <a:rPr lang="en-GB" smtClean="0"/>
              <a:t>15</a:t>
            </a:fld>
            <a:endParaRPr lang="en-GB"/>
          </a:p>
        </p:txBody>
      </p:sp>
    </p:spTree>
    <p:extLst>
      <p:ext uri="{BB962C8B-B14F-4D97-AF65-F5344CB8AC3E}">
        <p14:creationId xmlns:p14="http://schemas.microsoft.com/office/powerpoint/2010/main" val="4020893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fld id="{D0A93FEA-11B5-4FD6-9EC2-D57C889D6FA8}" type="datetime1">
              <a:rPr lang="en-GB" smtClean="0"/>
              <a:t>11/04/2022</a:t>
            </a:fld>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1B48E71D-3F5D-4031-A257-8BD7F29E9499}" type="slidenum">
              <a:rPr lang="en-GB" smtClean="0"/>
              <a:t>17</a:t>
            </a:fld>
            <a:endParaRPr lang="en-GB"/>
          </a:p>
        </p:txBody>
      </p:sp>
    </p:spTree>
    <p:extLst>
      <p:ext uri="{BB962C8B-B14F-4D97-AF65-F5344CB8AC3E}">
        <p14:creationId xmlns:p14="http://schemas.microsoft.com/office/powerpoint/2010/main" val="3232241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EA0A74F-767B-4622-BF96-E1D742592529}"/>
              </a:ext>
            </a:extLst>
          </p:cNvPr>
          <p:cNvSpPr>
            <a:spLocks noGrp="1"/>
          </p:cNvSpPr>
          <p:nvPr>
            <p:ph type="body" sz="quarter" idx="13" hasCustomPrompt="1"/>
          </p:nvPr>
        </p:nvSpPr>
        <p:spPr>
          <a:xfrm>
            <a:off x="861147" y="2966143"/>
            <a:ext cx="5224462" cy="528637"/>
          </a:xfrm>
          <a:prstGeom prst="rect">
            <a:avLst/>
          </a:prstGeom>
        </p:spPr>
        <p:txBody>
          <a:bodyPr/>
          <a:lstStyle>
            <a:lvl1pPr marL="0" indent="0">
              <a:buNone/>
              <a:defRPr>
                <a:solidFill>
                  <a:srgbClr val="005EB8"/>
                </a:solidFill>
                <a:latin typeface="Frutiger LT W01_65 Bold1475746"/>
              </a:defRPr>
            </a:lvl1pPr>
          </a:lstStyle>
          <a:p>
            <a:pPr lvl="0"/>
            <a:r>
              <a:rPr lang="en-US" dirty="0"/>
              <a:t>Insert sub title</a:t>
            </a:r>
            <a:endParaRPr lang="en-GB" dirty="0"/>
          </a:p>
        </p:txBody>
      </p:sp>
      <p:sp>
        <p:nvSpPr>
          <p:cNvPr id="5" name="Text Placeholder 4">
            <a:extLst>
              <a:ext uri="{FF2B5EF4-FFF2-40B4-BE49-F238E27FC236}">
                <a16:creationId xmlns:a16="http://schemas.microsoft.com/office/drawing/2014/main" id="{0129EF8F-DCC4-4675-AC4B-41766E6CE642}"/>
              </a:ext>
            </a:extLst>
          </p:cNvPr>
          <p:cNvSpPr>
            <a:spLocks noGrp="1"/>
          </p:cNvSpPr>
          <p:nvPr>
            <p:ph type="body" sz="quarter" idx="11"/>
          </p:nvPr>
        </p:nvSpPr>
        <p:spPr>
          <a:xfrm>
            <a:off x="298450" y="6356350"/>
            <a:ext cx="6159500" cy="365125"/>
          </a:xfrm>
          <a:prstGeom prst="rect">
            <a:avLst/>
          </a:prstGeom>
        </p:spPr>
        <p:txBody>
          <a:bodyPr/>
          <a:lstStyle>
            <a:lvl1pPr marL="0" indent="0">
              <a:buNone/>
              <a:defRPr sz="1200">
                <a:solidFill>
                  <a:srgbClr val="005EB8"/>
                </a:solidFill>
              </a:defRPr>
            </a:lvl1pPr>
          </a:lstStyle>
          <a:p>
            <a:pPr lvl="0"/>
            <a:r>
              <a:rPr lang="en-US"/>
              <a:t>Click to edit Master text styles</a:t>
            </a:r>
          </a:p>
        </p:txBody>
      </p:sp>
      <p:sp>
        <p:nvSpPr>
          <p:cNvPr id="4" name="Slide Number Placeholder 3">
            <a:extLst>
              <a:ext uri="{FF2B5EF4-FFF2-40B4-BE49-F238E27FC236}">
                <a16:creationId xmlns:a16="http://schemas.microsoft.com/office/drawing/2014/main" id="{5696A02C-41C5-4CD5-826E-01EC12C084F7}"/>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solidFill>
              </a:defRPr>
            </a:lvl1pPr>
          </a:lstStyle>
          <a:p>
            <a:fld id="{AEF105DA-9D41-4AAD-95A3-B5E0DEDF3808}" type="slidenum">
              <a:rPr lang="en-GB" smtClean="0"/>
              <a:pPr/>
              <a:t>‹#›</a:t>
            </a:fld>
            <a:endParaRPr lang="en-GB" dirty="0"/>
          </a:p>
        </p:txBody>
      </p:sp>
      <p:sp>
        <p:nvSpPr>
          <p:cNvPr id="7" name="Text Placeholder 6">
            <a:extLst>
              <a:ext uri="{FF2B5EF4-FFF2-40B4-BE49-F238E27FC236}">
                <a16:creationId xmlns:a16="http://schemas.microsoft.com/office/drawing/2014/main" id="{5AD355BD-72B7-406E-9F6B-5F3CA696A2FF}"/>
              </a:ext>
            </a:extLst>
          </p:cNvPr>
          <p:cNvSpPr>
            <a:spLocks noGrp="1"/>
          </p:cNvSpPr>
          <p:nvPr>
            <p:ph type="body" sz="quarter" idx="12" hasCustomPrompt="1"/>
          </p:nvPr>
        </p:nvSpPr>
        <p:spPr>
          <a:xfrm>
            <a:off x="638175" y="1755775"/>
            <a:ext cx="7993063" cy="1144588"/>
          </a:xfrm>
          <a:prstGeom prst="rect">
            <a:avLst/>
          </a:prstGeom>
        </p:spPr>
        <p:txBody>
          <a:bodyPr/>
          <a:lstStyle>
            <a:lvl1pPr marL="0" indent="0">
              <a:buNone/>
              <a:defRPr sz="6500">
                <a:latin typeface="Frutiger LT W01_45 Ligh1475730"/>
              </a:defRPr>
            </a:lvl1pPr>
          </a:lstStyle>
          <a:p>
            <a:pPr lvl="0"/>
            <a:r>
              <a:rPr lang="en-US" dirty="0"/>
              <a:t> Insert title</a:t>
            </a:r>
            <a:endParaRPr lang="en-GB" dirty="0"/>
          </a:p>
        </p:txBody>
      </p:sp>
    </p:spTree>
    <p:extLst>
      <p:ext uri="{BB962C8B-B14F-4D97-AF65-F5344CB8AC3E}">
        <p14:creationId xmlns:p14="http://schemas.microsoft.com/office/powerpoint/2010/main" val="2669939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4192DEEB-E092-44C0-AED9-AFA2304A78C7}"/>
              </a:ext>
            </a:extLst>
          </p:cNvPr>
          <p:cNvSpPr>
            <a:spLocks noGrp="1"/>
          </p:cNvSpPr>
          <p:nvPr>
            <p:ph type="body" sz="quarter" idx="13"/>
          </p:nvPr>
        </p:nvSpPr>
        <p:spPr>
          <a:xfrm>
            <a:off x="685800" y="1485398"/>
            <a:ext cx="7829550" cy="868362"/>
          </a:xfrm>
          <a:prstGeom prst="rect">
            <a:avLst/>
          </a:prstGeom>
        </p:spPr>
        <p:txBody>
          <a:bodyPr/>
          <a:lstStyle>
            <a:lvl1pPr marL="0" indent="0">
              <a:buNone/>
              <a:defRPr sz="4400">
                <a:solidFill>
                  <a:srgbClr val="005EB8"/>
                </a:solidFill>
                <a:latin typeface="Frutiger LT W01_45 Ligh1475730"/>
              </a:defRPr>
            </a:lvl1pPr>
          </a:lstStyle>
          <a:p>
            <a:pPr lvl="0"/>
            <a:r>
              <a:rPr lang="en-US"/>
              <a:t>Click to edit Master text styles</a:t>
            </a:r>
          </a:p>
        </p:txBody>
      </p:sp>
      <p:sp>
        <p:nvSpPr>
          <p:cNvPr id="3" name="Footer Placeholder 2">
            <a:extLst>
              <a:ext uri="{FF2B5EF4-FFF2-40B4-BE49-F238E27FC236}">
                <a16:creationId xmlns:a16="http://schemas.microsoft.com/office/drawing/2014/main" id="{6B265CA6-AD03-4930-9FFF-684E617E83CC}"/>
              </a:ext>
            </a:extLst>
          </p:cNvPr>
          <p:cNvSpPr>
            <a:spLocks noGrp="1"/>
          </p:cNvSpPr>
          <p:nvPr>
            <p:ph type="ftr" sz="quarter" idx="10"/>
          </p:nvPr>
        </p:nvSpPr>
        <p:spPr/>
        <p:txBody>
          <a:bodyPr/>
          <a:lstStyle/>
          <a:p>
            <a:r>
              <a:rPr lang="en-GB" dirty="0"/>
              <a:t>Insert footer here</a:t>
            </a:r>
          </a:p>
        </p:txBody>
      </p:sp>
      <p:sp>
        <p:nvSpPr>
          <p:cNvPr id="4" name="Slide Number Placeholder 3">
            <a:extLst>
              <a:ext uri="{FF2B5EF4-FFF2-40B4-BE49-F238E27FC236}">
                <a16:creationId xmlns:a16="http://schemas.microsoft.com/office/drawing/2014/main" id="{B8D7D72D-3B31-40E7-900B-D4CC1176DB92}"/>
              </a:ext>
            </a:extLst>
          </p:cNvPr>
          <p:cNvSpPr>
            <a:spLocks noGrp="1"/>
          </p:cNvSpPr>
          <p:nvPr>
            <p:ph type="sldNum" sz="quarter" idx="11"/>
          </p:nvPr>
        </p:nvSpPr>
        <p:spPr/>
        <p:txBody>
          <a:bodyPr/>
          <a:lstStyle/>
          <a:p>
            <a:fld id="{AEF105DA-9D41-4AAD-95A3-B5E0DEDF3808}" type="slidenum">
              <a:rPr lang="en-GB" smtClean="0"/>
              <a:pPr/>
              <a:t>‹#›</a:t>
            </a:fld>
            <a:endParaRPr lang="en-GB" dirty="0"/>
          </a:p>
        </p:txBody>
      </p:sp>
      <p:sp>
        <p:nvSpPr>
          <p:cNvPr id="7" name="Text Placeholder 6">
            <a:extLst>
              <a:ext uri="{FF2B5EF4-FFF2-40B4-BE49-F238E27FC236}">
                <a16:creationId xmlns:a16="http://schemas.microsoft.com/office/drawing/2014/main" id="{64903A46-4A8F-4B88-96D6-50F59B02A994}"/>
              </a:ext>
            </a:extLst>
          </p:cNvPr>
          <p:cNvSpPr>
            <a:spLocks noGrp="1"/>
          </p:cNvSpPr>
          <p:nvPr>
            <p:ph type="body" sz="quarter" idx="12"/>
          </p:nvPr>
        </p:nvSpPr>
        <p:spPr>
          <a:xfrm>
            <a:off x="685800" y="2545847"/>
            <a:ext cx="6472238" cy="3618416"/>
          </a:xfrm>
          <a:prstGeom prst="rect">
            <a:avLst/>
          </a:prstGeom>
        </p:spPr>
        <p:txBody>
          <a:bodyPr/>
          <a:lstStyle>
            <a:lvl1pPr>
              <a:defRPr sz="1800">
                <a:solidFill>
                  <a:srgbClr val="002060"/>
                </a:solidFill>
              </a:defRPr>
            </a:lvl1pPr>
          </a:lstStyle>
          <a:p>
            <a:pPr lvl="0"/>
            <a:r>
              <a:rPr lang="en-US"/>
              <a:t>Click to edit Master text styles</a:t>
            </a:r>
          </a:p>
        </p:txBody>
      </p:sp>
    </p:spTree>
    <p:extLst>
      <p:ext uri="{BB962C8B-B14F-4D97-AF65-F5344CB8AC3E}">
        <p14:creationId xmlns:p14="http://schemas.microsoft.com/office/powerpoint/2010/main" val="2146023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Background pattern&#10;&#10;Description automatically generated with low confidence">
            <a:extLst>
              <a:ext uri="{FF2B5EF4-FFF2-40B4-BE49-F238E27FC236}">
                <a16:creationId xmlns:a16="http://schemas.microsoft.com/office/drawing/2014/main" id="{029C1AB4-B953-4408-8933-37838DBAA81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9144000" cy="1625139"/>
          </a:xfrm>
          <a:prstGeom prst="rect">
            <a:avLst/>
          </a:prstGeom>
        </p:spPr>
      </p:pic>
      <p:sp>
        <p:nvSpPr>
          <p:cNvPr id="2" name="Footer Placeholder 1">
            <a:extLst>
              <a:ext uri="{FF2B5EF4-FFF2-40B4-BE49-F238E27FC236}">
                <a16:creationId xmlns:a16="http://schemas.microsoft.com/office/drawing/2014/main" id="{ABEFD2D9-8BC1-4A10-BB0F-8C20F9B97094}"/>
              </a:ext>
            </a:extLst>
          </p:cNvPr>
          <p:cNvSpPr>
            <a:spLocks noGrp="1"/>
          </p:cNvSpPr>
          <p:nvPr>
            <p:ph type="ftr" sz="quarter" idx="3"/>
          </p:nvPr>
        </p:nvSpPr>
        <p:spPr>
          <a:xfrm>
            <a:off x="298911" y="6356350"/>
            <a:ext cx="3086100" cy="365125"/>
          </a:xfrm>
          <a:prstGeom prst="rect">
            <a:avLst/>
          </a:prstGeom>
        </p:spPr>
        <p:txBody>
          <a:bodyPr vert="horz" lIns="91440" tIns="45720" rIns="91440" bIns="45720" rtlCol="0" anchor="ctr"/>
          <a:lstStyle>
            <a:lvl1pPr algn="l">
              <a:defRPr sz="1200">
                <a:solidFill>
                  <a:schemeClr val="tx1"/>
                </a:solidFill>
              </a:defRPr>
            </a:lvl1pPr>
          </a:lstStyle>
          <a:p>
            <a:r>
              <a:rPr lang="en-GB" dirty="0"/>
              <a:t>Insert footer here</a:t>
            </a:r>
          </a:p>
        </p:txBody>
      </p:sp>
      <p:sp>
        <p:nvSpPr>
          <p:cNvPr id="4" name="Slide Number Placeholder 3">
            <a:extLst>
              <a:ext uri="{FF2B5EF4-FFF2-40B4-BE49-F238E27FC236}">
                <a16:creationId xmlns:a16="http://schemas.microsoft.com/office/drawing/2014/main" id="{B30C3745-CCF3-472B-88D8-4D81B2C66C63}"/>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solidFill>
              </a:defRPr>
            </a:lvl1pPr>
          </a:lstStyle>
          <a:p>
            <a:fld id="{AEF105DA-9D41-4AAD-95A3-B5E0DEDF3808}" type="slidenum">
              <a:rPr lang="en-GB" smtClean="0"/>
              <a:pPr/>
              <a:t>‹#›</a:t>
            </a:fld>
            <a:endParaRPr lang="en-GB" dirty="0"/>
          </a:p>
        </p:txBody>
      </p:sp>
    </p:spTree>
    <p:extLst>
      <p:ext uri="{BB962C8B-B14F-4D97-AF65-F5344CB8AC3E}">
        <p14:creationId xmlns:p14="http://schemas.microsoft.com/office/powerpoint/2010/main" val="999245055"/>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image" Target="../media/image18.png"/><Relationship Id="rId7"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image" Target="../media/image20.png"/><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digital.nhs.uk/services/fit-notes" TargetMode="External"/><Relationship Id="rId3" Type="http://schemas.openxmlformats.org/officeDocument/2006/relationships/hyperlink" Target="https://fingertips.phe.org.uk/" TargetMode="External"/><Relationship Id="rId7" Type="http://schemas.openxmlformats.org/officeDocument/2006/relationships/hyperlink" Target="https://www.versusarthritis.org/" TargetMode="External"/><Relationship Id="rId2" Type="http://schemas.openxmlformats.org/officeDocument/2006/relationships/hyperlink" Target="https://www.ons.gov.uk/peoplepopulationandcommunity/populationandmigration" TargetMode="External"/><Relationship Id="rId1" Type="http://schemas.openxmlformats.org/officeDocument/2006/relationships/slideLayout" Target="../slideLayouts/slideLayout2.xml"/><Relationship Id="rId6" Type="http://schemas.openxmlformats.org/officeDocument/2006/relationships/hyperlink" Target="https://www.hse.gov.uk/statistics/cost.htm" TargetMode="External"/><Relationship Id="rId5" Type="http://schemas.openxmlformats.org/officeDocument/2006/relationships/hyperlink" Target="https://fingertips.phe.org.uk/profile/msk/data#page/1" TargetMode="External"/><Relationship Id="rId10" Type="http://schemas.openxmlformats.org/officeDocument/2006/relationships/image" Target="../media/image3.emf"/><Relationship Id="rId4" Type="http://schemas.openxmlformats.org/officeDocument/2006/relationships/hyperlink" Target="https://vizhub.healthdata.org/gbd-compare" TargetMode="External"/><Relationship Id="rId9"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3.emf"/><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7034AC-FD11-4286-9D61-8E628C456491}"/>
              </a:ext>
            </a:extLst>
          </p:cNvPr>
          <p:cNvSpPr>
            <a:spLocks noGrp="1"/>
          </p:cNvSpPr>
          <p:nvPr>
            <p:ph type="body" sz="quarter" idx="13"/>
          </p:nvPr>
        </p:nvSpPr>
        <p:spPr>
          <a:xfrm>
            <a:off x="3810000" y="4959294"/>
            <a:ext cx="5203371" cy="1606137"/>
          </a:xfrm>
        </p:spPr>
        <p:txBody>
          <a:bodyPr/>
          <a:lstStyle/>
          <a:p>
            <a:r>
              <a:rPr lang="en-GB" sz="1800" dirty="0" smtClean="0"/>
              <a:t>Bedfordshire, Luton and Milton Keynes </a:t>
            </a:r>
            <a:r>
              <a:rPr lang="en-GB" sz="1800" dirty="0"/>
              <a:t>CCG </a:t>
            </a:r>
          </a:p>
          <a:p>
            <a:r>
              <a:rPr lang="en-GB" sz="1800" dirty="0" smtClean="0"/>
              <a:t>Population Health, Evidence &amp; Intelligence team</a:t>
            </a:r>
            <a:endParaRPr lang="en-GB" sz="1800" dirty="0"/>
          </a:p>
        </p:txBody>
      </p:sp>
      <p:sp>
        <p:nvSpPr>
          <p:cNvPr id="3" name="Text Placeholder 2">
            <a:extLst>
              <a:ext uri="{FF2B5EF4-FFF2-40B4-BE49-F238E27FC236}">
                <a16:creationId xmlns:a16="http://schemas.microsoft.com/office/drawing/2014/main" id="{55E602AD-87C3-4A2A-823F-9EF9390A690C}"/>
              </a:ext>
            </a:extLst>
          </p:cNvPr>
          <p:cNvSpPr>
            <a:spLocks noGrp="1"/>
          </p:cNvSpPr>
          <p:nvPr>
            <p:ph type="body" sz="quarter" idx="11"/>
          </p:nvPr>
        </p:nvSpPr>
        <p:spPr>
          <a:xfrm>
            <a:off x="298450" y="6356350"/>
            <a:ext cx="7648278" cy="365125"/>
          </a:xfrm>
        </p:spPr>
        <p:txBody>
          <a:bodyPr/>
          <a:lstStyle/>
          <a:p>
            <a:r>
              <a:rPr lang="en-GB" dirty="0" smtClean="0"/>
              <a:t>February </a:t>
            </a:r>
            <a:r>
              <a:rPr lang="en-GB" dirty="0"/>
              <a:t>2022</a:t>
            </a:r>
          </a:p>
        </p:txBody>
      </p:sp>
      <p:sp>
        <p:nvSpPr>
          <p:cNvPr id="4" name="Slide Number Placeholder 3">
            <a:extLst>
              <a:ext uri="{FF2B5EF4-FFF2-40B4-BE49-F238E27FC236}">
                <a16:creationId xmlns:a16="http://schemas.microsoft.com/office/drawing/2014/main" id="{4F9985F5-D553-46A9-B733-52EFA8429276}"/>
              </a:ext>
            </a:extLst>
          </p:cNvPr>
          <p:cNvSpPr>
            <a:spLocks noGrp="1"/>
          </p:cNvSpPr>
          <p:nvPr>
            <p:ph type="sldNum" sz="quarter" idx="4"/>
          </p:nvPr>
        </p:nvSpPr>
        <p:spPr/>
        <p:txBody>
          <a:bodyPr/>
          <a:lstStyle/>
          <a:p>
            <a:fld id="{AEF105DA-9D41-4AAD-95A3-B5E0DEDF3808}" type="slidenum">
              <a:rPr lang="en-GB" smtClean="0"/>
              <a:pPr/>
              <a:t>1</a:t>
            </a:fld>
            <a:endParaRPr lang="en-GB" dirty="0"/>
          </a:p>
        </p:txBody>
      </p:sp>
      <p:sp>
        <p:nvSpPr>
          <p:cNvPr id="5" name="Text Placeholder 4">
            <a:extLst>
              <a:ext uri="{FF2B5EF4-FFF2-40B4-BE49-F238E27FC236}">
                <a16:creationId xmlns:a16="http://schemas.microsoft.com/office/drawing/2014/main" id="{25B02C7F-634F-4934-99C4-A886DEEBA96F}"/>
              </a:ext>
            </a:extLst>
          </p:cNvPr>
          <p:cNvSpPr>
            <a:spLocks noGrp="1"/>
          </p:cNvSpPr>
          <p:nvPr>
            <p:ph type="body" sz="quarter" idx="12"/>
          </p:nvPr>
        </p:nvSpPr>
        <p:spPr>
          <a:xfrm>
            <a:off x="638175" y="2887887"/>
            <a:ext cx="7993063" cy="1144588"/>
          </a:xfrm>
        </p:spPr>
        <p:txBody>
          <a:bodyPr/>
          <a:lstStyle/>
          <a:p>
            <a:r>
              <a:rPr lang="en-GB" sz="4500" dirty="0"/>
              <a:t>Musculoskeletal </a:t>
            </a:r>
            <a:r>
              <a:rPr lang="en-GB" sz="4500" dirty="0" smtClean="0"/>
              <a:t>Health Needs </a:t>
            </a:r>
            <a:r>
              <a:rPr lang="en-GB" sz="4500" dirty="0"/>
              <a:t>Assessment</a:t>
            </a:r>
          </a:p>
        </p:txBody>
      </p:sp>
      <p:pic>
        <p:nvPicPr>
          <p:cNvPr id="10" name="Picture 9"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477582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DD2CCD6-03FD-734C-8759-1BA949FABF62}"/>
              </a:ext>
            </a:extLst>
          </p:cNvPr>
          <p:cNvSpPr>
            <a:spLocks noGrp="1"/>
          </p:cNvSpPr>
          <p:nvPr>
            <p:ph type="body" sz="quarter" idx="13"/>
          </p:nvPr>
        </p:nvSpPr>
        <p:spPr/>
        <p:txBody>
          <a:bodyPr/>
          <a:lstStyle/>
          <a:p>
            <a:r>
              <a:rPr lang="en-US" dirty="0" smtClean="0"/>
              <a:t>Fit notes* for Employment</a:t>
            </a:r>
            <a:endParaRPr lang="en-US" dirty="0"/>
          </a:p>
        </p:txBody>
      </p:sp>
      <p:sp>
        <p:nvSpPr>
          <p:cNvPr id="3" name="Footer Placeholder 2">
            <a:extLst>
              <a:ext uri="{FF2B5EF4-FFF2-40B4-BE49-F238E27FC236}">
                <a16:creationId xmlns:a16="http://schemas.microsoft.com/office/drawing/2014/main" id="{74E0FE09-B3C7-5E4E-BCD6-C6C1873E20F0}"/>
              </a:ext>
            </a:extLst>
          </p:cNvPr>
          <p:cNvSpPr>
            <a:spLocks noGrp="1"/>
          </p:cNvSpPr>
          <p:nvPr>
            <p:ph type="ftr" sz="quarter" idx="10"/>
          </p:nvPr>
        </p:nvSpPr>
        <p:spPr/>
        <p:txBody>
          <a:bodyPr/>
          <a:lstStyle/>
          <a:p>
            <a:r>
              <a:rPr lang="en-GB" dirty="0" smtClean="0"/>
              <a:t>*previously known as ‘sick notes’</a:t>
            </a:r>
            <a:endParaRPr lang="en-GB" dirty="0"/>
          </a:p>
        </p:txBody>
      </p:sp>
      <p:sp>
        <p:nvSpPr>
          <p:cNvPr id="4" name="Slide Number Placeholder 3">
            <a:extLst>
              <a:ext uri="{FF2B5EF4-FFF2-40B4-BE49-F238E27FC236}">
                <a16:creationId xmlns:a16="http://schemas.microsoft.com/office/drawing/2014/main" id="{05D0179E-0D07-7347-9BC2-10EB5B06747E}"/>
              </a:ext>
            </a:extLst>
          </p:cNvPr>
          <p:cNvSpPr>
            <a:spLocks noGrp="1"/>
          </p:cNvSpPr>
          <p:nvPr>
            <p:ph type="sldNum" sz="quarter" idx="11"/>
          </p:nvPr>
        </p:nvSpPr>
        <p:spPr/>
        <p:txBody>
          <a:bodyPr/>
          <a:lstStyle/>
          <a:p>
            <a:fld id="{AEF105DA-9D41-4AAD-95A3-B5E0DEDF3808}" type="slidenum">
              <a:rPr lang="en-GB" smtClean="0"/>
              <a:pPr/>
              <a:t>10</a:t>
            </a:fld>
            <a:endParaRPr lang="en-GB" dirty="0"/>
          </a:p>
        </p:txBody>
      </p:sp>
      <p:sp>
        <p:nvSpPr>
          <p:cNvPr id="5" name="Text Placeholder 4">
            <a:extLst>
              <a:ext uri="{FF2B5EF4-FFF2-40B4-BE49-F238E27FC236}">
                <a16:creationId xmlns:a16="http://schemas.microsoft.com/office/drawing/2014/main" id="{5856AC85-09E3-1740-9C25-782A917991F9}"/>
              </a:ext>
            </a:extLst>
          </p:cNvPr>
          <p:cNvSpPr>
            <a:spLocks noGrp="1"/>
          </p:cNvSpPr>
          <p:nvPr>
            <p:ph type="body" sz="quarter" idx="12"/>
          </p:nvPr>
        </p:nvSpPr>
        <p:spPr>
          <a:xfrm>
            <a:off x="685799" y="2545847"/>
            <a:ext cx="8121177" cy="3618416"/>
          </a:xfrm>
        </p:spPr>
        <p:txBody>
          <a:bodyPr/>
          <a:lstStyle/>
          <a:p>
            <a:r>
              <a:rPr lang="en-US" dirty="0" smtClean="0"/>
              <a:t>The median of mental health conditions </a:t>
            </a:r>
            <a:r>
              <a:rPr lang="en-US" dirty="0"/>
              <a:t>and back </a:t>
            </a:r>
            <a:r>
              <a:rPr lang="en-US" dirty="0" smtClean="0"/>
              <a:t>pain is </a:t>
            </a:r>
            <a:r>
              <a:rPr lang="en-US" dirty="0"/>
              <a:t>3 weeks</a:t>
            </a:r>
          </a:p>
        </p:txBody>
      </p:sp>
      <p:graphicFrame>
        <p:nvGraphicFramePr>
          <p:cNvPr id="12" name="Table 11"/>
          <p:cNvGraphicFramePr>
            <a:graphicFrameLocks noGrp="1"/>
          </p:cNvGraphicFramePr>
          <p:nvPr>
            <p:extLst>
              <p:ext uri="{D42A27DB-BD31-4B8C-83A1-F6EECF244321}">
                <p14:modId xmlns:p14="http://schemas.microsoft.com/office/powerpoint/2010/main" val="1671865285"/>
              </p:ext>
            </p:extLst>
          </p:nvPr>
        </p:nvGraphicFramePr>
        <p:xfrm>
          <a:off x="395884" y="3469469"/>
          <a:ext cx="8314120" cy="2231998"/>
        </p:xfrm>
        <a:graphic>
          <a:graphicData uri="http://schemas.openxmlformats.org/drawingml/2006/table">
            <a:tbl>
              <a:tblPr firstRow="1" firstCol="1" bandRow="1"/>
              <a:tblGrid>
                <a:gridCol w="5409242">
                  <a:extLst>
                    <a:ext uri="{9D8B030D-6E8A-4147-A177-3AD203B41FA5}">
                      <a16:colId xmlns:a16="http://schemas.microsoft.com/office/drawing/2014/main" val="3598289037"/>
                    </a:ext>
                  </a:extLst>
                </a:gridCol>
                <a:gridCol w="967730">
                  <a:extLst>
                    <a:ext uri="{9D8B030D-6E8A-4147-A177-3AD203B41FA5}">
                      <a16:colId xmlns:a16="http://schemas.microsoft.com/office/drawing/2014/main" val="1318994829"/>
                    </a:ext>
                  </a:extLst>
                </a:gridCol>
                <a:gridCol w="968574">
                  <a:extLst>
                    <a:ext uri="{9D8B030D-6E8A-4147-A177-3AD203B41FA5}">
                      <a16:colId xmlns:a16="http://schemas.microsoft.com/office/drawing/2014/main" val="781260029"/>
                    </a:ext>
                  </a:extLst>
                </a:gridCol>
                <a:gridCol w="968574">
                  <a:extLst>
                    <a:ext uri="{9D8B030D-6E8A-4147-A177-3AD203B41FA5}">
                      <a16:colId xmlns:a16="http://schemas.microsoft.com/office/drawing/2014/main" val="143450582"/>
                    </a:ext>
                  </a:extLst>
                </a:gridCol>
              </a:tblGrid>
              <a:tr h="442390">
                <a:tc>
                  <a:txBody>
                    <a:bodyPr/>
                    <a:lstStyle/>
                    <a:p>
                      <a:endParaRPr lang="en-GB" sz="1100" dirty="0">
                        <a:effectLst/>
                        <a:latin typeface="Calibri" panose="020F0502020204030204" pitchFamily="34" charset="0"/>
                        <a:cs typeface="Times New Roman" panose="02020603050405020304" pitchFamily="18" charset="0"/>
                      </a:endParaRPr>
                    </a:p>
                  </a:txBody>
                  <a:tcPr marL="90495" marR="90495" marT="0" marB="0">
                    <a:lnL>
                      <a:noFill/>
                    </a:lnL>
                    <a:lnR>
                      <a:noFill/>
                    </a:lnR>
                    <a:lnT w="12700" cap="flat" cmpd="sng" algn="ctr">
                      <a:solidFill>
                        <a:srgbClr val="000000"/>
                      </a:solidFill>
                      <a:prstDash val="solid"/>
                      <a:round/>
                      <a:headEnd type="none" w="med" len="med"/>
                      <a:tailEnd type="none" w="med" len="med"/>
                    </a:lnT>
                    <a:lnB>
                      <a:noFill/>
                    </a:lnB>
                    <a:solidFill>
                      <a:srgbClr val="9CC2E5"/>
                    </a:solidFill>
                  </a:tcPr>
                </a:tc>
                <a:tc gridSpan="3">
                  <a:txBody>
                    <a:bodyPr/>
                    <a:lstStyle/>
                    <a:p>
                      <a:pPr algn="ctr">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Fit notes 2017-21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(episodes)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w="12700" cap="flat" cmpd="sng" algn="ctr">
                      <a:solidFill>
                        <a:srgbClr val="000000"/>
                      </a:solidFill>
                      <a:prstDash val="solid"/>
                      <a:round/>
                      <a:headEnd type="none" w="med" len="med"/>
                      <a:tailEnd type="none" w="med" len="med"/>
                    </a:lnT>
                    <a:lnB>
                      <a:noFill/>
                    </a:lnB>
                    <a:solidFill>
                      <a:srgbClr val="9CC2E5"/>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540137195"/>
                  </a:ext>
                </a:extLst>
              </a:tr>
              <a:tr h="221196">
                <a:tc>
                  <a:txBody>
                    <a:bodyPr/>
                    <a:lstStyle/>
                    <a:p>
                      <a:pPr>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Diagnosis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BLMK</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BLMK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algn="ctr">
                        <a:spcAft>
                          <a:spcPts val="0"/>
                        </a:spcAft>
                      </a:pPr>
                      <a:r>
                        <a:rPr lang="en-GB" sz="1100" b="1">
                          <a:effectLst/>
                          <a:latin typeface="Calibri" panose="020F0502020204030204" pitchFamily="34" charset="0"/>
                          <a:ea typeface="Calibri" panose="020F0502020204030204" pitchFamily="34" charset="0"/>
                          <a:cs typeface="Times New Roman" panose="02020603050405020304" pitchFamily="18" charset="0"/>
                        </a:rPr>
                        <a:t>England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177262531"/>
                  </a:ext>
                </a:extLst>
              </a:tr>
              <a:tr h="261402">
                <a:tc>
                  <a:txBody>
                    <a:bodyPr/>
                    <a:lstStyle/>
                    <a:p>
                      <a:pPr>
                        <a:spcAft>
                          <a:spcPts val="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Mental and behavioural disorders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3,893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22.6%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26.6%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008502783"/>
                  </a:ext>
                </a:extLst>
              </a:tr>
              <a:tr h="261402">
                <a:tc>
                  <a:txBody>
                    <a:bodyPr/>
                    <a:lstStyle/>
                    <a:p>
                      <a:pPr>
                        <a:spcAft>
                          <a:spcPts val="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Diseases of the musculoskeletal system and connective tissue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2,759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16.0%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14.5%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extLst>
                  <a:ext uri="{0D108BD9-81ED-4DB2-BD59-A6C34878D82A}">
                    <a16:rowId xmlns:a16="http://schemas.microsoft.com/office/drawing/2014/main" val="3970786750"/>
                  </a:ext>
                </a:extLst>
              </a:tr>
              <a:tr h="261402">
                <a:tc>
                  <a:txBody>
                    <a:bodyPr/>
                    <a:lstStyle/>
                    <a:p>
                      <a:pPr>
                        <a:spcAft>
                          <a:spcPts val="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Diseases of the respiratory system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1,825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10.6%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8.1%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extLst>
                  <a:ext uri="{0D108BD9-81ED-4DB2-BD59-A6C34878D82A}">
                    <a16:rowId xmlns:a16="http://schemas.microsoft.com/office/drawing/2014/main" val="2532866839"/>
                  </a:ext>
                </a:extLst>
              </a:tr>
              <a:tr h="261402">
                <a:tc>
                  <a:txBody>
                    <a:bodyPr/>
                    <a:lstStyle/>
                    <a:p>
                      <a:pPr>
                        <a:spcAft>
                          <a:spcPts val="0"/>
                        </a:spcAft>
                      </a:pPr>
                      <a:r>
                        <a:rPr lang="en-GB" sz="11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Symptoms, signs and abnormal clinical and laboratory </a:t>
                      </a:r>
                      <a:r>
                        <a:rPr lang="en-GB" sz="1100" b="1"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findings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988</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5.7%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7.0%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solidFill>
                      <a:srgbClr val="DEEAF6"/>
                    </a:solidFill>
                  </a:tcPr>
                </a:tc>
                <a:extLst>
                  <a:ext uri="{0D108BD9-81ED-4DB2-BD59-A6C34878D82A}">
                    <a16:rowId xmlns:a16="http://schemas.microsoft.com/office/drawing/2014/main" val="2873799661"/>
                  </a:ext>
                </a:extLst>
              </a:tr>
              <a:tr h="261402">
                <a:tc>
                  <a:txBody>
                    <a:bodyPr/>
                    <a:lstStyle/>
                    <a:p>
                      <a:pPr>
                        <a:spcAft>
                          <a:spcPts val="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Factors influencing health status and contact with health services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913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5.3%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6.3%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a:noFill/>
                    </a:lnB>
                  </a:tcPr>
                </a:tc>
                <a:extLst>
                  <a:ext uri="{0D108BD9-81ED-4DB2-BD59-A6C34878D82A}">
                    <a16:rowId xmlns:a16="http://schemas.microsoft.com/office/drawing/2014/main" val="2835925885"/>
                  </a:ext>
                </a:extLst>
              </a:tr>
              <a:tr h="261402">
                <a:tc>
                  <a:txBody>
                    <a:bodyPr/>
                    <a:lstStyle/>
                    <a:p>
                      <a:pPr>
                        <a:spcAft>
                          <a:spcPts val="0"/>
                        </a:spcAft>
                      </a:pPr>
                      <a:r>
                        <a:rPr lang="en-GB" sz="1100" b="1">
                          <a:solidFill>
                            <a:srgbClr val="000000"/>
                          </a:solidFill>
                          <a:effectLst/>
                          <a:latin typeface="Calibri" panose="020F0502020204030204" pitchFamily="34" charset="0"/>
                          <a:ea typeface="Calibri" panose="020F0502020204030204" pitchFamily="34" charset="0"/>
                          <a:cs typeface="Calibri" panose="020F0502020204030204" pitchFamily="34" charset="0"/>
                        </a:rPr>
                        <a:t>Injury, poisoning and certain other consequences of external causes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90495" marR="90495"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1,318</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marR="182880" algn="r">
                        <a:spcAft>
                          <a:spcPts val="0"/>
                        </a:spcAft>
                      </a:pPr>
                      <a:r>
                        <a:rPr lang="en-GB" sz="1100">
                          <a:solidFill>
                            <a:srgbClr val="000000"/>
                          </a:solidFill>
                          <a:effectLst/>
                          <a:latin typeface="Calibri" panose="020F0502020204030204" pitchFamily="34" charset="0"/>
                          <a:ea typeface="Calibri" panose="020F0502020204030204" pitchFamily="34" charset="0"/>
                          <a:cs typeface="Calibri" panose="020F0502020204030204" pitchFamily="34" charset="0"/>
                        </a:rPr>
                        <a:t>7.7%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tc>
                  <a:txBody>
                    <a:bodyPr/>
                    <a:lstStyle/>
                    <a:p>
                      <a:pPr marR="182880" algn="r">
                        <a:spcAft>
                          <a:spcPts val="0"/>
                        </a:spcAft>
                      </a:pPr>
                      <a:r>
                        <a:rPr lang="en-GB" sz="1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5.9%</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3454" marR="23454" marT="0" marB="0">
                    <a:lnL>
                      <a:noFill/>
                    </a:lnL>
                    <a:lnR>
                      <a:noFill/>
                    </a:lnR>
                    <a:lnT>
                      <a:noFill/>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742137623"/>
                  </a:ext>
                </a:extLst>
              </a:tr>
            </a:tbl>
          </a:graphicData>
        </a:graphic>
      </p:graphicFrame>
      <p:sp>
        <p:nvSpPr>
          <p:cNvPr id="13" name="Rectangle 12"/>
          <p:cNvSpPr/>
          <p:nvPr/>
        </p:nvSpPr>
        <p:spPr>
          <a:xfrm>
            <a:off x="298911" y="3100137"/>
            <a:ext cx="6545943" cy="369332"/>
          </a:xfrm>
          <a:prstGeom prst="rect">
            <a:avLst/>
          </a:prstGeom>
        </p:spPr>
        <p:txBody>
          <a:bodyPr wrap="square">
            <a:spAutoFit/>
          </a:bodyPr>
          <a:lstStyle/>
          <a:p>
            <a:r>
              <a:rPr lang="en-GB" b="1" dirty="0">
                <a:latin typeface="Calibri" panose="020F0502020204030204" pitchFamily="34" charset="0"/>
                <a:ea typeface="Times New Roman" panose="02020603050405020304" pitchFamily="18" charset="0"/>
                <a:cs typeface="Times New Roman" panose="02020603050405020304" pitchFamily="18" charset="0"/>
              </a:rPr>
              <a:t>The commonest </a:t>
            </a:r>
            <a:r>
              <a:rPr lang="en-GB" b="1" dirty="0" smtClean="0">
                <a:latin typeface="Calibri" panose="020F0502020204030204" pitchFamily="34" charset="0"/>
                <a:ea typeface="Times New Roman" panose="02020603050405020304" pitchFamily="18" charset="0"/>
                <a:cs typeface="Times New Roman" panose="02020603050405020304" pitchFamily="18" charset="0"/>
              </a:rPr>
              <a:t>fit </a:t>
            </a:r>
            <a:r>
              <a:rPr lang="en-GB" b="1" dirty="0">
                <a:latin typeface="Calibri" panose="020F0502020204030204" pitchFamily="34" charset="0"/>
                <a:ea typeface="Times New Roman" panose="02020603050405020304" pitchFamily="18" charset="0"/>
                <a:cs typeface="Times New Roman" panose="02020603050405020304" pitchFamily="18" charset="0"/>
              </a:rPr>
              <a:t>notes for BLMK and England, 2017-21</a:t>
            </a:r>
            <a:endParaRPr lang="en-GB" b="1" dirty="0"/>
          </a:p>
        </p:txBody>
      </p:sp>
      <p:sp>
        <p:nvSpPr>
          <p:cNvPr id="14" name="Rectangle 13"/>
          <p:cNvSpPr/>
          <p:nvPr/>
        </p:nvSpPr>
        <p:spPr>
          <a:xfrm>
            <a:off x="395884" y="5741070"/>
            <a:ext cx="4572000" cy="423193"/>
          </a:xfrm>
          <a:prstGeom prst="rect">
            <a:avLst/>
          </a:prstGeom>
        </p:spPr>
        <p:txBody>
          <a:bodyPr>
            <a:spAutoFit/>
          </a:bodyPr>
          <a:lstStyle/>
          <a:p>
            <a:pPr>
              <a:spcAft>
                <a:spcPts val="0"/>
              </a:spcAft>
            </a:pPr>
            <a:r>
              <a:rPr lang="en-GB" sz="1050" dirty="0">
                <a:latin typeface="Calibri" panose="020F0502020204030204" pitchFamily="34" charset="0"/>
                <a:ea typeface="Calibri" panose="020F0502020204030204" pitchFamily="34" charset="0"/>
                <a:cs typeface="Times New Roman" panose="02020603050405020304" pitchFamily="18" charset="0"/>
              </a:rPr>
              <a:t>Please note the above does not include diagnosis ‘Not Provided’ or ‘Unknown’</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r>
              <a:rPr lang="en-GB" sz="1050" i="1" dirty="0">
                <a:latin typeface="Calibri" panose="020F0502020204030204" pitchFamily="34" charset="0"/>
                <a:ea typeface="Times New Roman" panose="02020603050405020304" pitchFamily="18" charset="0"/>
                <a:cs typeface="Times New Roman" panose="02020603050405020304" pitchFamily="18" charset="0"/>
              </a:rPr>
              <a:t>Source: NHS digital, 2021</a:t>
            </a:r>
            <a:endParaRPr lang="en-GB" sz="1050" dirty="0"/>
          </a:p>
        </p:txBody>
      </p:sp>
      <p:pic>
        <p:nvPicPr>
          <p:cNvPr id="11" name="Picture 10"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5" name="Picture 14"/>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89364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11</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791727"/>
          </a:xfrm>
          <a:prstGeom prst="rect">
            <a:avLst/>
          </a:prstGeom>
        </p:spPr>
        <p:txBody>
          <a:bodyPr/>
          <a:lstStyle>
            <a:lvl1pPr>
              <a:defRPr/>
            </a:lvl1pPr>
          </a:lstStyle>
          <a:p>
            <a:pPr algn="l"/>
            <a:r>
              <a:rPr lang="en-GB" sz="3600" dirty="0">
                <a:solidFill>
                  <a:srgbClr val="005EB8"/>
                </a:solidFill>
              </a:rPr>
              <a:t>Mental health </a:t>
            </a:r>
            <a:r>
              <a:rPr lang="en-GB" sz="3600" dirty="0" smtClean="0">
                <a:solidFill>
                  <a:srgbClr val="005EB8"/>
                </a:solidFill>
              </a:rPr>
              <a:t>needs in BLMK</a:t>
            </a:r>
            <a:endParaRPr lang="en-GB" sz="3600" dirty="0">
              <a:solidFill>
                <a:srgbClr val="005EB8"/>
              </a:solidFill>
            </a:endParaRPr>
          </a:p>
        </p:txBody>
      </p:sp>
      <p:sp>
        <p:nvSpPr>
          <p:cNvPr id="6" name="TextBox 5">
            <a:extLst>
              <a:ext uri="{FF2B5EF4-FFF2-40B4-BE49-F238E27FC236}">
                <a16:creationId xmlns:a16="http://schemas.microsoft.com/office/drawing/2014/main" id="{1A89E3EF-1949-934A-BD6D-29F26A679FC9}"/>
              </a:ext>
            </a:extLst>
          </p:cNvPr>
          <p:cNvSpPr txBox="1"/>
          <p:nvPr/>
        </p:nvSpPr>
        <p:spPr>
          <a:xfrm>
            <a:off x="2854003" y="2338253"/>
            <a:ext cx="6043254" cy="3847207"/>
          </a:xfrm>
          <a:prstGeom prst="rect">
            <a:avLst/>
          </a:prstGeom>
          <a:noFill/>
        </p:spPr>
        <p:txBody>
          <a:bodyPr wrap="square" rtlCol="0">
            <a:spAutoFit/>
          </a:bodyPr>
          <a:lstStyle/>
          <a:p>
            <a:r>
              <a:rPr lang="en-US" dirty="0">
                <a:solidFill>
                  <a:srgbClr val="1D4999"/>
                </a:solidFill>
              </a:rPr>
              <a:t>We could do more to address the mental health of patients with MSK conditions. </a:t>
            </a:r>
          </a:p>
          <a:p>
            <a:endParaRPr lang="en-US" dirty="0"/>
          </a:p>
          <a:p>
            <a:r>
              <a:rPr lang="en-US" sz="2800" dirty="0" smtClean="0">
                <a:solidFill>
                  <a:srgbClr val="005EB8"/>
                </a:solidFill>
              </a:rPr>
              <a:t>20-26% </a:t>
            </a:r>
            <a:endParaRPr lang="en-US" sz="2800" dirty="0">
              <a:solidFill>
                <a:srgbClr val="005EB8"/>
              </a:solidFill>
            </a:endParaRPr>
          </a:p>
          <a:p>
            <a:endParaRPr lang="en-US" dirty="0"/>
          </a:p>
          <a:p>
            <a:r>
              <a:rPr lang="en-US" dirty="0">
                <a:solidFill>
                  <a:srgbClr val="1D4999"/>
                </a:solidFill>
              </a:rPr>
              <a:t>of patients in </a:t>
            </a:r>
            <a:r>
              <a:rPr lang="en-US" dirty="0" smtClean="0">
                <a:solidFill>
                  <a:srgbClr val="1D4999"/>
                </a:solidFill>
              </a:rPr>
              <a:t>the Local Authorities in BLMK </a:t>
            </a:r>
            <a:r>
              <a:rPr lang="en-US" dirty="0">
                <a:solidFill>
                  <a:srgbClr val="1D4999"/>
                </a:solidFill>
              </a:rPr>
              <a:t>who report a long-term MSK problem also reports</a:t>
            </a:r>
          </a:p>
          <a:p>
            <a:endParaRPr lang="en-US" dirty="0"/>
          </a:p>
          <a:p>
            <a:r>
              <a:rPr lang="en-US" dirty="0">
                <a:solidFill>
                  <a:srgbClr val="005EB8"/>
                </a:solidFill>
              </a:rPr>
              <a:t>d</a:t>
            </a:r>
            <a:r>
              <a:rPr lang="en-US" dirty="0" smtClean="0">
                <a:solidFill>
                  <a:srgbClr val="005EB8"/>
                </a:solidFill>
              </a:rPr>
              <a:t>epression </a:t>
            </a:r>
            <a:r>
              <a:rPr lang="en-US" dirty="0">
                <a:solidFill>
                  <a:srgbClr val="005EB8"/>
                </a:solidFill>
              </a:rPr>
              <a:t>or anxiety</a:t>
            </a:r>
            <a:r>
              <a:rPr lang="en-US" dirty="0" smtClean="0">
                <a:solidFill>
                  <a:srgbClr val="005EB8"/>
                </a:solidFill>
              </a:rPr>
              <a:t>.</a:t>
            </a:r>
          </a:p>
          <a:p>
            <a:endParaRPr lang="en-US" dirty="0">
              <a:solidFill>
                <a:srgbClr val="005EB8"/>
              </a:solidFill>
            </a:endParaRPr>
          </a:p>
          <a:p>
            <a:r>
              <a:rPr lang="en-US" dirty="0">
                <a:solidFill>
                  <a:srgbClr val="1D4999"/>
                </a:solidFill>
              </a:rPr>
              <a:t>There </a:t>
            </a:r>
            <a:r>
              <a:rPr lang="en-US" dirty="0" smtClean="0">
                <a:solidFill>
                  <a:srgbClr val="1D4999"/>
                </a:solidFill>
              </a:rPr>
              <a:t>are successful interventions to help mental health such as Improve Access to Psychological Therapies (IAPT) or cognitive behavioral therapy (CBT)</a:t>
            </a:r>
            <a:endParaRPr lang="en-US" dirty="0">
              <a:solidFill>
                <a:srgbClr val="1D4999"/>
              </a:solidFill>
            </a:endParaRPr>
          </a:p>
        </p:txBody>
      </p:sp>
      <p:pic>
        <p:nvPicPr>
          <p:cNvPr id="1026" name="Picture 2">
            <a:extLst>
              <a:ext uri="{FF2B5EF4-FFF2-40B4-BE49-F238E27FC236}">
                <a16:creationId xmlns:a16="http://schemas.microsoft.com/office/drawing/2014/main" id="{34D378B6-E512-0845-A41C-C20B3089A5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879" y="2587169"/>
            <a:ext cx="1731390" cy="216208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9398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12</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333829" y="1270752"/>
            <a:ext cx="7772400" cy="601591"/>
          </a:xfrm>
          <a:prstGeom prst="rect">
            <a:avLst/>
          </a:prstGeom>
        </p:spPr>
        <p:txBody>
          <a:bodyPr/>
          <a:lstStyle>
            <a:lvl1pPr>
              <a:defRPr/>
            </a:lvl1pPr>
          </a:lstStyle>
          <a:p>
            <a:pPr algn="l"/>
            <a:r>
              <a:rPr lang="en-GB" sz="3600" dirty="0">
                <a:solidFill>
                  <a:srgbClr val="005EB8"/>
                </a:solidFill>
              </a:rPr>
              <a:t>Preventative </a:t>
            </a:r>
            <a:r>
              <a:rPr lang="en-GB" sz="3600" dirty="0" smtClean="0">
                <a:solidFill>
                  <a:srgbClr val="005EB8"/>
                </a:solidFill>
              </a:rPr>
              <a:t>needs:</a:t>
            </a:r>
            <a:endParaRPr lang="en-GB" sz="3600" dirty="0">
              <a:solidFill>
                <a:srgbClr val="005EB8"/>
              </a:solidFill>
            </a:endParaRPr>
          </a:p>
        </p:txBody>
      </p:sp>
      <p:pic>
        <p:nvPicPr>
          <p:cNvPr id="5" name="Picture 4" descr="Icon&#10;&#10;Description automatically generated">
            <a:extLst>
              <a:ext uri="{FF2B5EF4-FFF2-40B4-BE49-F238E27FC236}">
                <a16:creationId xmlns:a16="http://schemas.microsoft.com/office/drawing/2014/main" id="{EC3E02B3-7DB1-674F-A03A-0ABF32BB83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43283" y="5805756"/>
            <a:ext cx="1003663" cy="1003663"/>
          </a:xfrm>
          <a:prstGeom prst="rect">
            <a:avLst/>
          </a:prstGeom>
        </p:spPr>
      </p:pic>
      <p:pic>
        <p:nvPicPr>
          <p:cNvPr id="8" name="Picture 7" descr="A picture containing text, sign&#10;&#10;Description automatically generated">
            <a:extLst>
              <a:ext uri="{FF2B5EF4-FFF2-40B4-BE49-F238E27FC236}">
                <a16:creationId xmlns:a16="http://schemas.microsoft.com/office/drawing/2014/main" id="{4929CBBE-37E1-6B40-AD22-56DD352557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26802" y="5780316"/>
            <a:ext cx="1003663" cy="1003663"/>
          </a:xfrm>
          <a:prstGeom prst="rect">
            <a:avLst/>
          </a:prstGeom>
        </p:spPr>
      </p:pic>
      <p:pic>
        <p:nvPicPr>
          <p:cNvPr id="10" name="Picture 9" descr="Icon&#10;&#10;Description automatically generated">
            <a:extLst>
              <a:ext uri="{FF2B5EF4-FFF2-40B4-BE49-F238E27FC236}">
                <a16:creationId xmlns:a16="http://schemas.microsoft.com/office/drawing/2014/main" id="{84C90B09-A12E-0947-A40A-57A59414DA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6870" y="5789835"/>
            <a:ext cx="1100824" cy="1100824"/>
          </a:xfrm>
          <a:prstGeom prst="rect">
            <a:avLst/>
          </a:prstGeom>
        </p:spPr>
      </p:pic>
      <p:graphicFrame>
        <p:nvGraphicFramePr>
          <p:cNvPr id="11" name="Chart 10"/>
          <p:cNvGraphicFramePr/>
          <p:nvPr>
            <p:extLst>
              <p:ext uri="{D42A27DB-BD31-4B8C-83A1-F6EECF244321}">
                <p14:modId xmlns:p14="http://schemas.microsoft.com/office/powerpoint/2010/main" val="3906061647"/>
              </p:ext>
            </p:extLst>
          </p:nvPr>
        </p:nvGraphicFramePr>
        <p:xfrm>
          <a:off x="333829" y="1815010"/>
          <a:ext cx="8098971" cy="4064000"/>
        </p:xfrm>
        <a:graphic>
          <a:graphicData uri="http://schemas.openxmlformats.org/drawingml/2006/chart">
            <c:chart xmlns:c="http://schemas.openxmlformats.org/drawingml/2006/chart" xmlns:r="http://schemas.openxmlformats.org/officeDocument/2006/relationships" r:id="rId6"/>
          </a:graphicData>
        </a:graphic>
      </p:graphicFrame>
      <p:pic>
        <p:nvPicPr>
          <p:cNvPr id="9" name="Picture 8" descr="L:\Public Health Evidence and Intelligence\Administration\LOGOS\New Logos\PH Shared Logo- Internal use - Large on white.png"/>
          <p:cNvPicPr>
            <a:picLocks noChangeAspect="1"/>
          </p:cNvPicPr>
          <p:nvPr/>
        </p:nvPicPr>
        <p:blipFill rotWithShape="1">
          <a:blip r:embed="rId7"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89339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13</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2133718"/>
          </a:xfrm>
          <a:prstGeom prst="rect">
            <a:avLst/>
          </a:prstGeom>
        </p:spPr>
        <p:txBody>
          <a:bodyPr/>
          <a:lstStyle>
            <a:lvl1pPr>
              <a:defRPr/>
            </a:lvl1pPr>
          </a:lstStyle>
          <a:p>
            <a:pPr algn="l"/>
            <a:r>
              <a:rPr lang="en-GB" sz="3600" dirty="0">
                <a:solidFill>
                  <a:srgbClr val="005EB8"/>
                </a:solidFill>
              </a:rPr>
              <a:t>MSK services - community</a:t>
            </a:r>
          </a:p>
        </p:txBody>
      </p:sp>
      <p:graphicFrame>
        <p:nvGraphicFramePr>
          <p:cNvPr id="2" name="Table 1">
            <a:extLst>
              <a:ext uri="{FF2B5EF4-FFF2-40B4-BE49-F238E27FC236}">
                <a16:creationId xmlns:a16="http://schemas.microsoft.com/office/drawing/2014/main" id="{3DF5DCC3-FF0C-C041-B412-089A494EC3B5}"/>
              </a:ext>
            </a:extLst>
          </p:cNvPr>
          <p:cNvGraphicFramePr>
            <a:graphicFrameLocks noGrp="1"/>
          </p:cNvGraphicFramePr>
          <p:nvPr>
            <p:extLst>
              <p:ext uri="{D42A27DB-BD31-4B8C-83A1-F6EECF244321}">
                <p14:modId xmlns:p14="http://schemas.microsoft.com/office/powerpoint/2010/main" val="3036185117"/>
              </p:ext>
            </p:extLst>
          </p:nvPr>
        </p:nvGraphicFramePr>
        <p:xfrm>
          <a:off x="553265" y="2347080"/>
          <a:ext cx="7686372" cy="3997318"/>
        </p:xfrm>
        <a:graphic>
          <a:graphicData uri="http://schemas.openxmlformats.org/drawingml/2006/table">
            <a:tbl>
              <a:tblPr firstRow="1" firstCol="1" bandRow="1">
                <a:tableStyleId>{5C22544A-7EE6-4342-B048-85BDC9FD1C3A}</a:tableStyleId>
              </a:tblPr>
              <a:tblGrid>
                <a:gridCol w="1398227">
                  <a:extLst>
                    <a:ext uri="{9D8B030D-6E8A-4147-A177-3AD203B41FA5}">
                      <a16:colId xmlns:a16="http://schemas.microsoft.com/office/drawing/2014/main" val="2796183221"/>
                    </a:ext>
                  </a:extLst>
                </a:gridCol>
                <a:gridCol w="1870172">
                  <a:extLst>
                    <a:ext uri="{9D8B030D-6E8A-4147-A177-3AD203B41FA5}">
                      <a16:colId xmlns:a16="http://schemas.microsoft.com/office/drawing/2014/main" val="1179674739"/>
                    </a:ext>
                  </a:extLst>
                </a:gridCol>
                <a:gridCol w="1398931">
                  <a:extLst>
                    <a:ext uri="{9D8B030D-6E8A-4147-A177-3AD203B41FA5}">
                      <a16:colId xmlns:a16="http://schemas.microsoft.com/office/drawing/2014/main" val="2764570803"/>
                    </a:ext>
                  </a:extLst>
                </a:gridCol>
                <a:gridCol w="1423585">
                  <a:extLst>
                    <a:ext uri="{9D8B030D-6E8A-4147-A177-3AD203B41FA5}">
                      <a16:colId xmlns:a16="http://schemas.microsoft.com/office/drawing/2014/main" val="369472008"/>
                    </a:ext>
                  </a:extLst>
                </a:gridCol>
                <a:gridCol w="1595457">
                  <a:extLst>
                    <a:ext uri="{9D8B030D-6E8A-4147-A177-3AD203B41FA5}">
                      <a16:colId xmlns:a16="http://schemas.microsoft.com/office/drawing/2014/main" val="3624065445"/>
                    </a:ext>
                  </a:extLst>
                </a:gridCol>
              </a:tblGrid>
              <a:tr h="360517">
                <a:tc>
                  <a:txBody>
                    <a:bodyPr/>
                    <a:lstStyle/>
                    <a:p>
                      <a:pPr algn="ctr"/>
                      <a:r>
                        <a:rPr lang="en-GB" sz="1000" dirty="0">
                          <a:effectLst/>
                        </a:rPr>
                        <a:t>Location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000">
                          <a:effectLst/>
                        </a:rPr>
                        <a:t>Bedford Borough and Central Bedfordshire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a:effectLst/>
                        </a:rPr>
                        <a:t>Luton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r>
                        <a:rPr lang="en-GB" sz="1000">
                          <a:effectLst/>
                        </a:rPr>
                        <a:t>Milton Keynes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3112352006"/>
                  </a:ext>
                </a:extLst>
              </a:tr>
              <a:tr h="558117">
                <a:tc>
                  <a:txBody>
                    <a:bodyPr/>
                    <a:lstStyle/>
                    <a:p>
                      <a:r>
                        <a:rPr lang="en-GB" sz="1000">
                          <a:effectLst/>
                        </a:rPr>
                        <a:t>Provider</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1000">
                          <a:effectLst/>
                        </a:rPr>
                        <a:t>Circle Integrated Care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dirty="0">
                          <a:effectLst/>
                        </a:rPr>
                        <a:t>HRG Healthcare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a:effectLst/>
                        </a:rPr>
                        <a:t>Connect Health</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a:effectLst/>
                        </a:rPr>
                        <a:t>Ravenscroft Health</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21006526"/>
                  </a:ext>
                </a:extLst>
              </a:tr>
              <a:tr h="2481943">
                <a:tc>
                  <a:txBody>
                    <a:bodyPr/>
                    <a:lstStyle/>
                    <a:p>
                      <a:r>
                        <a:rPr lang="en-GB" sz="1000">
                          <a:effectLst/>
                        </a:rPr>
                        <a:t>Type of service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itchFamily="2" charset="2"/>
                        <a:buChar char=""/>
                      </a:pPr>
                      <a:r>
                        <a:rPr lang="en-GB" sz="1000" dirty="0">
                          <a:effectLst/>
                        </a:rPr>
                        <a:t>Triage, Treat and refer onwards</a:t>
                      </a:r>
                      <a:endParaRPr lang="en-GB" sz="1100" dirty="0">
                        <a:effectLst/>
                      </a:endParaRPr>
                    </a:p>
                    <a:p>
                      <a:pPr marL="342900" lvl="0" indent="-342900">
                        <a:buFont typeface="Symbol" pitchFamily="2" charset="2"/>
                        <a:buChar char=""/>
                      </a:pPr>
                      <a:r>
                        <a:rPr lang="en-GB" sz="1000" dirty="0">
                          <a:effectLst/>
                        </a:rPr>
                        <a:t>Physiotherapy</a:t>
                      </a:r>
                      <a:endParaRPr lang="en-GB" sz="1100" dirty="0">
                        <a:effectLst/>
                      </a:endParaRPr>
                    </a:p>
                    <a:p>
                      <a:pPr marL="342900" lvl="0" indent="-342900">
                        <a:buFont typeface="Symbol" pitchFamily="2" charset="2"/>
                        <a:buChar char=""/>
                      </a:pPr>
                      <a:r>
                        <a:rPr lang="en-GB" sz="1000" dirty="0">
                          <a:effectLst/>
                        </a:rPr>
                        <a:t>Conservative Management Therapies </a:t>
                      </a:r>
                      <a:r>
                        <a:rPr lang="en-GB" sz="1000" dirty="0" err="1">
                          <a:effectLst/>
                        </a:rPr>
                        <a:t>inc.</a:t>
                      </a:r>
                      <a:r>
                        <a:rPr lang="en-GB" sz="1000" dirty="0">
                          <a:effectLst/>
                        </a:rPr>
                        <a:t>  injections, </a:t>
                      </a:r>
                      <a:r>
                        <a:rPr lang="en-GB" sz="1000" dirty="0" smtClean="0">
                          <a:effectLst/>
                        </a:rPr>
                        <a:t>ultrasound-guided </a:t>
                      </a:r>
                      <a:r>
                        <a:rPr lang="en-GB" sz="1000" dirty="0">
                          <a:effectLst/>
                        </a:rPr>
                        <a:t>injections, Shockwave Therapy, and </a:t>
                      </a:r>
                      <a:r>
                        <a:rPr lang="en-GB" sz="1000" dirty="0" err="1">
                          <a:effectLst/>
                        </a:rPr>
                        <a:t>Apos</a:t>
                      </a:r>
                      <a:r>
                        <a:rPr lang="en-GB" sz="1000" dirty="0">
                          <a:effectLst/>
                        </a:rPr>
                        <a:t> Therapy Boots</a:t>
                      </a:r>
                      <a:endParaRPr lang="en-GB" sz="1100" dirty="0">
                        <a:effectLst/>
                      </a:endParaRPr>
                    </a:p>
                    <a:p>
                      <a:pPr marL="342900" lvl="0" indent="-342900">
                        <a:buFont typeface="Symbol" pitchFamily="2" charset="2"/>
                        <a:buChar char=""/>
                      </a:pPr>
                      <a:r>
                        <a:rPr lang="en-GB" sz="1000" dirty="0">
                          <a:effectLst/>
                        </a:rPr>
                        <a:t>Nerve Conduction diagnostics</a:t>
                      </a:r>
                      <a:endParaRPr lang="en-GB" sz="1100" dirty="0">
                        <a:effectLst/>
                      </a:endParaRPr>
                    </a:p>
                    <a:p>
                      <a:pPr marL="342900" lvl="0" indent="-342900">
                        <a:buFont typeface="Symbol" pitchFamily="2" charset="2"/>
                        <a:buChar char=""/>
                      </a:pPr>
                      <a:r>
                        <a:rPr lang="en-GB" sz="1000" dirty="0">
                          <a:effectLst/>
                        </a:rPr>
                        <a:t>Pain Management programmes </a:t>
                      </a:r>
                      <a:endParaRPr lang="en-GB" sz="1100" dirty="0">
                        <a:effectLst/>
                      </a:endParaRPr>
                    </a:p>
                    <a:p>
                      <a:pPr marL="342900" lvl="0" indent="-342900">
                        <a:buFont typeface="Symbol" pitchFamily="2" charset="2"/>
                        <a:buChar char=""/>
                      </a:pPr>
                      <a:r>
                        <a:rPr lang="en-GB" sz="1000" dirty="0">
                          <a:effectLst/>
                        </a:rPr>
                        <a:t>Rheumatology in </a:t>
                      </a:r>
                      <a:r>
                        <a:rPr lang="en-GB" sz="1000" dirty="0" smtClean="0">
                          <a:effectLst/>
                        </a:rPr>
                        <a:t>Early Inflammatory Arthritis </a:t>
                      </a:r>
                      <a:r>
                        <a:rPr lang="en-GB" sz="1000" dirty="0">
                          <a:effectLst/>
                        </a:rPr>
                        <a:t>Clinic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itchFamily="2" charset="2"/>
                        <a:buChar char=""/>
                      </a:pPr>
                      <a:r>
                        <a:rPr lang="en-GB" sz="1000" dirty="0">
                          <a:effectLst/>
                        </a:rPr>
                        <a:t>Triage, Treat and refer onwards</a:t>
                      </a:r>
                      <a:endParaRPr lang="en-GB" sz="1100" dirty="0">
                        <a:effectLst/>
                      </a:endParaRPr>
                    </a:p>
                    <a:p>
                      <a:pPr marL="342900" lvl="0" indent="-342900">
                        <a:buFont typeface="Symbol" pitchFamily="2" charset="2"/>
                        <a:buChar char=""/>
                      </a:pPr>
                      <a:r>
                        <a:rPr lang="en-GB" sz="1000" dirty="0">
                          <a:effectLst/>
                        </a:rPr>
                        <a:t>Physiotherapy</a:t>
                      </a:r>
                      <a:endParaRPr lang="en-GB" sz="1100" dirty="0">
                        <a:effectLst/>
                      </a:endParaRPr>
                    </a:p>
                    <a:p>
                      <a:pPr marL="342900" lvl="0" indent="-342900">
                        <a:buFont typeface="Symbol" pitchFamily="2" charset="2"/>
                        <a:buChar char=""/>
                      </a:pPr>
                      <a:r>
                        <a:rPr lang="en-GB" sz="1000" dirty="0">
                          <a:effectLst/>
                        </a:rPr>
                        <a:t>Conservative Management Therapies inc.  injections,</a:t>
                      </a:r>
                      <a:endParaRPr lang="en-GB" sz="1100" dirty="0">
                        <a:effectLst/>
                      </a:endParaRPr>
                    </a:p>
                    <a:p>
                      <a:pPr marL="342900" lvl="0" indent="-342900">
                        <a:buFont typeface="Symbol" pitchFamily="2" charset="2"/>
                        <a:buChar char=""/>
                      </a:pPr>
                      <a:r>
                        <a:rPr lang="en-GB" sz="1000" dirty="0">
                          <a:effectLst/>
                        </a:rPr>
                        <a:t>Pain management programmes</a:t>
                      </a:r>
                      <a:endParaRPr lang="en-GB" sz="1100" dirty="0">
                        <a:effectLst/>
                      </a:endParaRPr>
                    </a:p>
                    <a:p>
                      <a:pPr marL="457200"/>
                      <a:r>
                        <a:rPr lang="en-GB" sz="1000" dirty="0">
                          <a:effectLst/>
                        </a:rPr>
                        <a:t> </a:t>
                      </a:r>
                      <a:endParaRPr lang="en-GB" sz="1100" dirty="0">
                        <a:effectLst/>
                      </a:endParaRPr>
                    </a:p>
                    <a:p>
                      <a:r>
                        <a:rPr lang="en-GB" sz="10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itchFamily="2" charset="2"/>
                        <a:buChar char=""/>
                      </a:pPr>
                      <a:r>
                        <a:rPr lang="en-GB" sz="1000" dirty="0">
                          <a:effectLst/>
                        </a:rPr>
                        <a:t>Tier 1 physiotherapy only </a:t>
                      </a:r>
                      <a:endParaRPr lang="en-GB" sz="1100" dirty="0">
                        <a:effectLst/>
                      </a:endParaRPr>
                    </a:p>
                    <a:p>
                      <a:pPr marL="342900" lvl="0" indent="-342900">
                        <a:buFont typeface="Symbol" pitchFamily="2" charset="2"/>
                        <a:buChar char=""/>
                      </a:pPr>
                      <a:r>
                        <a:rPr lang="en-GB" sz="1000" dirty="0">
                          <a:effectLst/>
                        </a:rPr>
                        <a:t>Triage, Treat and refer onwards</a:t>
                      </a:r>
                      <a:endParaRPr lang="en-GB" sz="1100" dirty="0">
                        <a:effectLst/>
                      </a:endParaRPr>
                    </a:p>
                    <a:p>
                      <a:pPr marL="342900" lvl="0" indent="-342900">
                        <a:buFont typeface="Symbol" pitchFamily="2" charset="2"/>
                        <a:buChar char=""/>
                      </a:pPr>
                      <a:r>
                        <a:rPr lang="en-GB" sz="1000" dirty="0">
                          <a:effectLst/>
                        </a:rPr>
                        <a:t>Physiotherapy</a:t>
                      </a:r>
                      <a:endParaRPr lang="en-GB" sz="1100" dirty="0">
                        <a:effectLst/>
                      </a:endParaRPr>
                    </a:p>
                    <a:p>
                      <a:pPr marL="457200"/>
                      <a:r>
                        <a:rPr lang="en-GB" sz="1000" dirty="0">
                          <a:effectLst/>
                        </a:rPr>
                        <a:t> </a:t>
                      </a:r>
                      <a:endParaRPr lang="en-GB" sz="1100" dirty="0">
                        <a:effectLst/>
                      </a:endParaRPr>
                    </a:p>
                    <a:p>
                      <a:pPr marL="50800" indent="-74295"/>
                      <a:r>
                        <a:rPr lang="en-GB" sz="10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buFont typeface="Symbol" pitchFamily="2" charset="2"/>
                        <a:buChar char=""/>
                      </a:pPr>
                      <a:r>
                        <a:rPr lang="en-GB" sz="1000" dirty="0">
                          <a:effectLst/>
                        </a:rPr>
                        <a:t>Tier 2+ </a:t>
                      </a:r>
                      <a:endParaRPr lang="en-GB" sz="1100" dirty="0">
                        <a:effectLst/>
                      </a:endParaRPr>
                    </a:p>
                    <a:p>
                      <a:pPr marL="342900" lvl="0" indent="-342900">
                        <a:buFont typeface="Symbol" pitchFamily="2" charset="2"/>
                        <a:buChar char=""/>
                      </a:pPr>
                      <a:r>
                        <a:rPr lang="en-GB" sz="1000" dirty="0">
                          <a:effectLst/>
                        </a:rPr>
                        <a:t>Triage, Treat and refer onwards</a:t>
                      </a:r>
                      <a:endParaRPr lang="en-GB" sz="1100" dirty="0">
                        <a:effectLst/>
                      </a:endParaRPr>
                    </a:p>
                    <a:p>
                      <a:pPr marL="342900" lvl="0" indent="-342900">
                        <a:buFont typeface="Symbol" pitchFamily="2" charset="2"/>
                        <a:buChar char=""/>
                      </a:pPr>
                      <a:r>
                        <a:rPr lang="en-GB" sz="1000" dirty="0">
                          <a:effectLst/>
                        </a:rPr>
                        <a:t>Pain Management programmes </a:t>
                      </a:r>
                      <a:endParaRPr lang="en-GB" sz="1100" dirty="0">
                        <a:effectLst/>
                      </a:endParaRPr>
                    </a:p>
                    <a:p>
                      <a:pPr marL="342900" lvl="0" indent="-342900">
                        <a:buFont typeface="Symbol" pitchFamily="2" charset="2"/>
                        <a:buChar char=""/>
                      </a:pPr>
                      <a:r>
                        <a:rPr lang="en-GB" sz="1000" dirty="0">
                          <a:effectLst/>
                        </a:rPr>
                        <a:t>Conservative Management Therapies inc.  injections, </a:t>
                      </a:r>
                      <a:r>
                        <a:rPr lang="en-GB" sz="1000" dirty="0" smtClean="0">
                          <a:effectLst/>
                        </a:rPr>
                        <a:t>ultrasound-guided </a:t>
                      </a:r>
                      <a:r>
                        <a:rPr lang="en-GB" sz="1000" dirty="0">
                          <a:effectLst/>
                        </a:rPr>
                        <a:t>injections</a:t>
                      </a:r>
                      <a:endParaRPr lang="en-GB" sz="1100" dirty="0">
                        <a:effectLst/>
                      </a:endParaRPr>
                    </a:p>
                    <a:p>
                      <a:r>
                        <a:rPr lang="en-GB" sz="10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8390703"/>
                  </a:ext>
                </a:extLst>
              </a:tr>
              <a:tr h="487884">
                <a:tc>
                  <a:txBody>
                    <a:bodyPr/>
                    <a:lstStyle/>
                    <a:p>
                      <a:r>
                        <a:rPr lang="en-GB" sz="1000" dirty="0">
                          <a:effectLst/>
                        </a:rPr>
                        <a:t>Number of referrals </a:t>
                      </a:r>
                      <a:r>
                        <a:rPr lang="en-GB" sz="1000" dirty="0" smtClean="0">
                          <a:effectLst/>
                        </a:rPr>
                        <a:t>received </a:t>
                      </a:r>
                      <a:r>
                        <a:rPr lang="en-GB" sz="1000" dirty="0">
                          <a:effectLst/>
                        </a:rPr>
                        <a:t>(2019/20)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a:effectLst/>
                        </a:rPr>
                        <a:t>50,000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a:effectLst/>
                        </a:rPr>
                        <a:t>15,000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dirty="0">
                          <a:effectLst/>
                        </a:rPr>
                        <a:t>16,000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GB" sz="1000" dirty="0">
                          <a:effectLst/>
                        </a:rPr>
                        <a:t>9,000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4964238"/>
                  </a:ext>
                </a:extLst>
              </a:tr>
            </a:tbl>
          </a:graphicData>
        </a:graphic>
      </p:graphicFrame>
      <p:pic>
        <p:nvPicPr>
          <p:cNvPr id="8" name="Picture 7"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73762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14</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2133718"/>
          </a:xfrm>
          <a:prstGeom prst="rect">
            <a:avLst/>
          </a:prstGeom>
        </p:spPr>
        <p:txBody>
          <a:bodyPr/>
          <a:lstStyle>
            <a:lvl1pPr>
              <a:defRPr/>
            </a:lvl1pPr>
          </a:lstStyle>
          <a:p>
            <a:pPr algn="l"/>
            <a:r>
              <a:rPr lang="en-GB" sz="3000" dirty="0">
                <a:solidFill>
                  <a:srgbClr val="005EB8"/>
                </a:solidFill>
              </a:rPr>
              <a:t>MSK services - pain and mental health</a:t>
            </a:r>
          </a:p>
        </p:txBody>
      </p:sp>
      <p:sp>
        <p:nvSpPr>
          <p:cNvPr id="2" name="Rectangle 1">
            <a:extLst>
              <a:ext uri="{FF2B5EF4-FFF2-40B4-BE49-F238E27FC236}">
                <a16:creationId xmlns:a16="http://schemas.microsoft.com/office/drawing/2014/main" id="{8680E7EF-1871-1946-8C89-9334F2575F0B}"/>
              </a:ext>
            </a:extLst>
          </p:cNvPr>
          <p:cNvSpPr/>
          <p:nvPr/>
        </p:nvSpPr>
        <p:spPr>
          <a:xfrm>
            <a:off x="600890" y="2316926"/>
            <a:ext cx="7914459" cy="3600473"/>
          </a:xfrm>
          <a:prstGeom prst="rect">
            <a:avLst/>
          </a:prstGeom>
        </p:spPr>
        <p:txBody>
          <a:bodyPr wrap="square">
            <a:spAutoFit/>
          </a:bodyPr>
          <a:lstStyle/>
          <a:p>
            <a:pPr marL="285750" indent="-285750">
              <a:lnSpc>
                <a:spcPct val="115000"/>
              </a:lnSpc>
              <a:spcAft>
                <a:spcPts val="1000"/>
              </a:spcAft>
              <a:buFont typeface="Arial" panose="020B0604020202020204" pitchFamily="34" charset="0"/>
              <a:buChar char="•"/>
            </a:pP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MSK services all provide varying levels of pain management services</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1000"/>
              </a:spcAft>
              <a:buFont typeface="Arial" panose="020B0604020202020204" pitchFamily="34" charset="0"/>
              <a:buChar char="•"/>
            </a:pP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Improving </a:t>
            </a: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Access to Psychological Therapies (IAPT) offer help for common mental health problems such as anxiety and depression. IAPT service </a:t>
            </a: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provides </a:t>
            </a: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support for:</a:t>
            </a:r>
          </a:p>
          <a:p>
            <a:pPr marL="742950" lvl="1"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Initial mental health </a:t>
            </a: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diagnosis</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Psychological formulation/ bio-psycho-social approach to </a:t>
            </a: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wellbeing</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742950" lvl="1" indent="-285750">
              <a:lnSpc>
                <a:spcPct val="115000"/>
              </a:lnSpc>
              <a:spcAft>
                <a:spcPts val="1000"/>
              </a:spcAft>
              <a:buFont typeface="Arial" panose="020B0604020202020204" pitchFamily="34" charset="0"/>
              <a:buChar char="•"/>
            </a:pP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A </a:t>
            </a: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holistic view of managing MSK pain in addition to the physical </a:t>
            </a: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component</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IAPT receives self referral and referrals from GP and community </a:t>
            </a: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services</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pic>
        <p:nvPicPr>
          <p:cNvPr id="8" name="Picture 7"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92183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15</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478309"/>
            <a:ext cx="7772400" cy="642234"/>
          </a:xfrm>
          <a:prstGeom prst="rect">
            <a:avLst/>
          </a:prstGeom>
        </p:spPr>
        <p:txBody>
          <a:bodyPr/>
          <a:lstStyle>
            <a:lvl1pPr>
              <a:defRPr/>
            </a:lvl1pPr>
          </a:lstStyle>
          <a:p>
            <a:pPr algn="l"/>
            <a:r>
              <a:rPr lang="en-GB" sz="3600" dirty="0">
                <a:solidFill>
                  <a:srgbClr val="005EB8"/>
                </a:solidFill>
              </a:rPr>
              <a:t>MSK services – </a:t>
            </a:r>
            <a:r>
              <a:rPr lang="en-GB" sz="3600" dirty="0" smtClean="0">
                <a:solidFill>
                  <a:srgbClr val="005EB8"/>
                </a:solidFill>
              </a:rPr>
              <a:t>secondary care</a:t>
            </a:r>
            <a:endParaRPr lang="en-GB" sz="3600" dirty="0">
              <a:solidFill>
                <a:srgbClr val="005EB8"/>
              </a:solidFill>
            </a:endParaRPr>
          </a:p>
        </p:txBody>
      </p:sp>
      <p:sp>
        <p:nvSpPr>
          <p:cNvPr id="4" name="TextBox 3">
            <a:extLst>
              <a:ext uri="{FF2B5EF4-FFF2-40B4-BE49-F238E27FC236}">
                <a16:creationId xmlns:a16="http://schemas.microsoft.com/office/drawing/2014/main" id="{6E511C46-C110-E446-9E77-E2BDD0E5B01F}"/>
              </a:ext>
            </a:extLst>
          </p:cNvPr>
          <p:cNvSpPr txBox="1"/>
          <p:nvPr/>
        </p:nvSpPr>
        <p:spPr>
          <a:xfrm>
            <a:off x="2039257" y="2106029"/>
            <a:ext cx="6706094" cy="2862002"/>
          </a:xfrm>
          <a:prstGeom prst="rect">
            <a:avLst/>
          </a:prstGeom>
          <a:noFill/>
        </p:spPr>
        <p:txBody>
          <a:bodyPr wrap="square" rtlCol="0">
            <a:spAutoFit/>
          </a:bodyPr>
          <a:lstStyle/>
          <a:p>
            <a:r>
              <a:rPr lang="en-US" sz="2800" dirty="0">
                <a:solidFill>
                  <a:srgbClr val="005EB8"/>
                </a:solidFill>
              </a:rPr>
              <a:t>Lower back pain</a:t>
            </a:r>
          </a:p>
          <a:p>
            <a:pPr>
              <a:lnSpc>
                <a:spcPct val="114000"/>
              </a:lnSpc>
              <a:spcAft>
                <a:spcPts val="1000"/>
              </a:spcAft>
            </a:pPr>
            <a:r>
              <a:rPr lang="en-GB" dirty="0">
                <a:solidFill>
                  <a:srgbClr val="002060"/>
                </a:solidFill>
              </a:rPr>
              <a:t>The table below shows the </a:t>
            </a:r>
            <a:r>
              <a:rPr lang="en-GB" dirty="0" smtClean="0">
                <a:solidFill>
                  <a:srgbClr val="002060"/>
                </a:solidFill>
              </a:rPr>
              <a:t>most common </a:t>
            </a:r>
            <a:r>
              <a:rPr lang="en-US" dirty="0" smtClean="0">
                <a:solidFill>
                  <a:srgbClr val="002060"/>
                </a:solidFill>
              </a:rPr>
              <a:t>non-elective (emergency) </a:t>
            </a:r>
            <a:r>
              <a:rPr lang="en-GB" dirty="0" smtClean="0">
                <a:solidFill>
                  <a:srgbClr val="002060"/>
                </a:solidFill>
              </a:rPr>
              <a:t>admissions </a:t>
            </a:r>
            <a:r>
              <a:rPr lang="en-GB" dirty="0">
                <a:solidFill>
                  <a:srgbClr val="002060"/>
                </a:solidFill>
              </a:rPr>
              <a:t>for </a:t>
            </a:r>
            <a:r>
              <a:rPr lang="en-GB" dirty="0" smtClean="0">
                <a:solidFill>
                  <a:srgbClr val="002060"/>
                </a:solidFill>
              </a:rPr>
              <a:t>MSK conditions </a:t>
            </a:r>
            <a:r>
              <a:rPr lang="en-US" dirty="0" smtClean="0">
                <a:solidFill>
                  <a:srgbClr val="002060"/>
                </a:solidFill>
              </a:rPr>
              <a:t>in BLMK</a:t>
            </a:r>
            <a:r>
              <a:rPr lang="en-GB" dirty="0" smtClean="0">
                <a:solidFill>
                  <a:srgbClr val="002060"/>
                </a:solidFill>
              </a:rPr>
              <a:t>. ‘Other’ </a:t>
            </a:r>
            <a:r>
              <a:rPr lang="en-GB" dirty="0">
                <a:solidFill>
                  <a:srgbClr val="002060"/>
                </a:solidFill>
              </a:rPr>
              <a:t>includes a variety of conditions that individually have very low numbers, such as </a:t>
            </a:r>
            <a:r>
              <a:rPr lang="en-GB" dirty="0" smtClean="0">
                <a:solidFill>
                  <a:srgbClr val="002060"/>
                </a:solidFill>
              </a:rPr>
              <a:t>osteomyelitis.</a:t>
            </a:r>
            <a:r>
              <a:rPr lang="en-US" dirty="0">
                <a:solidFill>
                  <a:srgbClr val="002060"/>
                </a:solidFill>
              </a:rPr>
              <a:t> </a:t>
            </a:r>
            <a:r>
              <a:rPr lang="en-US" dirty="0" smtClean="0">
                <a:solidFill>
                  <a:srgbClr val="002060"/>
                </a:solidFill>
              </a:rPr>
              <a:t> The </a:t>
            </a:r>
            <a:r>
              <a:rPr lang="en-US" dirty="0">
                <a:solidFill>
                  <a:srgbClr val="002060"/>
                </a:solidFill>
              </a:rPr>
              <a:t>figures for 2020 &amp; 2021 were reduced due to the pandemic</a:t>
            </a:r>
            <a:r>
              <a:rPr lang="en-US" dirty="0" smtClean="0">
                <a:solidFill>
                  <a:srgbClr val="002060"/>
                </a:solidFill>
              </a:rPr>
              <a:t>.</a:t>
            </a:r>
            <a:endParaRPr lang="en-GB" dirty="0" smtClean="0">
              <a:solidFill>
                <a:srgbClr val="002060"/>
              </a:solidFill>
            </a:endParaRPr>
          </a:p>
          <a:p>
            <a:pPr>
              <a:lnSpc>
                <a:spcPct val="114000"/>
              </a:lnSpc>
              <a:spcAft>
                <a:spcPts val="1000"/>
              </a:spcAft>
            </a:pPr>
            <a:r>
              <a:rPr lang="en-US" dirty="0">
                <a:solidFill>
                  <a:srgbClr val="002060"/>
                </a:solidFill>
              </a:rPr>
              <a:t>L</a:t>
            </a:r>
            <a:r>
              <a:rPr lang="en-US" dirty="0" smtClean="0">
                <a:solidFill>
                  <a:srgbClr val="002060"/>
                </a:solidFill>
              </a:rPr>
              <a:t>ower back pain is the </a:t>
            </a:r>
            <a:r>
              <a:rPr lang="en-US" dirty="0">
                <a:solidFill>
                  <a:srgbClr val="002060"/>
                </a:solidFill>
              </a:rPr>
              <a:t>most </a:t>
            </a:r>
            <a:r>
              <a:rPr lang="en-US" dirty="0" smtClean="0">
                <a:solidFill>
                  <a:srgbClr val="002060"/>
                </a:solidFill>
              </a:rPr>
              <a:t>frequent- this is a potential target to reduce emergency admissions.  </a:t>
            </a:r>
            <a:endParaRPr lang="en-US" dirty="0">
              <a:solidFill>
                <a:srgbClr val="002060"/>
              </a:solidFill>
            </a:endParaRPr>
          </a:p>
        </p:txBody>
      </p:sp>
      <p:pic>
        <p:nvPicPr>
          <p:cNvPr id="2050" name="Picture 2" descr="Back Pain Silhouette - Free Stock Photo by mohamed hassan on Stockvault.net">
            <a:extLst>
              <a:ext uri="{FF2B5EF4-FFF2-40B4-BE49-F238E27FC236}">
                <a16:creationId xmlns:a16="http://schemas.microsoft.com/office/drawing/2014/main" id="{F2F34D98-100C-E44F-857F-8BF3A2BEA743}"/>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6340" t="6514" r="19988" b="3053"/>
          <a:stretch/>
        </p:blipFill>
        <p:spPr bwMode="auto">
          <a:xfrm>
            <a:off x="326570" y="2627087"/>
            <a:ext cx="1422401" cy="236582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1400690928"/>
              </p:ext>
            </p:extLst>
          </p:nvPr>
        </p:nvGraphicFramePr>
        <p:xfrm>
          <a:off x="2837791" y="4956013"/>
          <a:ext cx="4521200" cy="1755648"/>
        </p:xfrm>
        <a:graphic>
          <a:graphicData uri="http://schemas.openxmlformats.org/drawingml/2006/table">
            <a:tbl>
              <a:tblPr firstRow="1" firstCol="1" bandRow="1">
                <a:tableStyleId>{5C22544A-7EE6-4342-B048-85BDC9FD1C3A}</a:tableStyleId>
              </a:tblPr>
              <a:tblGrid>
                <a:gridCol w="1261110">
                  <a:extLst>
                    <a:ext uri="{9D8B030D-6E8A-4147-A177-3AD203B41FA5}">
                      <a16:colId xmlns:a16="http://schemas.microsoft.com/office/drawing/2014/main" val="979088224"/>
                    </a:ext>
                  </a:extLst>
                </a:gridCol>
                <a:gridCol w="668655">
                  <a:extLst>
                    <a:ext uri="{9D8B030D-6E8A-4147-A177-3AD203B41FA5}">
                      <a16:colId xmlns:a16="http://schemas.microsoft.com/office/drawing/2014/main" val="3818086117"/>
                    </a:ext>
                  </a:extLst>
                </a:gridCol>
                <a:gridCol w="668655">
                  <a:extLst>
                    <a:ext uri="{9D8B030D-6E8A-4147-A177-3AD203B41FA5}">
                      <a16:colId xmlns:a16="http://schemas.microsoft.com/office/drawing/2014/main" val="675964170"/>
                    </a:ext>
                  </a:extLst>
                </a:gridCol>
                <a:gridCol w="668655">
                  <a:extLst>
                    <a:ext uri="{9D8B030D-6E8A-4147-A177-3AD203B41FA5}">
                      <a16:colId xmlns:a16="http://schemas.microsoft.com/office/drawing/2014/main" val="2389712175"/>
                    </a:ext>
                  </a:extLst>
                </a:gridCol>
                <a:gridCol w="585470">
                  <a:extLst>
                    <a:ext uri="{9D8B030D-6E8A-4147-A177-3AD203B41FA5}">
                      <a16:colId xmlns:a16="http://schemas.microsoft.com/office/drawing/2014/main" val="4152369502"/>
                    </a:ext>
                  </a:extLst>
                </a:gridCol>
                <a:gridCol w="668655">
                  <a:extLst>
                    <a:ext uri="{9D8B030D-6E8A-4147-A177-3AD203B41FA5}">
                      <a16:colId xmlns:a16="http://schemas.microsoft.com/office/drawing/2014/main" val="3007011822"/>
                    </a:ext>
                  </a:extLst>
                </a:gridCol>
              </a:tblGrid>
              <a:tr h="213360">
                <a:tc>
                  <a:txBody>
                    <a:bodyPr/>
                    <a:lstStyle/>
                    <a:p>
                      <a:pPr>
                        <a:lnSpc>
                          <a:spcPct val="115000"/>
                        </a:lnSpc>
                        <a:spcAft>
                          <a:spcPts val="1000"/>
                        </a:spcAft>
                        <a:tabLst>
                          <a:tab pos="3808730" algn="l"/>
                        </a:tabLst>
                      </a:pPr>
                      <a:r>
                        <a:rPr lang="en-GB" sz="1100" dirty="0">
                          <a:effectLst/>
                        </a:rPr>
                        <a:t>Condition</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tabLst>
                          <a:tab pos="3808730" algn="l"/>
                        </a:tabLst>
                      </a:pPr>
                      <a:r>
                        <a:rPr lang="en-GB" sz="1100">
                          <a:effectLst/>
                        </a:rPr>
                        <a:t>2017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tabLst>
                          <a:tab pos="3808730" algn="l"/>
                        </a:tabLst>
                      </a:pPr>
                      <a:r>
                        <a:rPr lang="en-GB" sz="1100" dirty="0">
                          <a:effectLst/>
                        </a:rPr>
                        <a:t>2018</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tabLst>
                          <a:tab pos="3808730" algn="l"/>
                        </a:tabLst>
                      </a:pPr>
                      <a:r>
                        <a:rPr lang="en-GB" sz="1100">
                          <a:effectLst/>
                        </a:rPr>
                        <a:t>2019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tabLst>
                          <a:tab pos="3808730" algn="l"/>
                        </a:tabLst>
                      </a:pPr>
                      <a:r>
                        <a:rPr lang="en-GB" sz="1100">
                          <a:effectLst/>
                        </a:rPr>
                        <a:t>2020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1000"/>
                        </a:spcAft>
                        <a:tabLst>
                          <a:tab pos="3808730" algn="l"/>
                        </a:tabLst>
                      </a:pPr>
                      <a:r>
                        <a:rPr lang="en-GB" sz="1100">
                          <a:effectLst/>
                        </a:rPr>
                        <a:t>2021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7023970"/>
                  </a:ext>
                </a:extLst>
              </a:tr>
              <a:tr h="169545">
                <a:tc>
                  <a:txBody>
                    <a:bodyPr/>
                    <a:lstStyle/>
                    <a:p>
                      <a:pPr>
                        <a:lnSpc>
                          <a:spcPct val="115000"/>
                        </a:lnSpc>
                        <a:spcAft>
                          <a:spcPts val="1000"/>
                        </a:spcAft>
                        <a:tabLst>
                          <a:tab pos="3808730" algn="l"/>
                        </a:tabLst>
                      </a:pPr>
                      <a:r>
                        <a:rPr lang="en-GB" sz="1100">
                          <a:effectLst/>
                        </a:rPr>
                        <a:t>Arthrosis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a:effectLst/>
                        </a:rPr>
                        <a:t>15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25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33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18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2117693123"/>
                  </a:ext>
                </a:extLst>
              </a:tr>
              <a:tr h="169545">
                <a:tc>
                  <a:txBody>
                    <a:bodyPr/>
                    <a:lstStyle/>
                    <a:p>
                      <a:pPr>
                        <a:lnSpc>
                          <a:spcPct val="115000"/>
                        </a:lnSpc>
                        <a:spcAft>
                          <a:spcPts val="1000"/>
                        </a:spcAft>
                        <a:tabLst>
                          <a:tab pos="3808730" algn="l"/>
                        </a:tabLst>
                      </a:pPr>
                      <a:r>
                        <a:rPr lang="en-GB" sz="1100">
                          <a:effectLst/>
                        </a:rPr>
                        <a:t>Gout</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a:effectLst/>
                        </a:rPr>
                        <a:t>40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71</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74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43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52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2300909413"/>
                  </a:ext>
                </a:extLst>
              </a:tr>
              <a:tr h="169545">
                <a:tc>
                  <a:txBody>
                    <a:bodyPr/>
                    <a:lstStyle/>
                    <a:p>
                      <a:pPr>
                        <a:lnSpc>
                          <a:spcPct val="115000"/>
                        </a:lnSpc>
                        <a:spcAft>
                          <a:spcPts val="1000"/>
                        </a:spcAft>
                        <a:tabLst>
                          <a:tab pos="3808730" algn="l"/>
                        </a:tabLst>
                      </a:pPr>
                      <a:r>
                        <a:rPr lang="en-GB" sz="1100">
                          <a:effectLst/>
                        </a:rPr>
                        <a:t>Juvenile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a:effectLst/>
                        </a:rPr>
                        <a:t>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5</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950349991"/>
                  </a:ext>
                </a:extLst>
              </a:tr>
              <a:tr h="169545">
                <a:tc>
                  <a:txBody>
                    <a:bodyPr/>
                    <a:lstStyle/>
                    <a:p>
                      <a:pPr>
                        <a:lnSpc>
                          <a:spcPct val="115000"/>
                        </a:lnSpc>
                        <a:spcAft>
                          <a:spcPts val="1000"/>
                        </a:spcAft>
                        <a:tabLst>
                          <a:tab pos="3808730" algn="l"/>
                        </a:tabLst>
                      </a:pPr>
                      <a:r>
                        <a:rPr lang="en-GB" sz="1100" dirty="0">
                          <a:effectLst/>
                        </a:rPr>
                        <a:t>Lower Back Pain</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a:effectLst/>
                        </a:rPr>
                        <a:t>201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325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306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191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156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748283146"/>
                  </a:ext>
                </a:extLst>
              </a:tr>
              <a:tr h="169545">
                <a:tc>
                  <a:txBody>
                    <a:bodyPr/>
                    <a:lstStyle/>
                    <a:p>
                      <a:pPr>
                        <a:lnSpc>
                          <a:spcPct val="115000"/>
                        </a:lnSpc>
                        <a:spcAft>
                          <a:spcPts val="1000"/>
                        </a:spcAft>
                        <a:tabLst>
                          <a:tab pos="3808730" algn="l"/>
                        </a:tabLst>
                      </a:pPr>
                      <a:r>
                        <a:rPr lang="en-GB" sz="1100">
                          <a:effectLst/>
                        </a:rPr>
                        <a:t>Osteoporosis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a:effectLst/>
                        </a:rPr>
                        <a:t>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2941803791"/>
                  </a:ext>
                </a:extLst>
              </a:tr>
              <a:tr h="169545">
                <a:tc>
                  <a:txBody>
                    <a:bodyPr/>
                    <a:lstStyle/>
                    <a:p>
                      <a:pPr>
                        <a:lnSpc>
                          <a:spcPct val="115000"/>
                        </a:lnSpc>
                        <a:spcAft>
                          <a:spcPts val="1000"/>
                        </a:spcAft>
                        <a:tabLst>
                          <a:tab pos="3808730" algn="l"/>
                        </a:tabLst>
                      </a:pPr>
                      <a:r>
                        <a:rPr lang="en-GB" sz="1100" dirty="0">
                          <a:effectLst/>
                        </a:rPr>
                        <a:t>Rheumatoid</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dirty="0">
                          <a:effectLst/>
                        </a:rPr>
                        <a:t>26</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33</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21</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22</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a:effectLst/>
                        </a:rPr>
                        <a:t>13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805711150"/>
                  </a:ext>
                </a:extLst>
              </a:tr>
              <a:tr h="169545">
                <a:tc>
                  <a:txBody>
                    <a:bodyPr/>
                    <a:lstStyle/>
                    <a:p>
                      <a:pPr>
                        <a:lnSpc>
                          <a:spcPct val="115000"/>
                        </a:lnSpc>
                        <a:spcAft>
                          <a:spcPts val="1000"/>
                        </a:spcAft>
                        <a:tabLst>
                          <a:tab pos="3808730" algn="l"/>
                        </a:tabLst>
                      </a:pPr>
                      <a:r>
                        <a:rPr lang="en-GB" sz="1100" dirty="0">
                          <a:effectLst/>
                        </a:rPr>
                        <a:t>Other</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dirty="0">
                          <a:effectLst/>
                        </a:rPr>
                        <a:t>210</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274</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307</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286</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213</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4019799830"/>
                  </a:ext>
                </a:extLst>
              </a:tr>
              <a:tr h="169545">
                <a:tc>
                  <a:txBody>
                    <a:bodyPr/>
                    <a:lstStyle/>
                    <a:p>
                      <a:pPr>
                        <a:lnSpc>
                          <a:spcPct val="115000"/>
                        </a:lnSpc>
                        <a:spcAft>
                          <a:spcPts val="1000"/>
                        </a:spcAft>
                        <a:tabLst>
                          <a:tab pos="3808730" algn="l"/>
                        </a:tabLst>
                      </a:pPr>
                      <a:r>
                        <a:rPr lang="en-GB" sz="1100" dirty="0">
                          <a:effectLst/>
                        </a:rPr>
                        <a:t>Total</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R="180340" algn="r">
                        <a:lnSpc>
                          <a:spcPct val="115000"/>
                        </a:lnSpc>
                        <a:spcAft>
                          <a:spcPts val="1000"/>
                        </a:spcAft>
                        <a:tabLst>
                          <a:tab pos="3808730" algn="l"/>
                        </a:tabLst>
                      </a:pPr>
                      <a:r>
                        <a:rPr lang="en-GB" sz="1100" dirty="0">
                          <a:effectLst/>
                        </a:rPr>
                        <a:t>525</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772</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800</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622</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tc>
                  <a:txBody>
                    <a:bodyPr/>
                    <a:lstStyle/>
                    <a:p>
                      <a:pPr marR="180340" algn="r">
                        <a:lnSpc>
                          <a:spcPct val="115000"/>
                        </a:lnSpc>
                        <a:spcAft>
                          <a:spcPts val="1000"/>
                        </a:spcAft>
                        <a:tabLst>
                          <a:tab pos="3808730" algn="l"/>
                        </a:tabLst>
                      </a:pPr>
                      <a:r>
                        <a:rPr lang="en-GB" sz="1100" dirty="0">
                          <a:effectLst/>
                        </a:rPr>
                        <a:t>473</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17780" marR="17780" marT="0" marB="0"/>
                </a:tc>
                <a:extLst>
                  <a:ext uri="{0D108BD9-81ED-4DB2-BD59-A6C34878D82A}">
                    <a16:rowId xmlns:a16="http://schemas.microsoft.com/office/drawing/2014/main" val="2782053229"/>
                  </a:ext>
                </a:extLst>
              </a:tr>
            </a:tbl>
          </a:graphicData>
        </a:graphic>
      </p:graphicFrame>
      <p:pic>
        <p:nvPicPr>
          <p:cNvPr id="8" name="Picture 7" descr="L:\Public Health Evidence and Intelligence\Administration\LOGOS\New Logos\PH Shared Logo- Internal use - Large on white.png"/>
          <p:cNvPicPr>
            <a:picLocks noChangeAspect="1"/>
          </p:cNvPicPr>
          <p:nvPr/>
        </p:nvPicPr>
        <p:blipFill rotWithShape="1">
          <a:blip r:embed="rId4"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602559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16</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434767"/>
            <a:ext cx="7772400" cy="677064"/>
          </a:xfrm>
          <a:prstGeom prst="rect">
            <a:avLst/>
          </a:prstGeom>
        </p:spPr>
        <p:txBody>
          <a:bodyPr/>
          <a:lstStyle>
            <a:lvl1pPr>
              <a:defRPr/>
            </a:lvl1pPr>
          </a:lstStyle>
          <a:p>
            <a:pPr algn="l"/>
            <a:r>
              <a:rPr lang="en-GB" sz="3600" dirty="0" smtClean="0">
                <a:solidFill>
                  <a:srgbClr val="005EB8"/>
                </a:solidFill>
              </a:rPr>
              <a:t>Impact of </a:t>
            </a:r>
            <a:r>
              <a:rPr lang="en-GB" sz="3600" dirty="0" err="1" smtClean="0">
                <a:solidFill>
                  <a:srgbClr val="005EB8"/>
                </a:solidFill>
              </a:rPr>
              <a:t>Covid</a:t>
            </a:r>
            <a:r>
              <a:rPr lang="en-GB" sz="3600" dirty="0" smtClean="0">
                <a:solidFill>
                  <a:srgbClr val="005EB8"/>
                </a:solidFill>
              </a:rPr>
              <a:t> on MSK </a:t>
            </a:r>
            <a:r>
              <a:rPr lang="en-GB" sz="3600" dirty="0">
                <a:solidFill>
                  <a:srgbClr val="005EB8"/>
                </a:solidFill>
              </a:rPr>
              <a:t>Services</a:t>
            </a:r>
          </a:p>
        </p:txBody>
      </p:sp>
      <p:sp>
        <p:nvSpPr>
          <p:cNvPr id="2" name="Rectangle 1">
            <a:extLst>
              <a:ext uri="{FF2B5EF4-FFF2-40B4-BE49-F238E27FC236}">
                <a16:creationId xmlns:a16="http://schemas.microsoft.com/office/drawing/2014/main" id="{338CC290-6202-1F48-BD95-79E0E7145E45}"/>
              </a:ext>
            </a:extLst>
          </p:cNvPr>
          <p:cNvSpPr/>
          <p:nvPr/>
        </p:nvSpPr>
        <p:spPr>
          <a:xfrm>
            <a:off x="539806" y="2111831"/>
            <a:ext cx="8524365" cy="4745915"/>
          </a:xfrm>
          <a:prstGeom prst="rect">
            <a:avLst/>
          </a:prstGeom>
        </p:spPr>
        <p:txBody>
          <a:bodyPr wrap="square">
            <a:spAutoFit/>
          </a:bodyPr>
          <a:lstStyle/>
          <a:p>
            <a:pPr>
              <a:lnSpc>
                <a:spcPct val="120000"/>
              </a:lnSpc>
            </a:pPr>
            <a:r>
              <a:rPr lang="en-GB" dirty="0">
                <a:solidFill>
                  <a:srgbClr val="002060"/>
                </a:solidFill>
              </a:rPr>
              <a:t>During 2020, routine elective orthopaedic procedures and consultations were cancelled leaving a back log of patients waiting to be </a:t>
            </a:r>
            <a:r>
              <a:rPr lang="en-GB" dirty="0" smtClean="0">
                <a:solidFill>
                  <a:srgbClr val="002060"/>
                </a:solidFill>
              </a:rPr>
              <a:t>seen.  </a:t>
            </a:r>
            <a:r>
              <a:rPr lang="en-GB" dirty="0" smtClean="0">
                <a:solidFill>
                  <a:srgbClr val="002060"/>
                </a:solidFill>
                <a:ea typeface="Times New Roman" panose="02020603050405020304" pitchFamily="18" charset="0"/>
                <a:cs typeface="Arial" panose="020B0604020202020204" pitchFamily="34" charset="0"/>
              </a:rPr>
              <a:t>In </a:t>
            </a:r>
            <a:r>
              <a:rPr lang="en-GB" dirty="0">
                <a:solidFill>
                  <a:srgbClr val="002060"/>
                </a:solidFill>
                <a:ea typeface="Times New Roman" panose="02020603050405020304" pitchFamily="18" charset="0"/>
                <a:cs typeface="Arial" panose="020B0604020202020204" pitchFamily="34" charset="0"/>
              </a:rPr>
              <a:t>October 2021, 2,350 patients were waiting for procedures and a further 4,350 for consultations.  </a:t>
            </a:r>
          </a:p>
          <a:p>
            <a:pPr marL="285750" indent="-285750">
              <a:lnSpc>
                <a:spcPct val="120000"/>
              </a:lnSpc>
              <a:buFont typeface="Arial" panose="020B0604020202020204" pitchFamily="34" charset="0"/>
              <a:buChar char="•"/>
            </a:pPr>
            <a:r>
              <a:rPr lang="en-GB" dirty="0">
                <a:solidFill>
                  <a:srgbClr val="002060"/>
                </a:solidFill>
                <a:ea typeface="Times New Roman" panose="02020603050405020304" pitchFamily="18" charset="0"/>
                <a:cs typeface="Arial" panose="020B0604020202020204" pitchFamily="34" charset="0"/>
              </a:rPr>
              <a:t>Knee replacement waiting </a:t>
            </a:r>
            <a:r>
              <a:rPr lang="en-GB" dirty="0" smtClean="0">
                <a:solidFill>
                  <a:srgbClr val="002060"/>
                </a:solidFill>
                <a:ea typeface="Times New Roman" panose="02020603050405020304" pitchFamily="18" charset="0"/>
                <a:cs typeface="Arial" panose="020B0604020202020204" pitchFamily="34" charset="0"/>
              </a:rPr>
              <a:t>time:	45 </a:t>
            </a:r>
            <a:r>
              <a:rPr lang="en-GB" dirty="0">
                <a:solidFill>
                  <a:srgbClr val="002060"/>
                </a:solidFill>
                <a:ea typeface="Times New Roman" panose="02020603050405020304" pitchFamily="18" charset="0"/>
                <a:cs typeface="Arial" panose="020B0604020202020204" pitchFamily="34" charset="0"/>
              </a:rPr>
              <a:t>weeks </a:t>
            </a:r>
          </a:p>
          <a:p>
            <a:pPr marL="285750" indent="-285750">
              <a:lnSpc>
                <a:spcPct val="120000"/>
              </a:lnSpc>
              <a:buFont typeface="Arial" panose="020B0604020202020204" pitchFamily="34" charset="0"/>
              <a:buChar char="•"/>
            </a:pPr>
            <a:r>
              <a:rPr lang="en-GB" dirty="0">
                <a:solidFill>
                  <a:srgbClr val="002060"/>
                </a:solidFill>
                <a:ea typeface="Times New Roman" panose="02020603050405020304" pitchFamily="18" charset="0"/>
                <a:cs typeface="Arial" panose="020B0604020202020204" pitchFamily="34" charset="0"/>
              </a:rPr>
              <a:t>Hip replacement waiting </a:t>
            </a:r>
            <a:r>
              <a:rPr lang="en-GB" dirty="0" smtClean="0">
                <a:solidFill>
                  <a:srgbClr val="002060"/>
                </a:solidFill>
                <a:ea typeface="Times New Roman" panose="02020603050405020304" pitchFamily="18" charset="0"/>
                <a:cs typeface="Arial" panose="020B0604020202020204" pitchFamily="34" charset="0"/>
              </a:rPr>
              <a:t>time:	56 </a:t>
            </a:r>
            <a:r>
              <a:rPr lang="en-GB" dirty="0">
                <a:solidFill>
                  <a:srgbClr val="002060"/>
                </a:solidFill>
                <a:ea typeface="Times New Roman" panose="02020603050405020304" pitchFamily="18" charset="0"/>
                <a:cs typeface="Arial" panose="020B0604020202020204" pitchFamily="34" charset="0"/>
              </a:rPr>
              <a:t>weeks  </a:t>
            </a:r>
          </a:p>
          <a:p>
            <a:pPr>
              <a:lnSpc>
                <a:spcPct val="120000"/>
              </a:lnSpc>
            </a:pPr>
            <a:endParaRPr lang="en-GB" dirty="0">
              <a:solidFill>
                <a:srgbClr val="002060"/>
              </a:solidFill>
              <a:ea typeface="Times New Roman" panose="02020603050405020304" pitchFamily="18" charset="0"/>
              <a:cs typeface="Arial" panose="020B0604020202020204" pitchFamily="34" charset="0"/>
            </a:endParaRPr>
          </a:p>
          <a:p>
            <a:pPr>
              <a:lnSpc>
                <a:spcPct val="120000"/>
              </a:lnSpc>
            </a:pPr>
            <a:r>
              <a:rPr lang="en-GB" dirty="0">
                <a:solidFill>
                  <a:srgbClr val="002060"/>
                </a:solidFill>
                <a:cs typeface="Arial" panose="020B0604020202020204" pitchFamily="34" charset="0"/>
              </a:rPr>
              <a:t>In November 2021, over 4,000 patients were waiting over 10 weeks for treatment in the community, half of these were for level 1 Physiotherapy.</a:t>
            </a:r>
            <a:endParaRPr lang="en-GB" dirty="0">
              <a:solidFill>
                <a:srgbClr val="002060"/>
              </a:solidFill>
              <a:ea typeface="Times New Roman" panose="02020603050405020304" pitchFamily="18" charset="0"/>
              <a:cs typeface="Arial" panose="020B0604020202020204" pitchFamily="34" charset="0"/>
            </a:endParaRPr>
          </a:p>
          <a:p>
            <a:pPr>
              <a:lnSpc>
                <a:spcPct val="120000"/>
              </a:lnSpc>
            </a:pPr>
            <a:endParaRPr lang="en-GB" dirty="0">
              <a:solidFill>
                <a:srgbClr val="002060"/>
              </a:solidFill>
              <a:cs typeface="Arial" panose="020B0604020202020204" pitchFamily="34" charset="0"/>
            </a:endParaRPr>
          </a:p>
          <a:p>
            <a:pPr>
              <a:lnSpc>
                <a:spcPct val="120000"/>
              </a:lnSpc>
            </a:pPr>
            <a:r>
              <a:rPr lang="en-GB" dirty="0">
                <a:solidFill>
                  <a:srgbClr val="002060"/>
                </a:solidFill>
                <a:cs typeface="Arial" panose="020B0604020202020204" pitchFamily="34" charset="0"/>
              </a:rPr>
              <a:t>In the community, there are multiple challenges in the services:</a:t>
            </a:r>
          </a:p>
          <a:p>
            <a:pPr marL="285750" indent="-285750">
              <a:lnSpc>
                <a:spcPct val="120000"/>
              </a:lnSpc>
              <a:buFont typeface="Arial" panose="020B0604020202020204" pitchFamily="34" charset="0"/>
              <a:buChar char="•"/>
            </a:pPr>
            <a:r>
              <a:rPr lang="en-GB" dirty="0">
                <a:solidFill>
                  <a:srgbClr val="002060"/>
                </a:solidFill>
                <a:cs typeface="Arial" panose="020B0604020202020204" pitchFamily="34" charset="0"/>
              </a:rPr>
              <a:t>staff sickness or redeployment </a:t>
            </a:r>
          </a:p>
          <a:p>
            <a:pPr marL="285750" indent="-285750">
              <a:lnSpc>
                <a:spcPct val="120000"/>
              </a:lnSpc>
              <a:buFont typeface="Arial" panose="020B0604020202020204" pitchFamily="34" charset="0"/>
              <a:buChar char="•"/>
            </a:pPr>
            <a:r>
              <a:rPr lang="en-GB" dirty="0">
                <a:solidFill>
                  <a:srgbClr val="002060"/>
                </a:solidFill>
                <a:cs typeface="Arial" panose="020B0604020202020204" pitchFamily="34" charset="0"/>
              </a:rPr>
              <a:t>lack of appointments and increased waiting times.</a:t>
            </a:r>
          </a:p>
          <a:p>
            <a:pPr marL="285750" indent="-285750">
              <a:lnSpc>
                <a:spcPct val="120000"/>
              </a:lnSpc>
              <a:buFont typeface="Arial" panose="020B0604020202020204" pitchFamily="34" charset="0"/>
              <a:buChar char="•"/>
            </a:pPr>
            <a:r>
              <a:rPr lang="en-GB" dirty="0">
                <a:solidFill>
                  <a:srgbClr val="002060"/>
                </a:solidFill>
                <a:cs typeface="Arial" panose="020B0604020202020204" pitchFamily="34" charset="0"/>
              </a:rPr>
              <a:t>increase in complexity of </a:t>
            </a:r>
            <a:r>
              <a:rPr lang="en-GB" dirty="0" smtClean="0">
                <a:solidFill>
                  <a:srgbClr val="002060"/>
                </a:solidFill>
                <a:cs typeface="Arial" panose="020B0604020202020204" pitchFamily="34" charset="0"/>
              </a:rPr>
              <a:t>patients</a:t>
            </a:r>
          </a:p>
          <a:p>
            <a:pPr marL="285750" indent="-285750">
              <a:lnSpc>
                <a:spcPct val="120000"/>
              </a:lnSpc>
              <a:buFont typeface="Arial" panose="020B0604020202020204" pitchFamily="34" charset="0"/>
              <a:buChar char="•"/>
            </a:pPr>
            <a:r>
              <a:rPr lang="en-GB" dirty="0" smtClean="0">
                <a:solidFill>
                  <a:srgbClr val="002060"/>
                </a:solidFill>
                <a:cs typeface="Arial" panose="020B0604020202020204" pitchFamily="34" charset="0"/>
              </a:rPr>
              <a:t>potential communication gap between clinicians and patients </a:t>
            </a:r>
          </a:p>
        </p:txBody>
      </p:sp>
      <p:pic>
        <p:nvPicPr>
          <p:cNvPr id="8" name="Picture 7"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76795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17</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172034"/>
            <a:ext cx="7752532" cy="2133718"/>
          </a:xfrm>
          <a:prstGeom prst="rect">
            <a:avLst/>
          </a:prstGeom>
        </p:spPr>
        <p:txBody>
          <a:bodyPr/>
          <a:lstStyle>
            <a:lvl1pPr>
              <a:defRPr/>
            </a:lvl1pPr>
          </a:lstStyle>
          <a:p>
            <a:pPr algn="l"/>
            <a:r>
              <a:rPr lang="en-GB" sz="3600" dirty="0">
                <a:solidFill>
                  <a:srgbClr val="005EB8"/>
                </a:solidFill>
              </a:rPr>
              <a:t>System-level </a:t>
            </a:r>
            <a:r>
              <a:rPr lang="en-GB" sz="3600" dirty="0" smtClean="0">
                <a:solidFill>
                  <a:srgbClr val="005EB8"/>
                </a:solidFill>
              </a:rPr>
              <a:t>recommendations</a:t>
            </a:r>
            <a:br>
              <a:rPr lang="en-GB" sz="3600" dirty="0" smtClean="0">
                <a:solidFill>
                  <a:srgbClr val="005EB8"/>
                </a:solidFill>
              </a:rPr>
            </a:br>
            <a:r>
              <a:rPr lang="en-GB" sz="1800" dirty="0">
                <a:solidFill>
                  <a:schemeClr val="accent1"/>
                </a:solidFill>
                <a:latin typeface="Arial" panose="020B0604020202020204" pitchFamily="34" charset="0"/>
                <a:ea typeface="Calibri" panose="020F0502020204030204" pitchFamily="34" charset="0"/>
                <a:cs typeface="Arial" panose="020B0604020202020204" pitchFamily="34" charset="0"/>
              </a:rPr>
              <a:t/>
            </a:r>
            <a:br>
              <a:rPr lang="en-GB" sz="1800" dirty="0">
                <a:solidFill>
                  <a:schemeClr val="accent1"/>
                </a:solidFill>
                <a:latin typeface="Arial" panose="020B0604020202020204" pitchFamily="34" charset="0"/>
                <a:ea typeface="Calibri" panose="020F0502020204030204" pitchFamily="34" charset="0"/>
                <a:cs typeface="Arial" panose="020B0604020202020204" pitchFamily="34" charset="0"/>
              </a:rPr>
            </a:br>
            <a:endParaRPr lang="en-GB" sz="1800" dirty="0">
              <a:solidFill>
                <a:schemeClr val="accent1"/>
              </a:solidFill>
            </a:endParaRPr>
          </a:p>
        </p:txBody>
      </p:sp>
      <p:sp>
        <p:nvSpPr>
          <p:cNvPr id="2" name="Rectangle 1">
            <a:extLst>
              <a:ext uri="{FF2B5EF4-FFF2-40B4-BE49-F238E27FC236}">
                <a16:creationId xmlns:a16="http://schemas.microsoft.com/office/drawing/2014/main" id="{EE4F2067-453C-3E4A-A25D-2265BD7A7C88}"/>
              </a:ext>
            </a:extLst>
          </p:cNvPr>
          <p:cNvSpPr/>
          <p:nvPr/>
        </p:nvSpPr>
        <p:spPr>
          <a:xfrm>
            <a:off x="467236" y="1809358"/>
            <a:ext cx="8209528" cy="1754326"/>
          </a:xfrm>
          <a:prstGeom prst="rect">
            <a:avLst/>
          </a:prstGeom>
        </p:spPr>
        <p:txBody>
          <a:bodyPr wrap="square">
            <a:spAutoFit/>
          </a:bodyPr>
          <a:lstStyle/>
          <a:p>
            <a:pPr>
              <a:lnSpc>
                <a:spcPct val="120000"/>
              </a:lnSpc>
            </a:pPr>
            <a:r>
              <a:rPr lang="en-GB" dirty="0">
                <a:solidFill>
                  <a:srgbClr val="002060"/>
                </a:solidFill>
              </a:rPr>
              <a:t>Prevention services in primary and community settings should:</a:t>
            </a:r>
          </a:p>
          <a:p>
            <a:pPr marL="285750" indent="-285750">
              <a:lnSpc>
                <a:spcPct val="120000"/>
              </a:lnSpc>
              <a:buFont typeface="Arial" panose="020B0604020202020204" pitchFamily="34" charset="0"/>
              <a:buChar char="•"/>
            </a:pPr>
            <a:r>
              <a:rPr lang="en-GB" dirty="0">
                <a:solidFill>
                  <a:srgbClr val="002060"/>
                </a:solidFill>
              </a:rPr>
              <a:t>Promote physical activity in all </a:t>
            </a:r>
            <a:r>
              <a:rPr lang="en-GB" dirty="0" smtClean="0">
                <a:solidFill>
                  <a:srgbClr val="002060"/>
                </a:solidFill>
              </a:rPr>
              <a:t>ages</a:t>
            </a:r>
            <a:endParaRPr lang="en-GB" dirty="0">
              <a:solidFill>
                <a:srgbClr val="002060"/>
              </a:solidFill>
            </a:endParaRPr>
          </a:p>
          <a:p>
            <a:pPr marL="285750" indent="-285750">
              <a:lnSpc>
                <a:spcPct val="120000"/>
              </a:lnSpc>
              <a:buFont typeface="Arial" panose="020B0604020202020204" pitchFamily="34" charset="0"/>
              <a:buChar char="•"/>
            </a:pPr>
            <a:r>
              <a:rPr lang="en-GB" dirty="0">
                <a:solidFill>
                  <a:srgbClr val="002060"/>
                </a:solidFill>
              </a:rPr>
              <a:t>Increase smoking cessation </a:t>
            </a:r>
            <a:r>
              <a:rPr lang="en-GB" dirty="0" smtClean="0">
                <a:solidFill>
                  <a:srgbClr val="002060"/>
                </a:solidFill>
              </a:rPr>
              <a:t>support, targeted to areas of higher prevalence</a:t>
            </a:r>
            <a:endParaRPr lang="en-GB" dirty="0">
              <a:solidFill>
                <a:srgbClr val="002060"/>
              </a:solidFill>
            </a:endParaRPr>
          </a:p>
          <a:p>
            <a:pPr marL="285750" indent="-285750">
              <a:lnSpc>
                <a:spcPct val="120000"/>
              </a:lnSpc>
              <a:buFont typeface="Arial" panose="020B0604020202020204" pitchFamily="34" charset="0"/>
              <a:buChar char="•"/>
            </a:pPr>
            <a:r>
              <a:rPr lang="en-GB" dirty="0">
                <a:solidFill>
                  <a:srgbClr val="002060"/>
                </a:solidFill>
              </a:rPr>
              <a:t>Strengthen MSK service links with the falls prevention pathway, which </a:t>
            </a:r>
            <a:r>
              <a:rPr lang="en-GB" dirty="0" smtClean="0">
                <a:solidFill>
                  <a:srgbClr val="002060"/>
                </a:solidFill>
              </a:rPr>
              <a:t>is currently under review</a:t>
            </a:r>
            <a:endParaRPr lang="en-GB" dirty="0">
              <a:solidFill>
                <a:srgbClr val="002060"/>
              </a:solidFill>
            </a:endParaRPr>
          </a:p>
        </p:txBody>
      </p:sp>
      <p:sp>
        <p:nvSpPr>
          <p:cNvPr id="4" name="Rectangle 3">
            <a:extLst>
              <a:ext uri="{FF2B5EF4-FFF2-40B4-BE49-F238E27FC236}">
                <a16:creationId xmlns:a16="http://schemas.microsoft.com/office/drawing/2014/main" id="{64ABB06F-4C38-144A-80A0-5D58938FCFA8}"/>
              </a:ext>
            </a:extLst>
          </p:cNvPr>
          <p:cNvSpPr/>
          <p:nvPr/>
        </p:nvSpPr>
        <p:spPr>
          <a:xfrm>
            <a:off x="467236" y="3563684"/>
            <a:ext cx="8209528" cy="2973122"/>
          </a:xfrm>
          <a:prstGeom prst="rect">
            <a:avLst/>
          </a:prstGeom>
        </p:spPr>
        <p:txBody>
          <a:bodyPr wrap="square">
            <a:spAutoFit/>
          </a:bodyPr>
          <a:lstStyle/>
          <a:p>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Strengthening MSK s</a:t>
            </a:r>
            <a:r>
              <a:rPr lang="en-GB" dirty="0" smtClean="0">
                <a:solidFill>
                  <a:srgbClr val="002060"/>
                </a:solidFill>
                <a:latin typeface="Arial" panose="020B0604020202020204" pitchFamily="34" charset="0"/>
                <a:ea typeface="Calibri" panose="020F0502020204030204" pitchFamily="34" charset="0"/>
                <a:cs typeface="Arial" panose="020B0604020202020204" pitchFamily="34" charset="0"/>
              </a:rPr>
              <a:t>ervices in the </a:t>
            </a: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community would reduce inappropriate demands on acute </a:t>
            </a:r>
            <a:r>
              <a:rPr lang="en-GB" dirty="0" smtClean="0">
                <a:solidFill>
                  <a:srgbClr val="002060"/>
                </a:solidFill>
                <a:latin typeface="Arial" panose="020B0604020202020204" pitchFamily="34" charset="0"/>
                <a:ea typeface="Calibri" panose="020F0502020204030204" pitchFamily="34" charset="0"/>
                <a:cs typeface="Arial" panose="020B0604020202020204" pitchFamily="34" charset="0"/>
              </a:rPr>
              <a:t>care. </a:t>
            </a:r>
            <a:r>
              <a:rPr lang="en-GB" dirty="0" smtClean="0">
                <a:solidFill>
                  <a:srgbClr val="002060"/>
                </a:solidFill>
                <a:latin typeface="Arial" panose="020B0604020202020204" pitchFamily="34" charset="0"/>
                <a:cs typeface="Arial" panose="020B0604020202020204" pitchFamily="34" charset="0"/>
              </a:rPr>
              <a:t>MSK </a:t>
            </a:r>
            <a:r>
              <a:rPr lang="en-GB" dirty="0">
                <a:solidFill>
                  <a:srgbClr val="002060"/>
                </a:solidFill>
                <a:latin typeface="Arial" panose="020B0604020202020204" pitchFamily="34" charset="0"/>
                <a:cs typeface="Arial" panose="020B0604020202020204" pitchFamily="34" charset="0"/>
              </a:rPr>
              <a:t>services should focus on:</a:t>
            </a:r>
          </a:p>
          <a:p>
            <a:pPr marL="285750" indent="-285750">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Community and digital-based interventions to empower patients’ </a:t>
            </a:r>
            <a:r>
              <a:rPr lang="en-GB" dirty="0" err="1">
                <a:solidFill>
                  <a:srgbClr val="002060"/>
                </a:solidFill>
                <a:latin typeface="Arial" panose="020B0604020202020204" pitchFamily="34" charset="0"/>
                <a:cs typeface="Arial" panose="020B0604020202020204" pitchFamily="34" charset="0"/>
              </a:rPr>
              <a:t>self </a:t>
            </a:r>
            <a:r>
              <a:rPr lang="en-GB" dirty="0" err="1" smtClean="0">
                <a:solidFill>
                  <a:srgbClr val="002060"/>
                </a:solidFill>
                <a:latin typeface="Arial" panose="020B0604020202020204" pitchFamily="34" charset="0"/>
                <a:cs typeface="Arial" panose="020B0604020202020204" pitchFamily="34" charset="0"/>
              </a:rPr>
              <a:t>management</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20000"/>
              </a:lnSpc>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Multi-disciplinary care models which incorporates a wider range of clinical and non-clinical staff to support patients, with posts such as:</a:t>
            </a:r>
            <a:endParaRPr lang="en-GB" dirty="0">
              <a:solidFill>
                <a:srgbClr val="002060"/>
              </a:solidFill>
              <a:latin typeface="Arial" panose="020B0604020202020204" pitchFamily="34" charset="0"/>
              <a:cs typeface="Arial" panose="020B0604020202020204" pitchFamily="34" charset="0"/>
            </a:endParaRPr>
          </a:p>
          <a:p>
            <a:pPr marL="742950" lvl="1" indent="-285750">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First contact MSK </a:t>
            </a:r>
            <a:r>
              <a:rPr lang="en-GB" dirty="0" smtClean="0">
                <a:solidFill>
                  <a:srgbClr val="002060"/>
                </a:solidFill>
                <a:latin typeface="Arial" panose="020B0604020202020204" pitchFamily="34" charset="0"/>
                <a:cs typeface="Arial" panose="020B0604020202020204" pitchFamily="34" charset="0"/>
              </a:rPr>
              <a:t>practitioners</a:t>
            </a:r>
          </a:p>
          <a:p>
            <a:pPr marL="742950" lvl="1" indent="-285750">
              <a:lnSpc>
                <a:spcPct val="120000"/>
              </a:lnSpc>
              <a:buFont typeface="Arial" panose="020B0604020202020204" pitchFamily="34" charset="0"/>
              <a:buChar char="•"/>
            </a:pPr>
            <a:r>
              <a:rPr lang="en-GB" dirty="0" smtClean="0">
                <a:solidFill>
                  <a:srgbClr val="002060"/>
                </a:solidFill>
                <a:latin typeface="Arial" panose="020B0604020202020204" pitchFamily="34" charset="0"/>
                <a:cs typeface="Arial" panose="020B0604020202020204" pitchFamily="34" charset="0"/>
              </a:rPr>
              <a:t>Social prescribers and care co-ordinators</a:t>
            </a:r>
            <a:endParaRPr lang="en-GB" dirty="0">
              <a:solidFill>
                <a:srgbClr val="002060"/>
              </a:solidFill>
              <a:latin typeface="Arial" panose="020B0604020202020204" pitchFamily="34" charset="0"/>
              <a:cs typeface="Arial" panose="020B0604020202020204" pitchFamily="34" charset="0"/>
            </a:endParaRPr>
          </a:p>
          <a:p>
            <a:pPr marL="742950" lvl="1" indent="-285750">
              <a:lnSpc>
                <a:spcPct val="120000"/>
              </a:lnSpc>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Physiotherapist, pain and mental health </a:t>
            </a:r>
            <a:r>
              <a:rPr lang="en-GB" dirty="0" smtClean="0">
                <a:solidFill>
                  <a:srgbClr val="002060"/>
                </a:solidFill>
                <a:latin typeface="Arial" panose="020B0604020202020204" pitchFamily="34" charset="0"/>
                <a:cs typeface="Arial" panose="020B0604020202020204" pitchFamily="34" charset="0"/>
              </a:rPr>
              <a:t>professionals</a:t>
            </a:r>
            <a:endParaRPr lang="en-GB" dirty="0">
              <a:solidFill>
                <a:srgbClr val="002060"/>
              </a:solidFill>
              <a:latin typeface="Arial" panose="020B0604020202020204" pitchFamily="34" charset="0"/>
              <a:cs typeface="Arial" panose="020B0604020202020204" pitchFamily="34" charset="0"/>
            </a:endParaRPr>
          </a:p>
        </p:txBody>
      </p:sp>
      <p:pic>
        <p:nvPicPr>
          <p:cNvPr id="9" name="Picture 8" descr="L:\Public Health Evidence and Intelligence\Administration\LOGOS\New Logos\PH Shared Logo- Internal use - Large on white.png"/>
          <p:cNvPicPr>
            <a:picLocks noChangeAspect="1"/>
          </p:cNvPicPr>
          <p:nvPr/>
        </p:nvPicPr>
        <p:blipFill rotWithShape="1">
          <a:blip r:embed="rId3"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05443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18</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47572" y="1377890"/>
            <a:ext cx="7772400" cy="2133718"/>
          </a:xfrm>
          <a:prstGeom prst="rect">
            <a:avLst/>
          </a:prstGeom>
        </p:spPr>
        <p:txBody>
          <a:bodyPr/>
          <a:lstStyle>
            <a:lvl1pPr>
              <a:defRPr/>
            </a:lvl1pPr>
          </a:lstStyle>
          <a:p>
            <a:pPr algn="l"/>
            <a:r>
              <a:rPr lang="en-GB" sz="3600" dirty="0">
                <a:solidFill>
                  <a:srgbClr val="005EB8"/>
                </a:solidFill>
              </a:rPr>
              <a:t>System-level recommendations</a:t>
            </a:r>
          </a:p>
        </p:txBody>
      </p:sp>
      <p:sp>
        <p:nvSpPr>
          <p:cNvPr id="5" name="Rectangle 4">
            <a:extLst>
              <a:ext uri="{FF2B5EF4-FFF2-40B4-BE49-F238E27FC236}">
                <a16:creationId xmlns:a16="http://schemas.microsoft.com/office/drawing/2014/main" id="{0D8B5BA6-10B5-E846-9664-8E998976C6F6}"/>
              </a:ext>
            </a:extLst>
          </p:cNvPr>
          <p:cNvSpPr/>
          <p:nvPr/>
        </p:nvSpPr>
        <p:spPr>
          <a:xfrm>
            <a:off x="447572" y="2110455"/>
            <a:ext cx="8381796" cy="3790781"/>
          </a:xfrm>
          <a:prstGeom prst="rect">
            <a:avLst/>
          </a:prstGeom>
        </p:spPr>
        <p:txBody>
          <a:bodyPr wrap="square">
            <a:spAutoFit/>
          </a:bodyPr>
          <a:lstStyle/>
          <a:p>
            <a:pPr marL="285750" indent="-285750">
              <a:lnSpc>
                <a:spcPct val="115000"/>
              </a:lnSpc>
              <a:spcAft>
                <a:spcPts val="1000"/>
              </a:spcAft>
              <a:buFont typeface="Arial" panose="020B0604020202020204" pitchFamily="34" charset="0"/>
              <a:buChar char="•"/>
            </a:pP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Referral </a:t>
            </a: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pathways should be </a:t>
            </a: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lean and clear </a:t>
            </a: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between primary, community and secondary </a:t>
            </a: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care</a:t>
            </a: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Secondary care should support community care to facilitate </a:t>
            </a:r>
            <a:r>
              <a:rPr lang="en-GB" dirty="0" smtClean="0">
                <a:solidFill>
                  <a:srgbClr val="002060"/>
                </a:solidFill>
                <a:latin typeface="Arial" panose="020B0604020202020204" pitchFamily="34" charset="0"/>
                <a:ea typeface="Calibri" panose="020F0502020204030204" pitchFamily="34" charset="0"/>
                <a:cs typeface="Arial" panose="020B0604020202020204" pitchFamily="34" charset="0"/>
              </a:rPr>
              <a:t>diagnostics and therefore early diagnosis</a:t>
            </a:r>
            <a:endPar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1000"/>
              </a:spcAft>
              <a:buFont typeface="Arial" panose="020B0604020202020204" pitchFamily="34" charset="0"/>
              <a:buChar char="•"/>
            </a:pP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Communication regarding patient care should be streamlined between all providers including MDTs where appropriate</a:t>
            </a:r>
          </a:p>
          <a:p>
            <a:pPr marL="285750" indent="-285750">
              <a:lnSpc>
                <a:spcPct val="115000"/>
              </a:lnSpc>
              <a:spcAft>
                <a:spcPts val="1000"/>
              </a:spcAft>
              <a:buFont typeface="Arial" panose="020B0604020202020204" pitchFamily="34" charset="0"/>
              <a:buChar char="•"/>
            </a:pP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Communication channels should be kept open between services and the patient</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1000"/>
              </a:spcAft>
              <a:buFont typeface="Arial" panose="020B0604020202020204" pitchFamily="34" charset="0"/>
              <a:buChar char="•"/>
            </a:pP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Contract </a:t>
            </a: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management </a:t>
            </a: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should ensure standardisation of service performance and provision across BLMK</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pic>
        <p:nvPicPr>
          <p:cNvPr id="6" name="Picture 5"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01476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19</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2133718"/>
          </a:xfrm>
          <a:prstGeom prst="rect">
            <a:avLst/>
          </a:prstGeom>
        </p:spPr>
        <p:txBody>
          <a:bodyPr/>
          <a:lstStyle>
            <a:lvl1pPr>
              <a:defRPr/>
            </a:lvl1pPr>
          </a:lstStyle>
          <a:p>
            <a:pPr algn="l"/>
            <a:r>
              <a:rPr lang="en-GB" sz="3600" dirty="0">
                <a:solidFill>
                  <a:srgbClr val="005EB8"/>
                </a:solidFill>
              </a:rPr>
              <a:t>System-level recommendations</a:t>
            </a:r>
          </a:p>
        </p:txBody>
      </p:sp>
      <p:sp>
        <p:nvSpPr>
          <p:cNvPr id="5" name="Rectangle 4">
            <a:extLst>
              <a:ext uri="{FF2B5EF4-FFF2-40B4-BE49-F238E27FC236}">
                <a16:creationId xmlns:a16="http://schemas.microsoft.com/office/drawing/2014/main" id="{0D8B5BA6-10B5-E846-9664-8E998976C6F6}"/>
              </a:ext>
            </a:extLst>
          </p:cNvPr>
          <p:cNvSpPr/>
          <p:nvPr/>
        </p:nvSpPr>
        <p:spPr>
          <a:xfrm>
            <a:off x="600890" y="2316926"/>
            <a:ext cx="7914459" cy="743280"/>
          </a:xfrm>
          <a:prstGeom prst="rect">
            <a:avLst/>
          </a:prstGeom>
        </p:spPr>
        <p:txBody>
          <a:bodyPr wrap="square">
            <a:spAutoFit/>
          </a:bodyPr>
          <a:lstStyle/>
          <a:p>
            <a:pPr marL="342900" indent="-342900">
              <a:lnSpc>
                <a:spcPct val="120000"/>
              </a:lnSpc>
              <a:spcBef>
                <a:spcPts val="600"/>
              </a:spcBef>
              <a:buFont typeface="Symbol" pitchFamily="2" charset="2"/>
              <a:buChar char=""/>
            </a:pPr>
            <a:endParaRPr lang="en-GB"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15000"/>
              </a:lnSpc>
              <a:spcAft>
                <a:spcPts val="1000"/>
              </a:spcAft>
              <a:buFont typeface="Arial" panose="020B0604020202020204" pitchFamily="34" charset="0"/>
              <a:buChar char="•"/>
            </a:pPr>
            <a:endParaRPr lang="en-GB"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742334" y="2449801"/>
            <a:ext cx="8096865" cy="2897203"/>
          </a:xfrm>
          <a:prstGeom prst="rect">
            <a:avLst/>
          </a:prstGeom>
        </p:spPr>
        <p:txBody>
          <a:bodyPr wrap="square">
            <a:spAutoFit/>
          </a:bodyPr>
          <a:lstStyle/>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Assistance should be provided for patients awaiting definitive treatment to ensure they do not deteriorate. This would include signposting to self-help groups, exercise classes, weight management, pain management, social services, </a:t>
            </a:r>
            <a:r>
              <a:rPr lang="en-GB" dirty="0" smtClean="0">
                <a:solidFill>
                  <a:srgbClr val="002060"/>
                </a:solidFill>
                <a:latin typeface="Arial" panose="020B0604020202020204" pitchFamily="34" charset="0"/>
                <a:cs typeface="Arial" panose="020B0604020202020204" pitchFamily="34" charset="0"/>
              </a:rPr>
              <a:t>Occupational Therapy (OT) </a:t>
            </a:r>
            <a:r>
              <a:rPr lang="en-GB" dirty="0">
                <a:solidFill>
                  <a:srgbClr val="002060"/>
                </a:solidFill>
                <a:latin typeface="Arial" panose="020B0604020202020204" pitchFamily="34" charset="0"/>
                <a:cs typeface="Arial" panose="020B0604020202020204" pitchFamily="34" charset="0"/>
              </a:rPr>
              <a:t>and </a:t>
            </a:r>
            <a:r>
              <a:rPr lang="en-GB" dirty="0" smtClean="0">
                <a:solidFill>
                  <a:srgbClr val="002060"/>
                </a:solidFill>
                <a:latin typeface="Arial" panose="020B0604020202020204" pitchFamily="34" charset="0"/>
                <a:cs typeface="Arial" panose="020B0604020202020204" pitchFamily="34" charset="0"/>
              </a:rPr>
              <a:t>IAPT</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15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rPr>
              <a:t>There should be standardisation of outcome measures across BLMK in community </a:t>
            </a: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services</a:t>
            </a:r>
          </a:p>
          <a:p>
            <a:pPr marL="285750" indent="-285750">
              <a:lnSpc>
                <a:spcPct val="115000"/>
              </a:lnSpc>
              <a:spcAft>
                <a:spcPts val="1000"/>
              </a:spcAft>
              <a:buFont typeface="Arial" panose="020B0604020202020204" pitchFamily="34" charset="0"/>
              <a:buChar char="•"/>
            </a:pPr>
            <a:r>
              <a:rPr lang="en-GB"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Minimum data sets should be standardised across services to enable informed decision-making and benchmarking </a:t>
            </a:r>
            <a:endParaRPr lang="en-GB"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p:txBody>
      </p:sp>
      <p:pic>
        <p:nvPicPr>
          <p:cNvPr id="9" name="Picture 8"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24122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1EA8EC4-5943-6E4E-A9AC-71620321DC41}"/>
              </a:ext>
            </a:extLst>
          </p:cNvPr>
          <p:cNvSpPr>
            <a:spLocks noGrp="1"/>
          </p:cNvSpPr>
          <p:nvPr>
            <p:ph type="sldNum" sz="quarter" idx="11"/>
          </p:nvPr>
        </p:nvSpPr>
        <p:spPr/>
        <p:txBody>
          <a:bodyPr/>
          <a:lstStyle/>
          <a:p>
            <a:fld id="{AEF105DA-9D41-4AAD-95A3-B5E0DEDF3808}" type="slidenum">
              <a:rPr lang="en-GB" smtClean="0"/>
              <a:pPr/>
              <a:t>2</a:t>
            </a:fld>
            <a:endParaRPr lang="en-GB" dirty="0"/>
          </a:p>
        </p:txBody>
      </p:sp>
      <p:sp>
        <p:nvSpPr>
          <p:cNvPr id="2" name="Text Placeholder 1"/>
          <p:cNvSpPr>
            <a:spLocks noGrp="1"/>
          </p:cNvSpPr>
          <p:nvPr>
            <p:ph type="body" sz="quarter" idx="12"/>
          </p:nvPr>
        </p:nvSpPr>
        <p:spPr>
          <a:xfrm>
            <a:off x="1053863" y="2908332"/>
            <a:ext cx="7260771" cy="2985634"/>
          </a:xfrm>
        </p:spPr>
        <p:txBody>
          <a:bodyPr/>
          <a:lstStyle/>
          <a:p>
            <a:r>
              <a:rPr lang="en-GB" sz="2000" dirty="0" smtClean="0"/>
              <a:t>It stands for Bedfordshire, Luton &amp; Milton Keynes and it is a Clinical Commissioning Group which is part of the NHS</a:t>
            </a:r>
          </a:p>
          <a:p>
            <a:r>
              <a:rPr lang="en-GB" sz="2000" dirty="0" smtClean="0"/>
              <a:t>Much of the data in this needs assessment is from the comprising four Local Authorities: Bedford Borough, Central Bedfordshire, Luton &amp; Milton Keynes councils</a:t>
            </a:r>
          </a:p>
          <a:p>
            <a:r>
              <a:rPr lang="en-GB" sz="2000" dirty="0" smtClean="0"/>
              <a:t>However, the health area of BLMK is slightly larger than the total areas of the four local authorities</a:t>
            </a:r>
            <a:endParaRPr lang="en-GB" sz="2000" dirty="0"/>
          </a:p>
        </p:txBody>
      </p:sp>
      <p:pic>
        <p:nvPicPr>
          <p:cNvPr id="12" name="Picture 11"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3" name="Picture 12"/>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
        <p:nvSpPr>
          <p:cNvPr id="15" name="Title 1"/>
          <p:cNvSpPr txBox="1">
            <a:spLocks/>
          </p:cNvSpPr>
          <p:nvPr/>
        </p:nvSpPr>
        <p:spPr>
          <a:xfrm>
            <a:off x="1023038" y="2010299"/>
            <a:ext cx="6683765" cy="776439"/>
          </a:xfr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smtClean="0">
                <a:solidFill>
                  <a:srgbClr val="005EB8"/>
                </a:solidFill>
                <a:latin typeface="+mn-lt"/>
              </a:rPr>
              <a:t>What is BLMK?</a:t>
            </a:r>
            <a:endParaRPr lang="en-GB" sz="3600" dirty="0">
              <a:solidFill>
                <a:srgbClr val="005EB8"/>
              </a:solidFill>
              <a:latin typeface="+mn-lt"/>
            </a:endParaRPr>
          </a:p>
        </p:txBody>
      </p:sp>
      <p:sp>
        <p:nvSpPr>
          <p:cNvPr id="16" name="Content Placeholder 2"/>
          <p:cNvSpPr txBox="1">
            <a:spLocks/>
          </p:cNvSpPr>
          <p:nvPr/>
        </p:nvSpPr>
        <p:spPr>
          <a:xfrm>
            <a:off x="275770" y="3049304"/>
            <a:ext cx="8331201" cy="3409553"/>
          </a:xfr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4000"/>
              </a:lnSpc>
              <a:spcBef>
                <a:spcPts val="0"/>
              </a:spcBef>
            </a:pPr>
            <a:endParaRPr lang="en-GB" sz="1800" dirty="0">
              <a:solidFill>
                <a:srgbClr val="002060"/>
              </a:solidFill>
            </a:endParaRPr>
          </a:p>
        </p:txBody>
      </p:sp>
    </p:spTree>
    <p:extLst>
      <p:ext uri="{BB962C8B-B14F-4D97-AF65-F5344CB8AC3E}">
        <p14:creationId xmlns:p14="http://schemas.microsoft.com/office/powerpoint/2010/main" val="11324080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D89533-E994-0F46-81F5-10F5050C91AD}"/>
              </a:ext>
            </a:extLst>
          </p:cNvPr>
          <p:cNvSpPr>
            <a:spLocks noGrp="1"/>
          </p:cNvSpPr>
          <p:nvPr>
            <p:ph type="body" sz="quarter" idx="13"/>
          </p:nvPr>
        </p:nvSpPr>
        <p:spPr>
          <a:xfrm>
            <a:off x="598714" y="1470024"/>
            <a:ext cx="8371114" cy="868362"/>
          </a:xfrm>
        </p:spPr>
        <p:txBody>
          <a:bodyPr/>
          <a:lstStyle/>
          <a:p>
            <a:r>
              <a:rPr lang="en-US" sz="3000" dirty="0"/>
              <a:t>Pain and mental health </a:t>
            </a:r>
            <a:r>
              <a:rPr lang="en-US" sz="3000" dirty="0" smtClean="0"/>
              <a:t>services recommendations</a:t>
            </a:r>
            <a:endParaRPr lang="en-US" sz="3000" dirty="0"/>
          </a:p>
        </p:txBody>
      </p:sp>
      <p:sp>
        <p:nvSpPr>
          <p:cNvPr id="4" name="Slide Number Placeholder 3">
            <a:extLst>
              <a:ext uri="{FF2B5EF4-FFF2-40B4-BE49-F238E27FC236}">
                <a16:creationId xmlns:a16="http://schemas.microsoft.com/office/drawing/2014/main" id="{0625393F-B604-9E45-8166-5866E90FBC36}"/>
              </a:ext>
            </a:extLst>
          </p:cNvPr>
          <p:cNvSpPr>
            <a:spLocks noGrp="1"/>
          </p:cNvSpPr>
          <p:nvPr>
            <p:ph type="sldNum" sz="quarter" idx="11"/>
          </p:nvPr>
        </p:nvSpPr>
        <p:spPr/>
        <p:txBody>
          <a:bodyPr/>
          <a:lstStyle/>
          <a:p>
            <a:fld id="{AEF105DA-9D41-4AAD-95A3-B5E0DEDF3808}" type="slidenum">
              <a:rPr lang="en-GB" smtClean="0"/>
              <a:pPr/>
              <a:t>20</a:t>
            </a:fld>
            <a:endParaRPr lang="en-GB" dirty="0"/>
          </a:p>
        </p:txBody>
      </p:sp>
      <p:sp>
        <p:nvSpPr>
          <p:cNvPr id="6" name="Rectangle 5">
            <a:extLst>
              <a:ext uri="{FF2B5EF4-FFF2-40B4-BE49-F238E27FC236}">
                <a16:creationId xmlns:a16="http://schemas.microsoft.com/office/drawing/2014/main" id="{065C5A2B-6A16-0A47-B27A-BBDB2DD97B66}"/>
              </a:ext>
            </a:extLst>
          </p:cNvPr>
          <p:cNvSpPr/>
          <p:nvPr/>
        </p:nvSpPr>
        <p:spPr>
          <a:xfrm>
            <a:off x="210456" y="2656729"/>
            <a:ext cx="8498115" cy="2848793"/>
          </a:xfrm>
          <a:prstGeom prst="rect">
            <a:avLst/>
          </a:prstGeom>
        </p:spPr>
        <p:txBody>
          <a:bodyPr wrap="square">
            <a:spAutoFit/>
          </a:bodyPr>
          <a:lstStyle/>
          <a:p>
            <a:pPr marL="285750" lvl="0" indent="-285750">
              <a:lnSpc>
                <a:spcPct val="114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Specifically for lower back pain, primary care services should consider how to risk stratify young people and adults presenting with a new episode of low back pain with or without sciatica based on biological, psychological, and social </a:t>
            </a:r>
            <a:r>
              <a:rPr lang="en-GB" dirty="0" smtClean="0">
                <a:solidFill>
                  <a:srgbClr val="002060"/>
                </a:solidFill>
                <a:latin typeface="Arial" panose="020B0604020202020204" pitchFamily="34" charset="0"/>
                <a:ea typeface="Calibri" panose="020F0502020204030204" pitchFamily="34" charset="0"/>
                <a:cs typeface="Arial" panose="020B0604020202020204" pitchFamily="34" charset="0"/>
              </a:rPr>
              <a:t>factors</a:t>
            </a:r>
            <a:endParaRPr lang="en-GB"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285750" indent="-285750">
              <a:lnSpc>
                <a:spcPct val="114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Use of opioids, spinal injections, and imaging should follow clinical </a:t>
            </a:r>
            <a:r>
              <a:rPr lang="en-GB" dirty="0" smtClean="0">
                <a:solidFill>
                  <a:srgbClr val="002060"/>
                </a:solidFill>
                <a:latin typeface="Arial" panose="020B0604020202020204" pitchFamily="34" charset="0"/>
                <a:ea typeface="Calibri" panose="020F0502020204030204" pitchFamily="34" charset="0"/>
                <a:cs typeface="Arial" panose="020B0604020202020204" pitchFamily="34" charset="0"/>
              </a:rPr>
              <a:t>guidelines</a:t>
            </a:r>
            <a:endParaRPr lang="en-GB"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285750" indent="-285750">
              <a:lnSpc>
                <a:spcPct val="114000"/>
              </a:lnSpc>
              <a:spcAft>
                <a:spcPts val="1000"/>
              </a:spcAft>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To increase access and engagement, a hybrid digital and face-to-face service should be offered, and patient outcomes should be monitored for these </a:t>
            </a:r>
            <a:r>
              <a:rPr lang="en-GB" dirty="0" smtClean="0">
                <a:solidFill>
                  <a:srgbClr val="002060"/>
                </a:solidFill>
                <a:latin typeface="Arial" panose="020B0604020202020204" pitchFamily="34" charset="0"/>
                <a:ea typeface="Calibri" panose="020F0502020204030204" pitchFamily="34" charset="0"/>
                <a:cs typeface="Arial" panose="020B0604020202020204" pitchFamily="34" charset="0"/>
              </a:rPr>
              <a:t>initiatives</a:t>
            </a:r>
            <a:endParaRPr lang="en-GB"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pic>
        <p:nvPicPr>
          <p:cNvPr id="8" name="Picture 7"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456824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D89533-E994-0F46-81F5-10F5050C91AD}"/>
              </a:ext>
            </a:extLst>
          </p:cNvPr>
          <p:cNvSpPr>
            <a:spLocks noGrp="1"/>
          </p:cNvSpPr>
          <p:nvPr>
            <p:ph type="body" sz="quarter" idx="13"/>
          </p:nvPr>
        </p:nvSpPr>
        <p:spPr>
          <a:xfrm>
            <a:off x="446314" y="2049395"/>
            <a:ext cx="8371114" cy="868362"/>
          </a:xfrm>
        </p:spPr>
        <p:txBody>
          <a:bodyPr/>
          <a:lstStyle/>
          <a:p>
            <a:r>
              <a:rPr lang="en-US" sz="3000" dirty="0"/>
              <a:t>Pain and mental health </a:t>
            </a:r>
            <a:r>
              <a:rPr lang="en-US" sz="3000" dirty="0" smtClean="0"/>
              <a:t>services recommendations</a:t>
            </a:r>
            <a:endParaRPr lang="en-US" sz="3000" dirty="0"/>
          </a:p>
        </p:txBody>
      </p:sp>
      <p:sp>
        <p:nvSpPr>
          <p:cNvPr id="4" name="Slide Number Placeholder 3">
            <a:extLst>
              <a:ext uri="{FF2B5EF4-FFF2-40B4-BE49-F238E27FC236}">
                <a16:creationId xmlns:a16="http://schemas.microsoft.com/office/drawing/2014/main" id="{0625393F-B604-9E45-8166-5866E90FBC36}"/>
              </a:ext>
            </a:extLst>
          </p:cNvPr>
          <p:cNvSpPr>
            <a:spLocks noGrp="1"/>
          </p:cNvSpPr>
          <p:nvPr>
            <p:ph type="sldNum" sz="quarter" idx="11"/>
          </p:nvPr>
        </p:nvSpPr>
        <p:spPr/>
        <p:txBody>
          <a:bodyPr/>
          <a:lstStyle/>
          <a:p>
            <a:fld id="{AEF105DA-9D41-4AAD-95A3-B5E0DEDF3808}" type="slidenum">
              <a:rPr lang="en-GB" smtClean="0"/>
              <a:pPr/>
              <a:t>21</a:t>
            </a:fld>
            <a:endParaRPr lang="en-GB" dirty="0"/>
          </a:p>
        </p:txBody>
      </p:sp>
      <p:sp>
        <p:nvSpPr>
          <p:cNvPr id="6" name="Rectangle 5">
            <a:extLst>
              <a:ext uri="{FF2B5EF4-FFF2-40B4-BE49-F238E27FC236}">
                <a16:creationId xmlns:a16="http://schemas.microsoft.com/office/drawing/2014/main" id="{065C5A2B-6A16-0A47-B27A-BBDB2DD97B66}"/>
              </a:ext>
            </a:extLst>
          </p:cNvPr>
          <p:cNvSpPr/>
          <p:nvPr/>
        </p:nvSpPr>
        <p:spPr>
          <a:xfrm>
            <a:off x="319313" y="3333936"/>
            <a:ext cx="8498115" cy="2086725"/>
          </a:xfrm>
          <a:prstGeom prst="rect">
            <a:avLst/>
          </a:prstGeom>
        </p:spPr>
        <p:txBody>
          <a:bodyPr wrap="square">
            <a:spAutoFit/>
          </a:bodyPr>
          <a:lstStyle/>
          <a:p>
            <a:pPr marL="342900" lvl="0" indent="-342900">
              <a:lnSpc>
                <a:spcPct val="120000"/>
              </a:lnSpc>
              <a:buFont typeface="Arial" panose="020B0604020202020204" pitchFamily="34" charset="0"/>
              <a:buChar char="•"/>
            </a:pPr>
            <a:r>
              <a:rPr lang="en-GB" dirty="0" smtClean="0">
                <a:solidFill>
                  <a:srgbClr val="002060"/>
                </a:solidFill>
                <a:latin typeface="Arial" panose="020B0604020202020204" pitchFamily="34" charset="0"/>
                <a:ea typeface="Calibri" panose="020F0502020204030204" pitchFamily="34" charset="0"/>
                <a:cs typeface="Arial" panose="020B0604020202020204" pitchFamily="34" charset="0"/>
              </a:rPr>
              <a:t>There </a:t>
            </a: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should be a higher level of awareness of mental health needs in community MSK services, e.g. physiotherapist and GP to consider IAPT referral in chronic MSK </a:t>
            </a:r>
            <a:r>
              <a:rPr lang="en-GB" dirty="0" smtClean="0">
                <a:solidFill>
                  <a:srgbClr val="002060"/>
                </a:solidFill>
                <a:latin typeface="Arial" panose="020B0604020202020204" pitchFamily="34" charset="0"/>
                <a:ea typeface="Calibri" panose="020F0502020204030204" pitchFamily="34" charset="0"/>
                <a:cs typeface="Arial" panose="020B0604020202020204" pitchFamily="34" charset="0"/>
              </a:rPr>
              <a:t>patients</a:t>
            </a:r>
            <a:endParaRPr lang="en-GB"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20000"/>
              </a:lnSpc>
              <a:spcAft>
                <a:spcPts val="600"/>
              </a:spcAft>
              <a:buFont typeface="Arial" panose="020B0604020202020204" pitchFamily="34" charset="0"/>
              <a:buChar char="•"/>
            </a:pP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The system should </a:t>
            </a:r>
            <a:r>
              <a:rPr lang="en-GB" dirty="0" smtClean="0">
                <a:solidFill>
                  <a:srgbClr val="002060"/>
                </a:solidFill>
                <a:latin typeface="Arial" panose="020B0604020202020204" pitchFamily="34" charset="0"/>
                <a:ea typeface="Calibri" panose="020F0502020204030204" pitchFamily="34" charset="0"/>
                <a:cs typeface="Arial" panose="020B0604020202020204" pitchFamily="34" charset="0"/>
              </a:rPr>
              <a:t>ensure patient records are shared between relevant services as appropriate to improve patient care e.g. community </a:t>
            </a:r>
            <a:r>
              <a:rPr lang="en-GB" dirty="0">
                <a:solidFill>
                  <a:srgbClr val="002060"/>
                </a:solidFill>
                <a:latin typeface="Arial" panose="020B0604020202020204" pitchFamily="34" charset="0"/>
                <a:ea typeface="Calibri" panose="020F0502020204030204" pitchFamily="34" charset="0"/>
                <a:cs typeface="Arial" panose="020B0604020202020204" pitchFamily="34" charset="0"/>
              </a:rPr>
              <a:t>MSK service and IAPT to improve patient </a:t>
            </a:r>
            <a:r>
              <a:rPr lang="en-GB" dirty="0" smtClean="0">
                <a:solidFill>
                  <a:srgbClr val="002060"/>
                </a:solidFill>
                <a:latin typeface="Arial" panose="020B0604020202020204" pitchFamily="34" charset="0"/>
                <a:ea typeface="Calibri" panose="020F0502020204030204" pitchFamily="34" charset="0"/>
                <a:cs typeface="Arial" panose="020B0604020202020204" pitchFamily="34" charset="0"/>
              </a:rPr>
              <a:t>care</a:t>
            </a:r>
            <a:endParaRPr lang="en-GB" dirty="0">
              <a:solidFill>
                <a:srgbClr val="002060"/>
              </a:solidFill>
              <a:latin typeface="Arial" panose="020B0604020202020204" pitchFamily="34" charset="0"/>
              <a:ea typeface="Calibri" panose="020F0502020204030204" pitchFamily="34" charset="0"/>
              <a:cs typeface="Arial" panose="020B0604020202020204" pitchFamily="34" charset="0"/>
            </a:endParaRPr>
          </a:p>
        </p:txBody>
      </p:sp>
      <p:pic>
        <p:nvPicPr>
          <p:cNvPr id="8" name="Picture 7"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9" name="Picture 8"/>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142527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FD89533-E994-0F46-81F5-10F5050C91AD}"/>
              </a:ext>
            </a:extLst>
          </p:cNvPr>
          <p:cNvSpPr>
            <a:spLocks noGrp="1"/>
          </p:cNvSpPr>
          <p:nvPr>
            <p:ph type="body" sz="quarter" idx="13"/>
          </p:nvPr>
        </p:nvSpPr>
        <p:spPr>
          <a:xfrm>
            <a:off x="685800" y="1405571"/>
            <a:ext cx="7829550" cy="484638"/>
          </a:xfrm>
        </p:spPr>
        <p:txBody>
          <a:bodyPr/>
          <a:lstStyle/>
          <a:p>
            <a:r>
              <a:rPr lang="en-US" sz="3000" dirty="0" smtClean="0"/>
              <a:t>References</a:t>
            </a:r>
            <a:endParaRPr lang="en-US" sz="3000" dirty="0"/>
          </a:p>
        </p:txBody>
      </p:sp>
      <p:sp>
        <p:nvSpPr>
          <p:cNvPr id="4" name="Slide Number Placeholder 3">
            <a:extLst>
              <a:ext uri="{FF2B5EF4-FFF2-40B4-BE49-F238E27FC236}">
                <a16:creationId xmlns:a16="http://schemas.microsoft.com/office/drawing/2014/main" id="{0625393F-B604-9E45-8166-5866E90FBC36}"/>
              </a:ext>
            </a:extLst>
          </p:cNvPr>
          <p:cNvSpPr>
            <a:spLocks noGrp="1"/>
          </p:cNvSpPr>
          <p:nvPr>
            <p:ph type="sldNum" sz="quarter" idx="11"/>
          </p:nvPr>
        </p:nvSpPr>
        <p:spPr/>
        <p:txBody>
          <a:bodyPr/>
          <a:lstStyle/>
          <a:p>
            <a:fld id="{AEF105DA-9D41-4AAD-95A3-B5E0DEDF3808}" type="slidenum">
              <a:rPr lang="en-GB" smtClean="0"/>
              <a:pPr/>
              <a:t>22</a:t>
            </a:fld>
            <a:endParaRPr lang="en-GB" dirty="0"/>
          </a:p>
        </p:txBody>
      </p:sp>
      <p:sp>
        <p:nvSpPr>
          <p:cNvPr id="3" name="Text Placeholder 2"/>
          <p:cNvSpPr>
            <a:spLocks noGrp="1"/>
          </p:cNvSpPr>
          <p:nvPr>
            <p:ph type="body" sz="quarter" idx="12"/>
          </p:nvPr>
        </p:nvSpPr>
        <p:spPr>
          <a:xfrm>
            <a:off x="-14289" y="1919579"/>
            <a:ext cx="8875259" cy="3618416"/>
          </a:xfrm>
        </p:spPr>
        <p:txBody>
          <a:bodyPr/>
          <a:lstStyle/>
          <a:p>
            <a:pPr marL="0" indent="0">
              <a:buNone/>
            </a:pPr>
            <a:r>
              <a:rPr lang="en-GB" dirty="0" smtClean="0"/>
              <a:t>Population</a:t>
            </a:r>
          </a:p>
          <a:p>
            <a:pPr marL="623888"/>
            <a:r>
              <a:rPr lang="en-GB" dirty="0"/>
              <a:t>Ethnicity- </a:t>
            </a:r>
            <a:r>
              <a:rPr lang="en-GB" dirty="0">
                <a:hlinkClick r:id="rId2"/>
              </a:rPr>
              <a:t>https://</a:t>
            </a:r>
            <a:r>
              <a:rPr lang="en-GB" dirty="0" smtClean="0">
                <a:hlinkClick r:id="rId2"/>
              </a:rPr>
              <a:t>www.ons.gov.uk/peoplepopulationandcommunity/populationandmigration</a:t>
            </a:r>
            <a:endParaRPr lang="en-GB" dirty="0" smtClean="0"/>
          </a:p>
          <a:p>
            <a:pPr marL="623888"/>
            <a:r>
              <a:rPr lang="en-GB" dirty="0" smtClean="0"/>
              <a:t>Deprivation-</a:t>
            </a:r>
            <a:r>
              <a:rPr lang="en-GB" dirty="0"/>
              <a:t> </a:t>
            </a:r>
            <a:r>
              <a:rPr lang="en-GB" dirty="0">
                <a:hlinkClick r:id="rId3"/>
              </a:rPr>
              <a:t>https://fingertips.phe.org.uk</a:t>
            </a:r>
            <a:r>
              <a:rPr lang="en-GB" dirty="0" smtClean="0">
                <a:hlinkClick r:id="rId3"/>
              </a:rPr>
              <a:t>/</a:t>
            </a:r>
            <a:r>
              <a:rPr lang="en-GB" dirty="0" smtClean="0"/>
              <a:t> </a:t>
            </a:r>
          </a:p>
          <a:p>
            <a:pPr marL="623888"/>
            <a:r>
              <a:rPr lang="en-GB" dirty="0"/>
              <a:t>Population projection- </a:t>
            </a:r>
            <a:r>
              <a:rPr lang="en-GB" dirty="0">
                <a:hlinkClick r:id="rId2"/>
              </a:rPr>
              <a:t>https://</a:t>
            </a:r>
            <a:r>
              <a:rPr lang="en-GB" dirty="0" smtClean="0">
                <a:hlinkClick r:id="rId2"/>
              </a:rPr>
              <a:t>www.ons.gov.uk/peoplepopulationandcommunity/populationandmigration</a:t>
            </a:r>
            <a:endParaRPr lang="en-GB" dirty="0"/>
          </a:p>
          <a:p>
            <a:pPr marL="0" indent="0">
              <a:buNone/>
            </a:pPr>
            <a:r>
              <a:rPr lang="en-GB" dirty="0" smtClean="0"/>
              <a:t>MSK conditions</a:t>
            </a:r>
          </a:p>
          <a:p>
            <a:pPr marL="623888" indent="-285750"/>
            <a:r>
              <a:rPr lang="en-GB" dirty="0" smtClean="0"/>
              <a:t>Global Burden </a:t>
            </a:r>
            <a:r>
              <a:rPr lang="en-GB"/>
              <a:t>of </a:t>
            </a:r>
            <a:r>
              <a:rPr lang="en-GB" smtClean="0"/>
              <a:t>Disease- </a:t>
            </a:r>
            <a:r>
              <a:rPr lang="en-GB" smtClean="0">
                <a:hlinkClick r:id="rId4"/>
              </a:rPr>
              <a:t>https</a:t>
            </a:r>
            <a:r>
              <a:rPr lang="en-GB" dirty="0">
                <a:hlinkClick r:id="rId4"/>
              </a:rPr>
              <a:t>://</a:t>
            </a:r>
            <a:r>
              <a:rPr lang="en-GB" dirty="0" smtClean="0">
                <a:hlinkClick r:id="rId4"/>
              </a:rPr>
              <a:t>vizhub.healthdata.org/</a:t>
            </a:r>
            <a:r>
              <a:rPr lang="en-GB" dirty="0" err="1" smtClean="0">
                <a:hlinkClick r:id="rId4"/>
              </a:rPr>
              <a:t>gbd</a:t>
            </a:r>
            <a:r>
              <a:rPr lang="en-GB" dirty="0" smtClean="0">
                <a:hlinkClick r:id="rId4"/>
              </a:rPr>
              <a:t>-compare</a:t>
            </a:r>
            <a:endParaRPr lang="en-GB" dirty="0" smtClean="0"/>
          </a:p>
          <a:p>
            <a:pPr marL="0" indent="0">
              <a:buNone/>
            </a:pPr>
            <a:r>
              <a:rPr lang="en-GB" dirty="0" smtClean="0"/>
              <a:t>MSK long-term conditions, mental health &amp; preventative needs</a:t>
            </a:r>
            <a:endParaRPr lang="en-GB" dirty="0"/>
          </a:p>
          <a:p>
            <a:pPr marL="623888" indent="-285750"/>
            <a:r>
              <a:rPr lang="en-GB" dirty="0">
                <a:hlinkClick r:id="rId5"/>
              </a:rPr>
              <a:t>https://</a:t>
            </a:r>
            <a:r>
              <a:rPr lang="en-GB" dirty="0" smtClean="0">
                <a:hlinkClick r:id="rId5"/>
              </a:rPr>
              <a:t>fingertips.phe.org.uk/profile/msk/data#page/1</a:t>
            </a:r>
            <a:endParaRPr lang="en-GB" dirty="0"/>
          </a:p>
          <a:p>
            <a:pPr marL="0" indent="0">
              <a:buNone/>
            </a:pPr>
            <a:r>
              <a:rPr lang="en-GB" dirty="0" smtClean="0"/>
              <a:t>MSK Needs</a:t>
            </a:r>
          </a:p>
          <a:p>
            <a:pPr marL="623888"/>
            <a:r>
              <a:rPr lang="en-GB" dirty="0" smtClean="0"/>
              <a:t>Work-related health- </a:t>
            </a:r>
            <a:r>
              <a:rPr lang="en-GB" u="sng" dirty="0">
                <a:hlinkClick r:id="rId6"/>
              </a:rPr>
              <a:t>https://</a:t>
            </a:r>
            <a:r>
              <a:rPr lang="en-GB" u="sng" dirty="0" smtClean="0">
                <a:hlinkClick r:id="rId6"/>
              </a:rPr>
              <a:t>www.hse.gov.uk/statistics/cost.htm</a:t>
            </a:r>
            <a:endParaRPr lang="en-GB" u="sng" dirty="0" smtClean="0"/>
          </a:p>
          <a:p>
            <a:pPr marL="623888"/>
            <a:r>
              <a:rPr lang="en-GB" dirty="0" smtClean="0"/>
              <a:t>Quality </a:t>
            </a:r>
            <a:r>
              <a:rPr lang="en-GB" dirty="0"/>
              <a:t>of Life- </a:t>
            </a:r>
            <a:r>
              <a:rPr lang="en-GB" u="sng" dirty="0">
                <a:hlinkClick r:id="rId7"/>
              </a:rPr>
              <a:t>https://www.versusarthritis.org</a:t>
            </a:r>
            <a:r>
              <a:rPr lang="en-GB" u="sng" dirty="0" smtClean="0">
                <a:hlinkClick r:id="rId7"/>
              </a:rPr>
              <a:t>/</a:t>
            </a:r>
            <a:endParaRPr lang="en-GB" u="sng" dirty="0" smtClean="0"/>
          </a:p>
          <a:p>
            <a:pPr marL="0" indent="0">
              <a:buNone/>
            </a:pPr>
            <a:r>
              <a:rPr lang="en-GB" dirty="0" smtClean="0"/>
              <a:t>Fit notes</a:t>
            </a:r>
          </a:p>
          <a:p>
            <a:pPr marL="623888"/>
            <a:r>
              <a:rPr lang="en-GB" dirty="0" smtClean="0"/>
              <a:t>NHS digital</a:t>
            </a:r>
            <a:r>
              <a:rPr lang="en-GB" dirty="0"/>
              <a:t>, 2021- </a:t>
            </a:r>
            <a:r>
              <a:rPr lang="en-GB" dirty="0">
                <a:hlinkClick r:id="rId8"/>
              </a:rPr>
              <a:t>https://</a:t>
            </a:r>
            <a:r>
              <a:rPr lang="en-GB" dirty="0" smtClean="0">
                <a:hlinkClick r:id="rId8"/>
              </a:rPr>
              <a:t>digital.nhs.uk/services/fit-notes</a:t>
            </a:r>
            <a:r>
              <a:rPr lang="en-GB" dirty="0" smtClean="0"/>
              <a:t> </a:t>
            </a:r>
            <a:endParaRPr lang="en-GB" dirty="0"/>
          </a:p>
          <a:p>
            <a:pPr marL="623888"/>
            <a:endParaRPr lang="en-GB" dirty="0" smtClean="0"/>
          </a:p>
          <a:p>
            <a:pPr marL="623888" indent="-285750"/>
            <a:endParaRPr lang="en-GB" dirty="0" smtClean="0"/>
          </a:p>
          <a:p>
            <a:pPr marL="373063" indent="-285750"/>
            <a:endParaRPr lang="en-GB" dirty="0" smtClean="0"/>
          </a:p>
        </p:txBody>
      </p:sp>
      <p:pic>
        <p:nvPicPr>
          <p:cNvPr id="6" name="Picture 5" descr="L:\Public Health Evidence and Intelligence\Administration\LOGOS\New Logos\PH Shared Logo- Internal use - Large on white.png"/>
          <p:cNvPicPr>
            <a:picLocks noChangeAspect="1"/>
          </p:cNvPicPr>
          <p:nvPr/>
        </p:nvPicPr>
        <p:blipFill rotWithShape="1">
          <a:blip r:embed="rId9"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8" name="Picture 7"/>
          <p:cNvPicPr>
            <a:picLocks noChangeAspect="1"/>
          </p:cNvPicPr>
          <p:nvPr/>
        </p:nvPicPr>
        <p:blipFill rotWithShape="1">
          <a:blip r:embed="rId10"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18457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1EA8EC4-5943-6E4E-A9AC-71620321DC41}"/>
              </a:ext>
            </a:extLst>
          </p:cNvPr>
          <p:cNvSpPr>
            <a:spLocks noGrp="1"/>
          </p:cNvSpPr>
          <p:nvPr>
            <p:ph type="sldNum" sz="quarter" idx="11"/>
          </p:nvPr>
        </p:nvSpPr>
        <p:spPr/>
        <p:txBody>
          <a:bodyPr/>
          <a:lstStyle/>
          <a:p>
            <a:fld id="{AEF105DA-9D41-4AAD-95A3-B5E0DEDF3808}" type="slidenum">
              <a:rPr lang="en-GB" smtClean="0"/>
              <a:pPr/>
              <a:t>3</a:t>
            </a:fld>
            <a:endParaRPr lang="en-GB" dirty="0"/>
          </a:p>
        </p:txBody>
      </p:sp>
      <p:pic>
        <p:nvPicPr>
          <p:cNvPr id="12" name="Picture 11"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3" name="Picture 12"/>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
        <p:nvSpPr>
          <p:cNvPr id="15" name="Title 1"/>
          <p:cNvSpPr txBox="1">
            <a:spLocks/>
          </p:cNvSpPr>
          <p:nvPr/>
        </p:nvSpPr>
        <p:spPr>
          <a:xfrm>
            <a:off x="1175438" y="1407961"/>
            <a:ext cx="6683765" cy="1280890"/>
          </a:xfr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600" dirty="0" smtClean="0">
                <a:solidFill>
                  <a:srgbClr val="005EB8"/>
                </a:solidFill>
                <a:latin typeface="+mn-lt"/>
              </a:rPr>
              <a:t>Why are we doing MSK Needs Assessment? </a:t>
            </a:r>
            <a:endParaRPr lang="en-GB" sz="3600" dirty="0">
              <a:solidFill>
                <a:srgbClr val="005EB8"/>
              </a:solidFill>
              <a:latin typeface="+mn-lt"/>
            </a:endParaRPr>
          </a:p>
        </p:txBody>
      </p:sp>
      <p:sp>
        <p:nvSpPr>
          <p:cNvPr id="16" name="Content Placeholder 2"/>
          <p:cNvSpPr txBox="1">
            <a:spLocks/>
          </p:cNvSpPr>
          <p:nvPr/>
        </p:nvSpPr>
        <p:spPr>
          <a:xfrm>
            <a:off x="275770" y="2738750"/>
            <a:ext cx="8331201" cy="3409553"/>
          </a:xfr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4000"/>
              </a:lnSpc>
              <a:spcBef>
                <a:spcPts val="0"/>
              </a:spcBef>
            </a:pPr>
            <a:r>
              <a:rPr lang="en-GB" sz="1800" b="1" dirty="0" smtClean="0">
                <a:solidFill>
                  <a:srgbClr val="002060"/>
                </a:solidFill>
              </a:rPr>
              <a:t>BLMK-wide</a:t>
            </a:r>
            <a:r>
              <a:rPr lang="en-GB" sz="1800" dirty="0" smtClean="0">
                <a:solidFill>
                  <a:srgbClr val="002060"/>
                </a:solidFill>
              </a:rPr>
              <a:t> MSK commissioning unit is due to review providers’ contracts </a:t>
            </a:r>
          </a:p>
          <a:p>
            <a:pPr>
              <a:lnSpc>
                <a:spcPct val="114000"/>
              </a:lnSpc>
              <a:spcBef>
                <a:spcPts val="0"/>
              </a:spcBef>
            </a:pPr>
            <a:r>
              <a:rPr lang="en-GB" sz="1800" dirty="0" smtClean="0">
                <a:solidFill>
                  <a:srgbClr val="002060"/>
                </a:solidFill>
              </a:rPr>
              <a:t>High burden of disease from MSK conditions and large morbidity from common MSK conditions</a:t>
            </a:r>
          </a:p>
          <a:p>
            <a:pPr>
              <a:lnSpc>
                <a:spcPct val="114000"/>
              </a:lnSpc>
              <a:spcBef>
                <a:spcPts val="0"/>
              </a:spcBef>
            </a:pPr>
            <a:r>
              <a:rPr lang="en-GB" sz="1800" dirty="0" smtClean="0">
                <a:solidFill>
                  <a:srgbClr val="002060"/>
                </a:solidFill>
              </a:rPr>
              <a:t>There are areas of unmet need</a:t>
            </a:r>
          </a:p>
          <a:p>
            <a:pPr>
              <a:lnSpc>
                <a:spcPct val="114000"/>
              </a:lnSpc>
              <a:spcBef>
                <a:spcPts val="0"/>
              </a:spcBef>
            </a:pPr>
            <a:r>
              <a:rPr lang="en-GB" sz="1800" dirty="0" smtClean="0">
                <a:solidFill>
                  <a:srgbClr val="002060"/>
                </a:solidFill>
              </a:rPr>
              <a:t>There will be cost implications on health and social care services</a:t>
            </a:r>
          </a:p>
          <a:p>
            <a:pPr>
              <a:lnSpc>
                <a:spcPct val="114000"/>
              </a:lnSpc>
              <a:spcBef>
                <a:spcPts val="0"/>
              </a:spcBef>
            </a:pPr>
            <a:r>
              <a:rPr lang="en-GB" sz="1800" dirty="0" smtClean="0">
                <a:solidFill>
                  <a:srgbClr val="002060"/>
                </a:solidFill>
              </a:rPr>
              <a:t>Should focus on prevention</a:t>
            </a:r>
          </a:p>
          <a:p>
            <a:pPr>
              <a:lnSpc>
                <a:spcPct val="114000"/>
              </a:lnSpc>
              <a:spcBef>
                <a:spcPts val="0"/>
              </a:spcBef>
            </a:pPr>
            <a:r>
              <a:rPr lang="en-GB" sz="1800" dirty="0" smtClean="0">
                <a:solidFill>
                  <a:srgbClr val="002060"/>
                </a:solidFill>
              </a:rPr>
              <a:t>Models of care to broadly define the way health services should be delivered</a:t>
            </a:r>
          </a:p>
          <a:p>
            <a:pPr>
              <a:lnSpc>
                <a:spcPct val="114000"/>
              </a:lnSpc>
              <a:spcBef>
                <a:spcPts val="0"/>
              </a:spcBef>
            </a:pPr>
            <a:r>
              <a:rPr lang="en-GB" sz="1800" dirty="0" smtClean="0">
                <a:solidFill>
                  <a:srgbClr val="002060"/>
                </a:solidFill>
              </a:rPr>
              <a:t>Project future needs, for example:</a:t>
            </a:r>
          </a:p>
          <a:p>
            <a:pPr lvl="1">
              <a:lnSpc>
                <a:spcPct val="114000"/>
              </a:lnSpc>
              <a:spcBef>
                <a:spcPts val="0"/>
              </a:spcBef>
              <a:buFont typeface="Arial" panose="020B0604020202020204" pitchFamily="34" charset="0"/>
              <a:buChar char="•"/>
            </a:pPr>
            <a:r>
              <a:rPr lang="en-GB" sz="1800" dirty="0" smtClean="0">
                <a:solidFill>
                  <a:srgbClr val="002060"/>
                </a:solidFill>
              </a:rPr>
              <a:t>Population size and aging</a:t>
            </a:r>
          </a:p>
          <a:p>
            <a:pPr lvl="1">
              <a:lnSpc>
                <a:spcPct val="114000"/>
              </a:lnSpc>
              <a:spcBef>
                <a:spcPts val="0"/>
              </a:spcBef>
              <a:buFont typeface="Arial" panose="020B0604020202020204" pitchFamily="34" charset="0"/>
              <a:buChar char="•"/>
            </a:pPr>
            <a:r>
              <a:rPr lang="en-GB" sz="1800" dirty="0" smtClean="0">
                <a:solidFill>
                  <a:srgbClr val="002060"/>
                </a:solidFill>
              </a:rPr>
              <a:t>Changes in risk factors (e.g. obesity)</a:t>
            </a:r>
            <a:endParaRPr lang="en-GB" sz="1800" dirty="0">
              <a:solidFill>
                <a:srgbClr val="002060"/>
              </a:solidFill>
            </a:endParaRPr>
          </a:p>
        </p:txBody>
      </p:sp>
    </p:spTree>
    <p:extLst>
      <p:ext uri="{BB962C8B-B14F-4D97-AF65-F5344CB8AC3E}">
        <p14:creationId xmlns:p14="http://schemas.microsoft.com/office/powerpoint/2010/main" val="80816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4</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2133718"/>
          </a:xfrm>
          <a:prstGeom prst="rect">
            <a:avLst/>
          </a:prstGeom>
        </p:spPr>
        <p:txBody>
          <a:bodyPr/>
          <a:lstStyle>
            <a:lvl1pPr>
              <a:defRPr/>
            </a:lvl1pPr>
          </a:lstStyle>
          <a:p>
            <a:pPr algn="l"/>
            <a:r>
              <a:rPr lang="en-GB" sz="3600" dirty="0">
                <a:solidFill>
                  <a:srgbClr val="005EB8"/>
                </a:solidFill>
              </a:rPr>
              <a:t>Scope</a:t>
            </a:r>
          </a:p>
        </p:txBody>
      </p:sp>
      <p:sp>
        <p:nvSpPr>
          <p:cNvPr id="4" name="Rectangle 3">
            <a:extLst>
              <a:ext uri="{FF2B5EF4-FFF2-40B4-BE49-F238E27FC236}">
                <a16:creationId xmlns:a16="http://schemas.microsoft.com/office/drawing/2014/main" id="{48C1E874-1162-8941-8A8F-0D680A74E5A5}"/>
              </a:ext>
            </a:extLst>
          </p:cNvPr>
          <p:cNvSpPr/>
          <p:nvPr/>
        </p:nvSpPr>
        <p:spPr>
          <a:xfrm>
            <a:off x="467236" y="2436613"/>
            <a:ext cx="7772400" cy="2454262"/>
          </a:xfrm>
          <a:prstGeom prst="rect">
            <a:avLst/>
          </a:prstGeom>
        </p:spPr>
        <p:txBody>
          <a:bodyPr wrap="square">
            <a:spAutoFit/>
          </a:bodyPr>
          <a:lstStyle/>
          <a:p>
            <a:pPr>
              <a:lnSpc>
                <a:spcPct val="115000"/>
              </a:lnSpc>
              <a:spcAft>
                <a:spcPts val="1000"/>
              </a:spcAft>
              <a:tabLst>
                <a:tab pos="3808730" algn="l"/>
              </a:tabLst>
            </a:pPr>
            <a:r>
              <a:rPr lang="en-GB" dirty="0" smtClean="0">
                <a:solidFill>
                  <a:srgbClr val="002060"/>
                </a:solidFill>
                <a:latin typeface="+mj-lt"/>
                <a:ea typeface="Times New Roman" panose="02020603050405020304" pitchFamily="18" charset="0"/>
                <a:cs typeface="Times New Roman" panose="02020603050405020304" pitchFamily="18" charset="0"/>
              </a:rPr>
              <a:t>The three </a:t>
            </a:r>
            <a:r>
              <a:rPr lang="en-GB" dirty="0">
                <a:solidFill>
                  <a:srgbClr val="002060"/>
                </a:solidFill>
                <a:latin typeface="+mj-lt"/>
                <a:ea typeface="Times New Roman" panose="02020603050405020304" pitchFamily="18" charset="0"/>
                <a:cs typeface="Times New Roman" panose="02020603050405020304" pitchFamily="18" charset="0"/>
              </a:rPr>
              <a:t>groups of MSK conditions that are used in this </a:t>
            </a:r>
            <a:r>
              <a:rPr lang="en-GB" dirty="0" smtClean="0">
                <a:solidFill>
                  <a:srgbClr val="002060"/>
                </a:solidFill>
                <a:latin typeface="+mj-lt"/>
                <a:ea typeface="Times New Roman" panose="02020603050405020304" pitchFamily="18" charset="0"/>
                <a:cs typeface="Times New Roman" panose="02020603050405020304" pitchFamily="18" charset="0"/>
              </a:rPr>
              <a:t>needs assessment are obtained from the Global Burden of Disease:</a:t>
            </a:r>
            <a:endParaRPr lang="en-GB" dirty="0">
              <a:solidFill>
                <a:srgbClr val="002060"/>
              </a:solidFill>
              <a:latin typeface="+mj-lt"/>
              <a:ea typeface="Times New Roman" panose="02020603050405020304" pitchFamily="18" charset="0"/>
              <a:cs typeface="Times New Roman" panose="02020603050405020304" pitchFamily="18" charset="0"/>
            </a:endParaRPr>
          </a:p>
          <a:p>
            <a:pPr marL="342900" lvl="0" indent="-342900">
              <a:lnSpc>
                <a:spcPct val="114000"/>
              </a:lnSpc>
              <a:spcBef>
                <a:spcPts val="600"/>
              </a:spcBef>
              <a:spcAft>
                <a:spcPts val="1000"/>
              </a:spcAft>
              <a:buFont typeface="+mj-lt"/>
              <a:buAutoNum type="arabicPeriod"/>
              <a:tabLst>
                <a:tab pos="3808730" algn="l"/>
              </a:tabLst>
            </a:pPr>
            <a:r>
              <a:rPr lang="en-GB" dirty="0">
                <a:solidFill>
                  <a:srgbClr val="002060"/>
                </a:solidFill>
                <a:latin typeface="+mj-lt"/>
                <a:ea typeface="Calibri" panose="020F0502020204030204" pitchFamily="34" charset="0"/>
                <a:cs typeface="Times New Roman" panose="02020603050405020304" pitchFamily="18" charset="0"/>
              </a:rPr>
              <a:t>Inflammatory conditions</a:t>
            </a:r>
          </a:p>
          <a:p>
            <a:pPr marL="342900" lvl="0" indent="-342900">
              <a:lnSpc>
                <a:spcPct val="114000"/>
              </a:lnSpc>
              <a:spcAft>
                <a:spcPts val="1000"/>
              </a:spcAft>
              <a:buFont typeface="+mj-lt"/>
              <a:buAutoNum type="arabicPeriod"/>
              <a:tabLst>
                <a:tab pos="3808730" algn="l"/>
              </a:tabLst>
            </a:pPr>
            <a:r>
              <a:rPr lang="en-GB" dirty="0">
                <a:solidFill>
                  <a:srgbClr val="002060"/>
                </a:solidFill>
                <a:latin typeface="+mj-lt"/>
                <a:ea typeface="Calibri" panose="020F0502020204030204" pitchFamily="34" charset="0"/>
                <a:cs typeface="Times New Roman" panose="02020603050405020304" pitchFamily="18" charset="0"/>
              </a:rPr>
              <a:t>Conditions of MSK pain</a:t>
            </a:r>
          </a:p>
          <a:p>
            <a:pPr marL="342900" lvl="0" indent="-342900">
              <a:lnSpc>
                <a:spcPct val="114000"/>
              </a:lnSpc>
              <a:spcAft>
                <a:spcPts val="1000"/>
              </a:spcAft>
              <a:buFont typeface="+mj-lt"/>
              <a:buAutoNum type="arabicPeriod"/>
              <a:tabLst>
                <a:tab pos="3808730" algn="l"/>
              </a:tabLst>
            </a:pPr>
            <a:r>
              <a:rPr lang="en-GB" dirty="0">
                <a:solidFill>
                  <a:srgbClr val="002060"/>
                </a:solidFill>
                <a:latin typeface="+mj-lt"/>
                <a:ea typeface="Times New Roman" panose="02020603050405020304" pitchFamily="18" charset="0"/>
                <a:cs typeface="Times New Roman" panose="02020603050405020304" pitchFamily="18" charset="0"/>
              </a:rPr>
              <a:t>Osteoporosis and fragility fractures</a:t>
            </a:r>
            <a:r>
              <a:rPr lang="en-GB" dirty="0">
                <a:solidFill>
                  <a:srgbClr val="002060"/>
                </a:solidFill>
                <a:latin typeface="+mj-lt"/>
              </a:rPr>
              <a:t> (falls pathway covered in a separate </a:t>
            </a:r>
            <a:r>
              <a:rPr lang="en-GB" dirty="0" smtClean="0">
                <a:solidFill>
                  <a:srgbClr val="002060"/>
                </a:solidFill>
                <a:latin typeface="+mj-lt"/>
              </a:rPr>
              <a:t>area</a:t>
            </a:r>
            <a:r>
              <a:rPr lang="en-GB" dirty="0">
                <a:solidFill>
                  <a:srgbClr val="002060"/>
                </a:solidFill>
                <a:latin typeface="+mj-lt"/>
              </a:rPr>
              <a:t>)</a:t>
            </a:r>
            <a:endParaRPr lang="en-US" dirty="0">
              <a:solidFill>
                <a:srgbClr val="002060"/>
              </a:solidFill>
              <a:latin typeface="+mj-lt"/>
            </a:endParaRPr>
          </a:p>
        </p:txBody>
      </p:sp>
      <p:pic>
        <p:nvPicPr>
          <p:cNvPr id="10" name="Picture 9" descr="L:\Public Health Evidence and Intelligence\Administration\LOGOS\New Logos\PH Shared Logo- Internal use - Large on white.png"/>
          <p:cNvPicPr>
            <a:picLocks noChangeAspect="1"/>
          </p:cNvPicPr>
          <p:nvPr/>
        </p:nvPicPr>
        <p:blipFill rotWithShape="1">
          <a:blip r:embed="rId2"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1" name="Picture 10"/>
          <p:cNvPicPr>
            <a:picLocks noChangeAspect="1"/>
          </p:cNvPicPr>
          <p:nvPr/>
        </p:nvPicPr>
        <p:blipFill rotWithShape="1">
          <a:blip r:embed="rId3"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135572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43A34D-DA52-3C41-95BA-A97C98C0D9F2}"/>
              </a:ext>
            </a:extLst>
          </p:cNvPr>
          <p:cNvSpPr>
            <a:spLocks noGrp="1"/>
          </p:cNvSpPr>
          <p:nvPr>
            <p:ph type="body" sz="quarter" idx="13"/>
          </p:nvPr>
        </p:nvSpPr>
        <p:spPr>
          <a:xfrm>
            <a:off x="685800" y="1308825"/>
            <a:ext cx="7829550" cy="630732"/>
          </a:xfrm>
        </p:spPr>
        <p:txBody>
          <a:bodyPr/>
          <a:lstStyle/>
          <a:p>
            <a:r>
              <a:rPr lang="en-US" dirty="0"/>
              <a:t>Population overview</a:t>
            </a:r>
          </a:p>
        </p:txBody>
      </p:sp>
      <p:sp>
        <p:nvSpPr>
          <p:cNvPr id="4" name="Slide Number Placeholder 3">
            <a:extLst>
              <a:ext uri="{FF2B5EF4-FFF2-40B4-BE49-F238E27FC236}">
                <a16:creationId xmlns:a16="http://schemas.microsoft.com/office/drawing/2014/main" id="{31EA8EC4-5943-6E4E-A9AC-71620321DC41}"/>
              </a:ext>
            </a:extLst>
          </p:cNvPr>
          <p:cNvSpPr>
            <a:spLocks noGrp="1"/>
          </p:cNvSpPr>
          <p:nvPr>
            <p:ph type="sldNum" sz="quarter" idx="11"/>
          </p:nvPr>
        </p:nvSpPr>
        <p:spPr/>
        <p:txBody>
          <a:bodyPr/>
          <a:lstStyle/>
          <a:p>
            <a:fld id="{AEF105DA-9D41-4AAD-95A3-B5E0DEDF3808}" type="slidenum">
              <a:rPr lang="en-GB" smtClean="0"/>
              <a:pPr/>
              <a:t>5</a:t>
            </a:fld>
            <a:endParaRPr lang="en-GB" dirty="0"/>
          </a:p>
        </p:txBody>
      </p:sp>
      <p:sp>
        <p:nvSpPr>
          <p:cNvPr id="5" name="Text Placeholder 4">
            <a:extLst>
              <a:ext uri="{FF2B5EF4-FFF2-40B4-BE49-F238E27FC236}">
                <a16:creationId xmlns:a16="http://schemas.microsoft.com/office/drawing/2014/main" id="{63640566-3C6D-5A4A-A2F4-2E8485F50798}"/>
              </a:ext>
            </a:extLst>
          </p:cNvPr>
          <p:cNvSpPr>
            <a:spLocks noGrp="1"/>
          </p:cNvSpPr>
          <p:nvPr>
            <p:ph type="body" sz="quarter" idx="12"/>
          </p:nvPr>
        </p:nvSpPr>
        <p:spPr>
          <a:xfrm>
            <a:off x="2148114" y="1990897"/>
            <a:ext cx="6930572" cy="4730577"/>
          </a:xfrm>
        </p:spPr>
        <p:txBody>
          <a:bodyPr/>
          <a:lstStyle/>
          <a:p>
            <a:pPr marL="0" indent="0">
              <a:spcBef>
                <a:spcPts val="0"/>
              </a:spcBef>
              <a:buNone/>
            </a:pPr>
            <a:r>
              <a:rPr lang="en-US" dirty="0" smtClean="0"/>
              <a:t>The proportion of minority ethnic groups differs widely for the councils in BLMK:</a:t>
            </a:r>
            <a:endParaRPr lang="en-US" dirty="0"/>
          </a:p>
          <a:p>
            <a:pPr marL="0" indent="0">
              <a:spcBef>
                <a:spcPts val="0"/>
              </a:spcBef>
              <a:buNone/>
            </a:pPr>
            <a:r>
              <a:rPr lang="en-US" sz="2800" dirty="0" smtClean="0">
                <a:solidFill>
                  <a:srgbClr val="1D4999"/>
                </a:solidFill>
                <a:latin typeface="+mn-lt"/>
                <a:cs typeface="+mn-cs"/>
              </a:rPr>
              <a:t>6% </a:t>
            </a:r>
            <a:r>
              <a:rPr lang="en-US" dirty="0"/>
              <a:t>(</a:t>
            </a:r>
            <a:r>
              <a:rPr lang="en-US" dirty="0" smtClean="0"/>
              <a:t>Central Bedfordshire), </a:t>
            </a:r>
          </a:p>
          <a:p>
            <a:pPr marL="0" indent="0">
              <a:spcBef>
                <a:spcPts val="0"/>
              </a:spcBef>
              <a:buNone/>
            </a:pPr>
            <a:r>
              <a:rPr lang="en-US" sz="2800" dirty="0" smtClean="0">
                <a:solidFill>
                  <a:srgbClr val="1D4999"/>
                </a:solidFill>
                <a:latin typeface="+mn-lt"/>
                <a:cs typeface="+mn-cs"/>
              </a:rPr>
              <a:t>20% </a:t>
            </a:r>
            <a:r>
              <a:rPr lang="en-US" dirty="0"/>
              <a:t>(</a:t>
            </a:r>
            <a:r>
              <a:rPr lang="en-US" dirty="0" smtClean="0"/>
              <a:t>Bedford Borough/Milton Keynes), </a:t>
            </a:r>
          </a:p>
          <a:p>
            <a:pPr marL="0" indent="0">
              <a:spcBef>
                <a:spcPts val="0"/>
              </a:spcBef>
              <a:buNone/>
            </a:pPr>
            <a:r>
              <a:rPr lang="en-US" sz="2800" dirty="0" smtClean="0">
                <a:solidFill>
                  <a:srgbClr val="1D4999"/>
                </a:solidFill>
                <a:latin typeface="+mn-lt"/>
                <a:cs typeface="+mn-cs"/>
              </a:rPr>
              <a:t>45% </a:t>
            </a:r>
            <a:r>
              <a:rPr lang="en-US" dirty="0" smtClean="0"/>
              <a:t>(</a:t>
            </a:r>
            <a:r>
              <a:rPr lang="en-US" dirty="0" err="1"/>
              <a:t>Luton</a:t>
            </a:r>
            <a:r>
              <a:rPr lang="en-US" dirty="0"/>
              <a:t>)</a:t>
            </a:r>
          </a:p>
          <a:p>
            <a:pPr marL="1614488" indent="0">
              <a:spcBef>
                <a:spcPts val="0"/>
              </a:spcBef>
              <a:buNone/>
            </a:pPr>
            <a:endParaRPr lang="en-US" dirty="0"/>
          </a:p>
          <a:p>
            <a:pPr marL="0" indent="0">
              <a:spcBef>
                <a:spcPts val="0"/>
              </a:spcBef>
              <a:buNone/>
            </a:pPr>
            <a:r>
              <a:rPr lang="en-US" dirty="0"/>
              <a:t>Deprivation varies in our local authorities from </a:t>
            </a:r>
            <a:r>
              <a:rPr lang="en-US" dirty="0">
                <a:solidFill>
                  <a:srgbClr val="1D4999"/>
                </a:solidFill>
                <a:latin typeface="+mn-lt"/>
                <a:cs typeface="+mn-cs"/>
              </a:rPr>
              <a:t>least deprived </a:t>
            </a:r>
            <a:r>
              <a:rPr lang="en-US" dirty="0"/>
              <a:t>to</a:t>
            </a:r>
            <a:r>
              <a:rPr lang="en-US" dirty="0">
                <a:solidFill>
                  <a:srgbClr val="1D4999"/>
                </a:solidFill>
                <a:latin typeface="+mn-lt"/>
                <a:cs typeface="+mn-cs"/>
              </a:rPr>
              <a:t> 4th more deprived.</a:t>
            </a:r>
          </a:p>
          <a:p>
            <a:pPr marL="0" indent="0">
              <a:spcBef>
                <a:spcPts val="0"/>
              </a:spcBef>
              <a:buNone/>
            </a:pPr>
            <a:r>
              <a:rPr lang="en-US" dirty="0" smtClean="0"/>
              <a:t>You </a:t>
            </a:r>
            <a:r>
              <a:rPr lang="en-US" dirty="0"/>
              <a:t>would expect </a:t>
            </a:r>
            <a:r>
              <a:rPr lang="en-US" dirty="0" smtClean="0">
                <a:solidFill>
                  <a:srgbClr val="1D4999"/>
                </a:solidFill>
                <a:latin typeface="+mn-lt"/>
                <a:cs typeface="+mn-cs"/>
              </a:rPr>
              <a:t>better </a:t>
            </a:r>
            <a:r>
              <a:rPr lang="en-US" dirty="0"/>
              <a:t>health outcomes </a:t>
            </a:r>
            <a:r>
              <a:rPr lang="en-US" dirty="0" smtClean="0"/>
              <a:t>in </a:t>
            </a:r>
            <a:r>
              <a:rPr lang="en-US" dirty="0" smtClean="0">
                <a:solidFill>
                  <a:srgbClr val="1D4999"/>
                </a:solidFill>
              </a:rPr>
              <a:t>less</a:t>
            </a:r>
            <a:r>
              <a:rPr lang="en-US" dirty="0" smtClean="0"/>
              <a:t> deprived areas.  However, at smaller geographical areas, this can vary to a greater degree which we may not be able to measure</a:t>
            </a:r>
            <a:endParaRPr lang="en-US" dirty="0"/>
          </a:p>
          <a:p>
            <a:pPr marL="0" indent="0">
              <a:spcBef>
                <a:spcPts val="0"/>
              </a:spcBef>
              <a:buNone/>
            </a:pPr>
            <a:endParaRPr lang="en-US" dirty="0"/>
          </a:p>
          <a:p>
            <a:pPr marL="0" indent="0">
              <a:spcBef>
                <a:spcPts val="0"/>
              </a:spcBef>
              <a:buNone/>
            </a:pPr>
            <a:r>
              <a:rPr lang="en-US" dirty="0" smtClean="0"/>
              <a:t>The </a:t>
            </a:r>
            <a:r>
              <a:rPr lang="en-US" dirty="0"/>
              <a:t>10 year population projection </a:t>
            </a:r>
            <a:r>
              <a:rPr lang="en-US" dirty="0" smtClean="0"/>
              <a:t>estimates a change of between:</a:t>
            </a:r>
            <a:endParaRPr lang="en-US" dirty="0"/>
          </a:p>
          <a:p>
            <a:pPr marL="0" indent="0">
              <a:spcBef>
                <a:spcPts val="0"/>
              </a:spcBef>
              <a:buNone/>
            </a:pPr>
            <a:r>
              <a:rPr lang="en-US" sz="2800" dirty="0">
                <a:solidFill>
                  <a:srgbClr val="1D4999"/>
                </a:solidFill>
                <a:latin typeface="+mn-lt"/>
                <a:cs typeface="+mn-cs"/>
              </a:rPr>
              <a:t>-3.8% </a:t>
            </a:r>
            <a:r>
              <a:rPr lang="en-US" dirty="0"/>
              <a:t>(Luton) and </a:t>
            </a:r>
            <a:r>
              <a:rPr lang="en-US" sz="2800" dirty="0">
                <a:solidFill>
                  <a:srgbClr val="1D4999"/>
                </a:solidFill>
                <a:latin typeface="+mn-lt"/>
                <a:cs typeface="+mn-cs"/>
              </a:rPr>
              <a:t>6.8%</a:t>
            </a:r>
            <a:r>
              <a:rPr lang="en-US" dirty="0"/>
              <a:t> (Central Bedfordshire).  </a:t>
            </a:r>
            <a:r>
              <a:rPr lang="en-US" dirty="0" smtClean="0"/>
              <a:t>The </a:t>
            </a:r>
            <a:r>
              <a:rPr lang="en-US" dirty="0"/>
              <a:t>l</a:t>
            </a:r>
            <a:r>
              <a:rPr lang="en-US" dirty="0" smtClean="0"/>
              <a:t>argest </a:t>
            </a:r>
            <a:r>
              <a:rPr lang="en-US" dirty="0"/>
              <a:t>change </a:t>
            </a:r>
            <a:r>
              <a:rPr lang="en-US" dirty="0" smtClean="0"/>
              <a:t>for BLMK is </a:t>
            </a:r>
            <a:r>
              <a:rPr lang="en-US" dirty="0"/>
              <a:t>for </a:t>
            </a:r>
            <a:r>
              <a:rPr lang="en-US" dirty="0">
                <a:solidFill>
                  <a:srgbClr val="1D4999"/>
                </a:solidFill>
                <a:latin typeface="+mn-lt"/>
                <a:cs typeface="+mn-cs"/>
              </a:rPr>
              <a:t>16-24</a:t>
            </a:r>
            <a:r>
              <a:rPr lang="en-US" dirty="0"/>
              <a:t> </a:t>
            </a:r>
            <a:r>
              <a:rPr lang="en-US" dirty="0" smtClean="0"/>
              <a:t>(16%) and </a:t>
            </a:r>
            <a:r>
              <a:rPr lang="en-US" dirty="0">
                <a:solidFill>
                  <a:srgbClr val="1D4999"/>
                </a:solidFill>
                <a:latin typeface="+mn-lt"/>
                <a:cs typeface="+mn-cs"/>
              </a:rPr>
              <a:t>65+ </a:t>
            </a:r>
            <a:r>
              <a:rPr lang="en-US" dirty="0"/>
              <a:t>years </a:t>
            </a:r>
            <a:r>
              <a:rPr lang="en-US" dirty="0" smtClean="0"/>
              <a:t>(24%) (ONS)</a:t>
            </a:r>
            <a:endParaRPr lang="en-US" dirty="0"/>
          </a:p>
        </p:txBody>
      </p:sp>
      <p:pic>
        <p:nvPicPr>
          <p:cNvPr id="7" name="Picture 6"/>
          <p:cNvPicPr>
            <a:picLocks noChangeAspect="1"/>
          </p:cNvPicPr>
          <p:nvPr/>
        </p:nvPicPr>
        <p:blipFill>
          <a:blip r:embed="rId2"/>
          <a:stretch>
            <a:fillRect/>
          </a:stretch>
        </p:blipFill>
        <p:spPr>
          <a:xfrm>
            <a:off x="668769" y="2169993"/>
            <a:ext cx="779997" cy="779997"/>
          </a:xfrm>
          <a:prstGeom prst="rect">
            <a:avLst/>
          </a:prstGeom>
        </p:spPr>
      </p:pic>
      <p:pic>
        <p:nvPicPr>
          <p:cNvPr id="11" name="Picture 10"/>
          <p:cNvPicPr>
            <a:picLocks noChangeAspect="1"/>
          </p:cNvPicPr>
          <p:nvPr/>
        </p:nvPicPr>
        <p:blipFill>
          <a:blip r:embed="rId3"/>
          <a:stretch>
            <a:fillRect/>
          </a:stretch>
        </p:blipFill>
        <p:spPr>
          <a:xfrm>
            <a:off x="599308" y="5566691"/>
            <a:ext cx="849458" cy="849458"/>
          </a:xfrm>
          <a:prstGeom prst="rect">
            <a:avLst/>
          </a:prstGeom>
        </p:spPr>
      </p:pic>
      <p:pic>
        <p:nvPicPr>
          <p:cNvPr id="12" name="Picture 11" descr="L:\Public Health Evidence and Intelligence\Administration\LOGOS\New Logos\PH Shared Logo- Internal use - Large on white.png"/>
          <p:cNvPicPr>
            <a:picLocks noChangeAspect="1"/>
          </p:cNvPicPr>
          <p:nvPr/>
        </p:nvPicPr>
        <p:blipFill rotWithShape="1">
          <a:blip r:embed="rId4"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3" name="Picture 12"/>
          <p:cNvPicPr>
            <a:picLocks noChangeAspect="1"/>
          </p:cNvPicPr>
          <p:nvPr/>
        </p:nvPicPr>
        <p:blipFill rotWithShape="1">
          <a:blip r:embed="rId5"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pic>
        <p:nvPicPr>
          <p:cNvPr id="14" name="Picture 13"/>
          <p:cNvPicPr>
            <a:picLocks noChangeAspect="1"/>
          </p:cNvPicPr>
          <p:nvPr/>
        </p:nvPicPr>
        <p:blipFill>
          <a:blip r:embed="rId6"/>
          <a:stretch>
            <a:fillRect/>
          </a:stretch>
        </p:blipFill>
        <p:spPr>
          <a:xfrm>
            <a:off x="65277" y="3627218"/>
            <a:ext cx="1997007" cy="1849221"/>
          </a:xfrm>
          <a:prstGeom prst="rect">
            <a:avLst/>
          </a:prstGeom>
        </p:spPr>
      </p:pic>
    </p:spTree>
    <p:extLst>
      <p:ext uri="{BB962C8B-B14F-4D97-AF65-F5344CB8AC3E}">
        <p14:creationId xmlns:p14="http://schemas.microsoft.com/office/powerpoint/2010/main" val="988961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23D271-A721-A140-83FE-0D2B5EBFDCFE}"/>
              </a:ext>
            </a:extLst>
          </p:cNvPr>
          <p:cNvSpPr>
            <a:spLocks noGrp="1"/>
          </p:cNvSpPr>
          <p:nvPr>
            <p:ph type="body" sz="quarter" idx="13"/>
          </p:nvPr>
        </p:nvSpPr>
        <p:spPr>
          <a:xfrm>
            <a:off x="685800" y="1172953"/>
            <a:ext cx="7829550" cy="649539"/>
          </a:xfrm>
        </p:spPr>
        <p:txBody>
          <a:bodyPr/>
          <a:lstStyle/>
          <a:p>
            <a:r>
              <a:rPr lang="en-US" dirty="0"/>
              <a:t>Overview of MSK conditions</a:t>
            </a:r>
          </a:p>
        </p:txBody>
      </p:sp>
      <p:sp>
        <p:nvSpPr>
          <p:cNvPr id="4" name="Slide Number Placeholder 3">
            <a:extLst>
              <a:ext uri="{FF2B5EF4-FFF2-40B4-BE49-F238E27FC236}">
                <a16:creationId xmlns:a16="http://schemas.microsoft.com/office/drawing/2014/main" id="{DD04E91E-797F-974E-B697-3F25EE1008D6}"/>
              </a:ext>
            </a:extLst>
          </p:cNvPr>
          <p:cNvSpPr>
            <a:spLocks noGrp="1"/>
          </p:cNvSpPr>
          <p:nvPr>
            <p:ph type="sldNum" sz="quarter" idx="11"/>
          </p:nvPr>
        </p:nvSpPr>
        <p:spPr/>
        <p:txBody>
          <a:bodyPr/>
          <a:lstStyle/>
          <a:p>
            <a:fld id="{AEF105DA-9D41-4AAD-95A3-B5E0DEDF3808}" type="slidenum">
              <a:rPr lang="en-GB" smtClean="0"/>
              <a:pPr/>
              <a:t>6</a:t>
            </a:fld>
            <a:endParaRPr lang="en-GB" dirty="0"/>
          </a:p>
        </p:txBody>
      </p:sp>
      <p:sp>
        <p:nvSpPr>
          <p:cNvPr id="5" name="Text Placeholder 4">
            <a:extLst>
              <a:ext uri="{FF2B5EF4-FFF2-40B4-BE49-F238E27FC236}">
                <a16:creationId xmlns:a16="http://schemas.microsoft.com/office/drawing/2014/main" id="{B967CCFE-5AA3-1A41-AE02-35EBD7EF7047}"/>
              </a:ext>
            </a:extLst>
          </p:cNvPr>
          <p:cNvSpPr>
            <a:spLocks noGrp="1"/>
          </p:cNvSpPr>
          <p:nvPr>
            <p:ph type="body" sz="quarter" idx="12"/>
          </p:nvPr>
        </p:nvSpPr>
        <p:spPr>
          <a:xfrm>
            <a:off x="1645924" y="1816193"/>
            <a:ext cx="7252133" cy="3900335"/>
          </a:xfrm>
        </p:spPr>
        <p:txBody>
          <a:bodyPr/>
          <a:lstStyle/>
          <a:p>
            <a:pPr marL="0" indent="0">
              <a:spcBef>
                <a:spcPts val="0"/>
              </a:spcBef>
              <a:buNone/>
            </a:pPr>
            <a:r>
              <a:rPr lang="en-GB" sz="2800" dirty="0">
                <a:solidFill>
                  <a:srgbClr val="1D4999"/>
                </a:solidFill>
                <a:latin typeface="+mn-lt"/>
                <a:cs typeface="+mn-cs"/>
              </a:rPr>
              <a:t>21%</a:t>
            </a:r>
          </a:p>
          <a:p>
            <a:pPr marL="0" indent="0">
              <a:buNone/>
            </a:pPr>
            <a:r>
              <a:rPr lang="en-GB" dirty="0"/>
              <a:t>of the Global Burden of Disease is due to MSK conditions in the UK.</a:t>
            </a:r>
          </a:p>
          <a:p>
            <a:pPr marL="0" indent="0">
              <a:buNone/>
            </a:pPr>
            <a:r>
              <a:rPr lang="en-GB" dirty="0"/>
              <a:t>Although MSK conditions tend to be long term they are less likely to be a cause of death.  Many years of life can be impacted by disability and this is measured in years lived with disability (YLD).  These make household, work and social activities harder, which also affect mental wellbeing and potentially lead to isolation.</a:t>
            </a:r>
          </a:p>
          <a:p>
            <a:pPr marL="0" indent="0">
              <a:buNone/>
            </a:pPr>
            <a:endParaRPr lang="en-US" sz="1200" b="1" dirty="0"/>
          </a:p>
          <a:p>
            <a:pPr marL="0" indent="0">
              <a:spcBef>
                <a:spcPts val="0"/>
              </a:spcBef>
              <a:buNone/>
            </a:pPr>
            <a:r>
              <a:rPr lang="en-GB" sz="2800" dirty="0" smtClean="0"/>
              <a:t>725</a:t>
            </a:r>
            <a:endParaRPr lang="en-GB" dirty="0"/>
          </a:p>
          <a:p>
            <a:pPr marL="0" indent="0">
              <a:spcBef>
                <a:spcPts val="0"/>
              </a:spcBef>
              <a:buNone/>
            </a:pPr>
            <a:r>
              <a:rPr lang="en-GB" dirty="0"/>
              <a:t>people over 65 years old fractured their hip in BLMK (</a:t>
            </a:r>
            <a:r>
              <a:rPr lang="en-GB" dirty="0" smtClean="0"/>
              <a:t>2020/21).  </a:t>
            </a:r>
            <a:r>
              <a:rPr lang="en-GB" dirty="0"/>
              <a:t>Much of these ‘fragility fractures’ are due to </a:t>
            </a:r>
            <a:r>
              <a:rPr lang="en-GB" dirty="0" smtClean="0"/>
              <a:t>osteoporosis so we need to target both the fractures and osteoporosis.  </a:t>
            </a:r>
            <a:r>
              <a:rPr lang="en-GB" dirty="0"/>
              <a:t>Compared to the national average, the rate of falls in people over the age of 65 is significantly higher in Luton, Bedford is significantly lower.  The Falls Pathway is currently being reviewed and re-designed.</a:t>
            </a:r>
            <a:endParaRPr lang="en-US" b="1" dirty="0"/>
          </a:p>
        </p:txBody>
      </p:sp>
      <p:pic>
        <p:nvPicPr>
          <p:cNvPr id="6" name="Picture 5"/>
          <p:cNvPicPr>
            <a:picLocks noChangeAspect="1"/>
          </p:cNvPicPr>
          <p:nvPr/>
        </p:nvPicPr>
        <p:blipFill>
          <a:blip r:embed="rId2"/>
          <a:stretch>
            <a:fillRect/>
          </a:stretch>
        </p:blipFill>
        <p:spPr>
          <a:xfrm>
            <a:off x="21549" y="2508286"/>
            <a:ext cx="1624375" cy="1624375"/>
          </a:xfrm>
          <a:prstGeom prst="rect">
            <a:avLst/>
          </a:prstGeom>
        </p:spPr>
      </p:pic>
      <p:pic>
        <p:nvPicPr>
          <p:cNvPr id="7" name="Picture 6"/>
          <p:cNvPicPr>
            <a:picLocks noChangeAspect="1"/>
          </p:cNvPicPr>
          <p:nvPr/>
        </p:nvPicPr>
        <p:blipFill>
          <a:blip r:embed="rId3"/>
          <a:stretch>
            <a:fillRect/>
          </a:stretch>
        </p:blipFill>
        <p:spPr>
          <a:xfrm>
            <a:off x="342903" y="4949266"/>
            <a:ext cx="981666" cy="981666"/>
          </a:xfrm>
          <a:prstGeom prst="rect">
            <a:avLst/>
          </a:prstGeom>
        </p:spPr>
      </p:pic>
      <p:pic>
        <p:nvPicPr>
          <p:cNvPr id="8" name="Picture 7" descr="L:\Public Health Evidence and Intelligence\Administration\LOGOS\New Logos\PH Shared Logo- Internal use - Large on white.png"/>
          <p:cNvPicPr>
            <a:picLocks noChangeAspect="1"/>
          </p:cNvPicPr>
          <p:nvPr/>
        </p:nvPicPr>
        <p:blipFill rotWithShape="1">
          <a:blip r:embed="rId4"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98886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7</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5" y="1560440"/>
            <a:ext cx="7772400" cy="565138"/>
          </a:xfrm>
          <a:prstGeom prst="rect">
            <a:avLst/>
          </a:prstGeom>
        </p:spPr>
        <p:txBody>
          <a:bodyPr/>
          <a:lstStyle>
            <a:lvl1pPr>
              <a:defRPr/>
            </a:lvl1pPr>
          </a:lstStyle>
          <a:p>
            <a:pPr algn="l"/>
            <a:r>
              <a:rPr lang="en-GB" sz="3600" dirty="0" smtClean="0">
                <a:solidFill>
                  <a:srgbClr val="005EB8"/>
                </a:solidFill>
              </a:rPr>
              <a:t>National MSK Needs</a:t>
            </a:r>
            <a:endParaRPr lang="en-GB" sz="3600" dirty="0">
              <a:solidFill>
                <a:srgbClr val="005EB8"/>
              </a:solidFill>
            </a:endParaRPr>
          </a:p>
        </p:txBody>
      </p:sp>
      <p:sp>
        <p:nvSpPr>
          <p:cNvPr id="2" name="Rectangle 1">
            <a:extLst>
              <a:ext uri="{FF2B5EF4-FFF2-40B4-BE49-F238E27FC236}">
                <a16:creationId xmlns:a16="http://schemas.microsoft.com/office/drawing/2014/main" id="{45F88EAC-7A5D-8044-8596-668B681F20D3}"/>
              </a:ext>
            </a:extLst>
          </p:cNvPr>
          <p:cNvSpPr/>
          <p:nvPr/>
        </p:nvSpPr>
        <p:spPr>
          <a:xfrm>
            <a:off x="2277277" y="2421967"/>
            <a:ext cx="6238073" cy="4462760"/>
          </a:xfrm>
          <a:prstGeom prst="rect">
            <a:avLst/>
          </a:prstGeom>
        </p:spPr>
        <p:txBody>
          <a:bodyPr wrap="square">
            <a:spAutoFit/>
          </a:bodyPr>
          <a:lstStyle/>
          <a:p>
            <a:pPr defTabSz="1298575"/>
            <a:r>
              <a:rPr lang="en-GB" dirty="0" smtClean="0">
                <a:solidFill>
                  <a:srgbClr val="002060"/>
                </a:solidFill>
                <a:latin typeface="Arial" pitchFamily="34" charset="0"/>
                <a:cs typeface="Arial" pitchFamily="34" charset="0"/>
              </a:rPr>
              <a:t>About</a:t>
            </a:r>
            <a:endParaRPr lang="en-GB" dirty="0">
              <a:solidFill>
                <a:srgbClr val="002060"/>
              </a:solidFill>
              <a:latin typeface="Arial" pitchFamily="34" charset="0"/>
              <a:cs typeface="Arial" pitchFamily="34" charset="0"/>
            </a:endParaRPr>
          </a:p>
          <a:p>
            <a:pPr defTabSz="1298575"/>
            <a:r>
              <a:rPr lang="en-GB" sz="2800" dirty="0" smtClean="0">
                <a:solidFill>
                  <a:srgbClr val="1D4999"/>
                </a:solidFill>
              </a:rPr>
              <a:t>10-30%</a:t>
            </a:r>
            <a:endParaRPr lang="en-GB" sz="2800" dirty="0">
              <a:solidFill>
                <a:srgbClr val="1D4999"/>
              </a:solidFill>
            </a:endParaRPr>
          </a:p>
          <a:p>
            <a:pPr defTabSz="1298575"/>
            <a:r>
              <a:rPr lang="en-GB" dirty="0">
                <a:solidFill>
                  <a:srgbClr val="002060"/>
                </a:solidFill>
                <a:latin typeface="Arial" pitchFamily="34" charset="0"/>
                <a:cs typeface="Arial" pitchFamily="34" charset="0"/>
              </a:rPr>
              <a:t>o</a:t>
            </a:r>
            <a:r>
              <a:rPr lang="en-GB" dirty="0" smtClean="0">
                <a:solidFill>
                  <a:srgbClr val="002060"/>
                </a:solidFill>
                <a:latin typeface="Arial" pitchFamily="34" charset="0"/>
                <a:cs typeface="Arial" pitchFamily="34" charset="0"/>
              </a:rPr>
              <a:t>f GP </a:t>
            </a:r>
            <a:r>
              <a:rPr lang="en-GB" dirty="0">
                <a:solidFill>
                  <a:srgbClr val="002060"/>
                </a:solidFill>
                <a:latin typeface="Arial" pitchFamily="34" charset="0"/>
                <a:cs typeface="Arial" pitchFamily="34" charset="0"/>
              </a:rPr>
              <a:t>consultations are accounted for by MSK conditions.</a:t>
            </a:r>
          </a:p>
          <a:p>
            <a:endParaRPr lang="en-GB" dirty="0">
              <a:solidFill>
                <a:srgbClr val="002060"/>
              </a:solidFill>
              <a:latin typeface="Arial" pitchFamily="34" charset="0"/>
              <a:cs typeface="Arial" pitchFamily="34" charset="0"/>
            </a:endParaRPr>
          </a:p>
          <a:p>
            <a:pPr>
              <a:tabLst>
                <a:tab pos="269875" algn="l"/>
              </a:tabLst>
            </a:pPr>
            <a:r>
              <a:rPr lang="en-GB" dirty="0">
                <a:solidFill>
                  <a:srgbClr val="002060"/>
                </a:solidFill>
                <a:latin typeface="Arial" pitchFamily="34" charset="0"/>
                <a:cs typeface="Arial" pitchFamily="34" charset="0"/>
              </a:rPr>
              <a:t>MSK conditions are</a:t>
            </a:r>
          </a:p>
          <a:p>
            <a:pPr>
              <a:tabLst>
                <a:tab pos="269875" algn="l"/>
              </a:tabLst>
            </a:pPr>
            <a:r>
              <a:rPr lang="en-GB" sz="2800" dirty="0">
                <a:solidFill>
                  <a:srgbClr val="1D4999"/>
                </a:solidFill>
              </a:rPr>
              <a:t>7.3%</a:t>
            </a:r>
          </a:p>
          <a:p>
            <a:pPr>
              <a:tabLst>
                <a:tab pos="269875" algn="l"/>
              </a:tabLst>
            </a:pPr>
            <a:r>
              <a:rPr lang="en-GB" dirty="0">
                <a:solidFill>
                  <a:srgbClr val="002060"/>
                </a:solidFill>
                <a:latin typeface="Arial" pitchFamily="34" charset="0"/>
                <a:cs typeface="Arial" pitchFamily="34" charset="0"/>
              </a:rPr>
              <a:t>of hospital admissions in England (2019-20) accounting for </a:t>
            </a:r>
            <a:r>
              <a:rPr lang="en-GB" dirty="0">
                <a:solidFill>
                  <a:srgbClr val="1D4999"/>
                </a:solidFill>
              </a:rPr>
              <a:t>1.26 million </a:t>
            </a:r>
            <a:r>
              <a:rPr lang="en-GB" dirty="0">
                <a:solidFill>
                  <a:srgbClr val="002060"/>
                </a:solidFill>
                <a:latin typeface="Arial" pitchFamily="34" charset="0"/>
                <a:cs typeface="Arial" pitchFamily="34" charset="0"/>
              </a:rPr>
              <a:t>finished admission episodes.</a:t>
            </a:r>
          </a:p>
          <a:p>
            <a:pPr>
              <a:tabLst>
                <a:tab pos="269875" algn="l"/>
              </a:tabLst>
            </a:pPr>
            <a:endParaRPr lang="en-GB" sz="2800" dirty="0">
              <a:solidFill>
                <a:srgbClr val="002060"/>
              </a:solidFill>
              <a:latin typeface="Arial" pitchFamily="34" charset="0"/>
              <a:cs typeface="Arial" pitchFamily="34" charset="0"/>
            </a:endParaRPr>
          </a:p>
          <a:p>
            <a:pPr>
              <a:tabLst>
                <a:tab pos="269875" algn="l"/>
              </a:tabLst>
            </a:pPr>
            <a:r>
              <a:rPr lang="en-GB" sz="2800" dirty="0">
                <a:solidFill>
                  <a:srgbClr val="1D4999"/>
                </a:solidFill>
              </a:rPr>
              <a:t>Half</a:t>
            </a:r>
            <a:endParaRPr lang="en-GB" dirty="0"/>
          </a:p>
          <a:p>
            <a:r>
              <a:rPr lang="en-GB" dirty="0">
                <a:solidFill>
                  <a:srgbClr val="002060"/>
                </a:solidFill>
                <a:latin typeface="Arial" pitchFamily="34" charset="0"/>
                <a:cs typeface="Arial" pitchFamily="34" charset="0"/>
              </a:rPr>
              <a:t>of the expected number of joint replacements were carried out in 2020 due to COVID-19, leaving a higher demand on the service.</a:t>
            </a:r>
          </a:p>
          <a:p>
            <a:endParaRPr lang="en-GB" sz="1000" dirty="0">
              <a:latin typeface="Calibri" panose="020F0502020204030204" pitchFamily="34" charset="0"/>
            </a:endParaRPr>
          </a:p>
        </p:txBody>
      </p:sp>
      <p:grpSp>
        <p:nvGrpSpPr>
          <p:cNvPr id="11" name="Group 10"/>
          <p:cNvGrpSpPr/>
          <p:nvPr/>
        </p:nvGrpSpPr>
        <p:grpSpPr>
          <a:xfrm>
            <a:off x="571865" y="2656524"/>
            <a:ext cx="840828" cy="588580"/>
            <a:chOff x="582934" y="2671639"/>
            <a:chExt cx="882770" cy="634073"/>
          </a:xfrm>
        </p:grpSpPr>
        <p:pic>
          <p:nvPicPr>
            <p:cNvPr id="12" name="Picture 11"/>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26940" r="26335"/>
            <a:stretch/>
          </p:blipFill>
          <p:spPr>
            <a:xfrm>
              <a:off x="582934" y="2671639"/>
              <a:ext cx="296270" cy="634073"/>
            </a:xfrm>
            <a:prstGeom prst="rect">
              <a:avLst/>
            </a:prstGeom>
          </p:spPr>
        </p:pic>
        <p:pic>
          <p:nvPicPr>
            <p:cNvPr id="13" name="Picture 12"/>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l="26940" r="26335"/>
            <a:stretch/>
          </p:blipFill>
          <p:spPr>
            <a:xfrm>
              <a:off x="876184" y="2671639"/>
              <a:ext cx="296270" cy="634073"/>
            </a:xfrm>
            <a:prstGeom prst="rect">
              <a:avLst/>
            </a:prstGeom>
            <a:noFill/>
          </p:spPr>
        </p:pic>
        <p:pic>
          <p:nvPicPr>
            <p:cNvPr id="14" name="Picture 13"/>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l="26940" r="26335"/>
            <a:stretch/>
          </p:blipFill>
          <p:spPr>
            <a:xfrm>
              <a:off x="1169434" y="2671639"/>
              <a:ext cx="296270" cy="634073"/>
            </a:xfrm>
            <a:prstGeom prst="rect">
              <a:avLst/>
            </a:prstGeom>
            <a:noFill/>
          </p:spPr>
        </p:pic>
      </p:grpSp>
      <p:pic>
        <p:nvPicPr>
          <p:cNvPr id="18" name="Picture 17"/>
          <p:cNvPicPr>
            <a:picLocks noChangeAspect="1"/>
          </p:cNvPicPr>
          <p:nvPr/>
        </p:nvPicPr>
        <p:blipFill>
          <a:blip r:embed="rId4"/>
          <a:stretch>
            <a:fillRect/>
          </a:stretch>
        </p:blipFill>
        <p:spPr>
          <a:xfrm>
            <a:off x="789508" y="3812022"/>
            <a:ext cx="1068987" cy="1068987"/>
          </a:xfrm>
          <a:prstGeom prst="rect">
            <a:avLst/>
          </a:prstGeom>
        </p:spPr>
      </p:pic>
      <p:pic>
        <p:nvPicPr>
          <p:cNvPr id="4" name="Picture 3"/>
          <p:cNvPicPr>
            <a:picLocks noChangeAspect="1"/>
          </p:cNvPicPr>
          <p:nvPr/>
        </p:nvPicPr>
        <p:blipFill>
          <a:blip r:embed="rId5"/>
          <a:stretch>
            <a:fillRect/>
          </a:stretch>
        </p:blipFill>
        <p:spPr>
          <a:xfrm>
            <a:off x="817957" y="5426265"/>
            <a:ext cx="1118927" cy="1118927"/>
          </a:xfrm>
          <a:prstGeom prst="rect">
            <a:avLst/>
          </a:prstGeom>
        </p:spPr>
      </p:pic>
      <p:pic>
        <p:nvPicPr>
          <p:cNvPr id="19" name="Picture 18"/>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l="26940" r="26335"/>
          <a:stretch/>
        </p:blipFill>
        <p:spPr>
          <a:xfrm>
            <a:off x="1689133" y="2666393"/>
            <a:ext cx="271508" cy="568841"/>
          </a:xfrm>
          <a:prstGeom prst="rect">
            <a:avLst/>
          </a:prstGeom>
          <a:noFill/>
        </p:spPr>
      </p:pic>
      <p:pic>
        <p:nvPicPr>
          <p:cNvPr id="20" name="Picture 19"/>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l="26940" r="26335"/>
          <a:stretch/>
        </p:blipFill>
        <p:spPr>
          <a:xfrm>
            <a:off x="1421043" y="2666393"/>
            <a:ext cx="271508" cy="568841"/>
          </a:xfrm>
          <a:prstGeom prst="rect">
            <a:avLst/>
          </a:prstGeom>
          <a:noFill/>
        </p:spPr>
      </p:pic>
      <p:pic>
        <p:nvPicPr>
          <p:cNvPr id="15" name="Picture 14" descr="L:\Public Health Evidence and Intelligence\Administration\LOGOS\New Logos\PH Shared Logo- Internal use - Large on white.png"/>
          <p:cNvPicPr>
            <a:picLocks noChangeAspect="1"/>
          </p:cNvPicPr>
          <p:nvPr/>
        </p:nvPicPr>
        <p:blipFill rotWithShape="1">
          <a:blip r:embed="rId6"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7" name="Picture 16"/>
          <p:cNvPicPr>
            <a:picLocks noChangeAspect="1"/>
          </p:cNvPicPr>
          <p:nvPr/>
        </p:nvPicPr>
        <p:blipFill rotWithShape="1">
          <a:blip r:embed="rId7"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46520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30A22BF-9E4D-4AAB-881C-04D1472146A4}"/>
              </a:ext>
            </a:extLst>
          </p:cNvPr>
          <p:cNvSpPr>
            <a:spLocks noGrp="1"/>
          </p:cNvSpPr>
          <p:nvPr>
            <p:ph type="sldNum" sz="quarter" idx="11"/>
          </p:nvPr>
        </p:nvSpPr>
        <p:spPr/>
        <p:txBody>
          <a:bodyPr/>
          <a:lstStyle/>
          <a:p>
            <a:fld id="{AEF105DA-9D41-4AAD-95A3-B5E0DEDF3808}" type="slidenum">
              <a:rPr lang="en-GB" smtClean="0"/>
              <a:pPr/>
              <a:t>8</a:t>
            </a:fld>
            <a:endParaRPr lang="en-GB" dirty="0"/>
          </a:p>
        </p:txBody>
      </p:sp>
      <p:sp>
        <p:nvSpPr>
          <p:cNvPr id="7" name="Title 3">
            <a:extLst>
              <a:ext uri="{FF2B5EF4-FFF2-40B4-BE49-F238E27FC236}">
                <a16:creationId xmlns:a16="http://schemas.microsoft.com/office/drawing/2014/main" id="{134A0510-233E-46D6-A06C-5B87DD5D6897}"/>
              </a:ext>
            </a:extLst>
          </p:cNvPr>
          <p:cNvSpPr>
            <a:spLocks noGrp="1"/>
          </p:cNvSpPr>
          <p:nvPr>
            <p:ph type="ctrTitle" idx="4294967295" hasCustomPrompt="1"/>
          </p:nvPr>
        </p:nvSpPr>
        <p:spPr>
          <a:xfrm>
            <a:off x="467236" y="1572650"/>
            <a:ext cx="7772400" cy="791727"/>
          </a:xfrm>
          <a:prstGeom prst="rect">
            <a:avLst/>
          </a:prstGeom>
        </p:spPr>
        <p:txBody>
          <a:bodyPr/>
          <a:lstStyle>
            <a:lvl1pPr>
              <a:defRPr/>
            </a:lvl1pPr>
          </a:lstStyle>
          <a:p>
            <a:pPr algn="l"/>
            <a:r>
              <a:rPr lang="en-GB" sz="3600" dirty="0">
                <a:solidFill>
                  <a:srgbClr val="005EB8"/>
                </a:solidFill>
              </a:rPr>
              <a:t>BLMK MSK Needs</a:t>
            </a:r>
          </a:p>
        </p:txBody>
      </p:sp>
      <p:sp>
        <p:nvSpPr>
          <p:cNvPr id="2" name="Rectangle 1">
            <a:extLst>
              <a:ext uri="{FF2B5EF4-FFF2-40B4-BE49-F238E27FC236}">
                <a16:creationId xmlns:a16="http://schemas.microsoft.com/office/drawing/2014/main" id="{45F88EAC-7A5D-8044-8596-668B681F20D3}"/>
              </a:ext>
            </a:extLst>
          </p:cNvPr>
          <p:cNvSpPr/>
          <p:nvPr/>
        </p:nvSpPr>
        <p:spPr>
          <a:xfrm>
            <a:off x="1985554" y="2364377"/>
            <a:ext cx="6529796" cy="3447098"/>
          </a:xfrm>
          <a:prstGeom prst="rect">
            <a:avLst/>
          </a:prstGeom>
        </p:spPr>
        <p:txBody>
          <a:bodyPr wrap="square">
            <a:spAutoFit/>
          </a:bodyPr>
          <a:lstStyle/>
          <a:p>
            <a:r>
              <a:rPr lang="en-GB" sz="2800" dirty="0">
                <a:solidFill>
                  <a:srgbClr val="005EB8"/>
                </a:solidFill>
                <a:latin typeface="Arial" pitchFamily="34" charset="0"/>
                <a:cs typeface="Arial" pitchFamily="34" charset="0"/>
              </a:rPr>
              <a:t>30%</a:t>
            </a:r>
          </a:p>
          <a:p>
            <a:r>
              <a:rPr lang="en-GB" dirty="0">
                <a:solidFill>
                  <a:srgbClr val="002060"/>
                </a:solidFill>
                <a:latin typeface="Arial" pitchFamily="34" charset="0"/>
                <a:cs typeface="Arial" pitchFamily="34" charset="0"/>
              </a:rPr>
              <a:t>of the cases of work-related ill health are MSK conditions (</a:t>
            </a:r>
            <a:r>
              <a:rPr lang="en-GB" dirty="0">
                <a:solidFill>
                  <a:srgbClr val="1D4999"/>
                </a:solidFill>
              </a:rPr>
              <a:t>second</a:t>
            </a:r>
            <a:r>
              <a:rPr lang="en-GB" dirty="0"/>
              <a:t> </a:t>
            </a:r>
            <a:r>
              <a:rPr lang="en-GB" dirty="0">
                <a:solidFill>
                  <a:srgbClr val="002060"/>
                </a:solidFill>
                <a:latin typeface="Arial" pitchFamily="34" charset="0"/>
                <a:cs typeface="Arial" pitchFamily="34" charset="0"/>
              </a:rPr>
              <a:t>most common cause).</a:t>
            </a:r>
            <a:endParaRPr lang="en-US" dirty="0">
              <a:solidFill>
                <a:srgbClr val="002060"/>
              </a:solidFill>
              <a:latin typeface="Arial" pitchFamily="34" charset="0"/>
              <a:cs typeface="Arial" pitchFamily="34" charset="0"/>
            </a:endParaRPr>
          </a:p>
          <a:p>
            <a:endParaRPr lang="en-GB" dirty="0">
              <a:solidFill>
                <a:srgbClr val="002060"/>
              </a:solidFill>
              <a:latin typeface="Arial" pitchFamily="34" charset="0"/>
              <a:cs typeface="Arial" pitchFamily="34" charset="0"/>
            </a:endParaRPr>
          </a:p>
          <a:p>
            <a:endParaRPr lang="en-GB" dirty="0">
              <a:solidFill>
                <a:srgbClr val="002060"/>
              </a:solidFill>
              <a:latin typeface="Arial" pitchFamily="34" charset="0"/>
              <a:cs typeface="Arial" pitchFamily="34" charset="0"/>
            </a:endParaRPr>
          </a:p>
          <a:p>
            <a:endParaRPr lang="en-GB" dirty="0">
              <a:solidFill>
                <a:srgbClr val="002060"/>
              </a:solidFill>
              <a:latin typeface="Arial" pitchFamily="34" charset="0"/>
              <a:cs typeface="Arial" pitchFamily="34" charset="0"/>
            </a:endParaRPr>
          </a:p>
          <a:p>
            <a:r>
              <a:rPr lang="en-GB" dirty="0">
                <a:solidFill>
                  <a:srgbClr val="002060"/>
                </a:solidFill>
                <a:latin typeface="Arial" pitchFamily="34" charset="0"/>
                <a:cs typeface="Arial" pitchFamily="34" charset="0"/>
              </a:rPr>
              <a:t>Average </a:t>
            </a:r>
            <a:r>
              <a:rPr lang="en-GB" dirty="0" smtClean="0">
                <a:solidFill>
                  <a:srgbClr val="002060"/>
                </a:solidFill>
                <a:latin typeface="Arial" pitchFamily="34" charset="0"/>
                <a:cs typeface="Arial" pitchFamily="34" charset="0"/>
              </a:rPr>
              <a:t>Quality </a:t>
            </a:r>
            <a:r>
              <a:rPr lang="en-GB" dirty="0">
                <a:solidFill>
                  <a:srgbClr val="002060"/>
                </a:solidFill>
                <a:latin typeface="Arial" pitchFamily="34" charset="0"/>
                <a:cs typeface="Arial" pitchFamily="34" charset="0"/>
              </a:rPr>
              <a:t>of </a:t>
            </a:r>
            <a:r>
              <a:rPr lang="en-GB" dirty="0" smtClean="0">
                <a:solidFill>
                  <a:srgbClr val="002060"/>
                </a:solidFill>
                <a:latin typeface="Arial" pitchFamily="34" charset="0"/>
                <a:cs typeface="Arial" pitchFamily="34" charset="0"/>
              </a:rPr>
              <a:t>Life </a:t>
            </a:r>
            <a:r>
              <a:rPr lang="en-GB" dirty="0">
                <a:solidFill>
                  <a:srgbClr val="002060"/>
                </a:solidFill>
                <a:latin typeface="Arial" pitchFamily="34" charset="0"/>
                <a:cs typeface="Arial" pitchFamily="34" charset="0"/>
              </a:rPr>
              <a:t>(QoL) score is close to</a:t>
            </a:r>
          </a:p>
          <a:p>
            <a:r>
              <a:rPr lang="en-GB" sz="2800" dirty="0">
                <a:solidFill>
                  <a:srgbClr val="1D4999"/>
                </a:solidFill>
              </a:rPr>
              <a:t>0.60</a:t>
            </a:r>
          </a:p>
          <a:p>
            <a:r>
              <a:rPr lang="en-GB" dirty="0">
                <a:solidFill>
                  <a:srgbClr val="002060"/>
                </a:solidFill>
                <a:latin typeface="Arial" pitchFamily="34" charset="0"/>
                <a:cs typeface="Arial" pitchFamily="34" charset="0"/>
              </a:rPr>
              <a:t>for people with MSK conditions living in BLMK CCG, significantly worse than adults </a:t>
            </a:r>
            <a:r>
              <a:rPr lang="en-GB" dirty="0">
                <a:solidFill>
                  <a:srgbClr val="1D4999"/>
                </a:solidFill>
              </a:rPr>
              <a:t>without</a:t>
            </a:r>
            <a:r>
              <a:rPr lang="en-GB" dirty="0"/>
              <a:t> </a:t>
            </a:r>
            <a:r>
              <a:rPr lang="en-GB" dirty="0">
                <a:solidFill>
                  <a:srgbClr val="002060"/>
                </a:solidFill>
                <a:latin typeface="Arial" pitchFamily="34" charset="0"/>
                <a:cs typeface="Arial" pitchFamily="34" charset="0"/>
              </a:rPr>
              <a:t>a long-term condition </a:t>
            </a:r>
            <a:r>
              <a:rPr lang="en-GB" dirty="0">
                <a:solidFill>
                  <a:srgbClr val="1D4999"/>
                </a:solidFill>
              </a:rPr>
              <a:t>(0.92).</a:t>
            </a:r>
          </a:p>
        </p:txBody>
      </p:sp>
      <p:pic>
        <p:nvPicPr>
          <p:cNvPr id="6" name="Picture 5"/>
          <p:cNvPicPr>
            <a:picLocks noChangeAspect="1"/>
          </p:cNvPicPr>
          <p:nvPr/>
        </p:nvPicPr>
        <p:blipFill>
          <a:blip r:embed="rId2"/>
          <a:stretch>
            <a:fillRect/>
          </a:stretch>
        </p:blipFill>
        <p:spPr>
          <a:xfrm>
            <a:off x="861372" y="2513621"/>
            <a:ext cx="969054" cy="969054"/>
          </a:xfrm>
          <a:prstGeom prst="rect">
            <a:avLst/>
          </a:prstGeom>
        </p:spPr>
      </p:pic>
      <p:pic>
        <p:nvPicPr>
          <p:cNvPr id="5" name="Picture 4"/>
          <p:cNvPicPr>
            <a:picLocks noChangeAspect="1"/>
          </p:cNvPicPr>
          <p:nvPr/>
        </p:nvPicPr>
        <p:blipFill>
          <a:blip r:embed="rId3"/>
          <a:stretch>
            <a:fillRect/>
          </a:stretch>
        </p:blipFill>
        <p:spPr>
          <a:xfrm>
            <a:off x="550635" y="4179305"/>
            <a:ext cx="1592943" cy="1592943"/>
          </a:xfrm>
          <a:prstGeom prst="rect">
            <a:avLst/>
          </a:prstGeom>
        </p:spPr>
      </p:pic>
      <p:sp>
        <p:nvSpPr>
          <p:cNvPr id="8" name="TextBox 7"/>
          <p:cNvSpPr txBox="1"/>
          <p:nvPr/>
        </p:nvSpPr>
        <p:spPr>
          <a:xfrm>
            <a:off x="995134" y="3809973"/>
            <a:ext cx="703943" cy="369332"/>
          </a:xfrm>
          <a:prstGeom prst="rect">
            <a:avLst/>
          </a:prstGeom>
          <a:noFill/>
          <a:ln>
            <a:noFill/>
          </a:ln>
        </p:spPr>
        <p:txBody>
          <a:bodyPr wrap="square" rtlCol="0">
            <a:spAutoFit/>
          </a:bodyPr>
          <a:lstStyle/>
          <a:p>
            <a:r>
              <a:rPr lang="en-GB" b="1" dirty="0" err="1">
                <a:solidFill>
                  <a:srgbClr val="002060"/>
                </a:solidFill>
                <a:latin typeface="Arial" pitchFamily="34" charset="0"/>
                <a:cs typeface="Arial" pitchFamily="34" charset="0"/>
              </a:rPr>
              <a:t>QoL</a:t>
            </a:r>
            <a:endParaRPr lang="en-GB" b="1" dirty="0">
              <a:solidFill>
                <a:srgbClr val="002060"/>
              </a:solidFill>
              <a:latin typeface="Arial" pitchFamily="34" charset="0"/>
              <a:cs typeface="Arial" pitchFamily="34" charset="0"/>
            </a:endParaRPr>
          </a:p>
        </p:txBody>
      </p:sp>
      <p:sp>
        <p:nvSpPr>
          <p:cNvPr id="9" name="TextBox 8"/>
          <p:cNvSpPr txBox="1"/>
          <p:nvPr/>
        </p:nvSpPr>
        <p:spPr>
          <a:xfrm>
            <a:off x="58057" y="4363219"/>
            <a:ext cx="986973" cy="215444"/>
          </a:xfrm>
          <a:prstGeom prst="rect">
            <a:avLst/>
          </a:prstGeom>
          <a:noFill/>
        </p:spPr>
        <p:txBody>
          <a:bodyPr wrap="square" lIns="0" tIns="0" rIns="0" bIns="0" rtlCol="0">
            <a:spAutoFit/>
          </a:bodyPr>
          <a:lstStyle/>
          <a:p>
            <a:pPr algn="r"/>
            <a:r>
              <a:rPr lang="en-GB" sz="1400" dirty="0" smtClean="0">
                <a:solidFill>
                  <a:srgbClr val="1D4999"/>
                </a:solidFill>
              </a:rPr>
              <a:t>Better</a:t>
            </a:r>
            <a:endParaRPr lang="en-GB" sz="1400" dirty="0">
              <a:solidFill>
                <a:srgbClr val="1D4999"/>
              </a:solidFill>
            </a:endParaRPr>
          </a:p>
        </p:txBody>
      </p:sp>
      <p:sp>
        <p:nvSpPr>
          <p:cNvPr id="10" name="TextBox 9"/>
          <p:cNvSpPr txBox="1"/>
          <p:nvPr/>
        </p:nvSpPr>
        <p:spPr>
          <a:xfrm>
            <a:off x="489768" y="5334771"/>
            <a:ext cx="555262" cy="215444"/>
          </a:xfrm>
          <a:prstGeom prst="rect">
            <a:avLst/>
          </a:prstGeom>
          <a:noFill/>
        </p:spPr>
        <p:txBody>
          <a:bodyPr wrap="square" lIns="0" tIns="0" rIns="0" bIns="0" rtlCol="0">
            <a:spAutoFit/>
          </a:bodyPr>
          <a:lstStyle/>
          <a:p>
            <a:pPr algn="r"/>
            <a:r>
              <a:rPr lang="en-GB" sz="1400" dirty="0" smtClean="0">
                <a:solidFill>
                  <a:srgbClr val="1D4999"/>
                </a:solidFill>
              </a:rPr>
              <a:t>Worse</a:t>
            </a:r>
            <a:endParaRPr lang="en-GB" sz="1400" dirty="0">
              <a:solidFill>
                <a:srgbClr val="1D4999"/>
              </a:solidFill>
            </a:endParaRPr>
          </a:p>
        </p:txBody>
      </p:sp>
      <p:sp>
        <p:nvSpPr>
          <p:cNvPr id="11" name="TextBox 10"/>
          <p:cNvSpPr txBox="1"/>
          <p:nvPr/>
        </p:nvSpPr>
        <p:spPr>
          <a:xfrm>
            <a:off x="566059" y="4130690"/>
            <a:ext cx="471714" cy="215444"/>
          </a:xfrm>
          <a:prstGeom prst="rect">
            <a:avLst/>
          </a:prstGeom>
          <a:noFill/>
        </p:spPr>
        <p:txBody>
          <a:bodyPr wrap="square" lIns="0" tIns="0" rIns="0" bIns="0" rtlCol="0">
            <a:spAutoFit/>
          </a:bodyPr>
          <a:lstStyle/>
          <a:p>
            <a:pPr algn="r"/>
            <a:r>
              <a:rPr lang="en-GB" sz="1400" b="1" dirty="0" smtClean="0">
                <a:solidFill>
                  <a:srgbClr val="1D4999"/>
                </a:solidFill>
              </a:rPr>
              <a:t>1.0</a:t>
            </a:r>
            <a:endParaRPr lang="en-GB" sz="1400" b="1" dirty="0">
              <a:solidFill>
                <a:srgbClr val="1D4999"/>
              </a:solidFill>
            </a:endParaRPr>
          </a:p>
        </p:txBody>
      </p:sp>
      <p:sp>
        <p:nvSpPr>
          <p:cNvPr id="13" name="TextBox 12"/>
          <p:cNvSpPr txBox="1"/>
          <p:nvPr/>
        </p:nvSpPr>
        <p:spPr>
          <a:xfrm>
            <a:off x="489771" y="5596031"/>
            <a:ext cx="555262" cy="215444"/>
          </a:xfrm>
          <a:prstGeom prst="rect">
            <a:avLst/>
          </a:prstGeom>
          <a:noFill/>
        </p:spPr>
        <p:txBody>
          <a:bodyPr wrap="square" lIns="0" tIns="0" rIns="0" bIns="0" rtlCol="0">
            <a:spAutoFit/>
          </a:bodyPr>
          <a:lstStyle/>
          <a:p>
            <a:pPr algn="r"/>
            <a:r>
              <a:rPr lang="en-GB" sz="1400" b="1" dirty="0" smtClean="0">
                <a:solidFill>
                  <a:srgbClr val="1D4999"/>
                </a:solidFill>
              </a:rPr>
              <a:t>0.0</a:t>
            </a:r>
            <a:endParaRPr lang="en-GB" sz="1400" b="1" dirty="0">
              <a:solidFill>
                <a:srgbClr val="1D4999"/>
              </a:solidFill>
            </a:endParaRPr>
          </a:p>
        </p:txBody>
      </p:sp>
      <p:pic>
        <p:nvPicPr>
          <p:cNvPr id="15" name="Picture 14" descr="L:\Public Health Evidence and Intelligence\Administration\LOGOS\New Logos\PH Shared Logo- Internal use - Large on white.png"/>
          <p:cNvPicPr>
            <a:picLocks noChangeAspect="1"/>
          </p:cNvPicPr>
          <p:nvPr/>
        </p:nvPicPr>
        <p:blipFill rotWithShape="1">
          <a:blip r:embed="rId4"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6" name="Picture 15"/>
          <p:cNvPicPr>
            <a:picLocks noChangeAspect="1"/>
          </p:cNvPicPr>
          <p:nvPr/>
        </p:nvPicPr>
        <p:blipFill rotWithShape="1">
          <a:blip r:embed="rId5"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75082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62D4B70-B879-DC4B-B068-C79D1727A272}"/>
              </a:ext>
            </a:extLst>
          </p:cNvPr>
          <p:cNvSpPr>
            <a:spLocks noGrp="1"/>
          </p:cNvSpPr>
          <p:nvPr>
            <p:ph type="body" sz="quarter" idx="13"/>
          </p:nvPr>
        </p:nvSpPr>
        <p:spPr>
          <a:xfrm>
            <a:off x="685800" y="1246165"/>
            <a:ext cx="7829550" cy="868362"/>
          </a:xfrm>
        </p:spPr>
        <p:txBody>
          <a:bodyPr lIns="90000" tIns="0" bIns="0"/>
          <a:lstStyle/>
          <a:p>
            <a:r>
              <a:rPr lang="en-US" dirty="0"/>
              <a:t>Long-term MSK conditions</a:t>
            </a:r>
          </a:p>
        </p:txBody>
      </p:sp>
      <p:sp>
        <p:nvSpPr>
          <p:cNvPr id="4" name="Slide Number Placeholder 3">
            <a:extLst>
              <a:ext uri="{FF2B5EF4-FFF2-40B4-BE49-F238E27FC236}">
                <a16:creationId xmlns:a16="http://schemas.microsoft.com/office/drawing/2014/main" id="{737191C3-39DB-B243-BBC7-8C5397A11DAC}"/>
              </a:ext>
            </a:extLst>
          </p:cNvPr>
          <p:cNvSpPr>
            <a:spLocks noGrp="1"/>
          </p:cNvSpPr>
          <p:nvPr>
            <p:ph type="sldNum" sz="quarter" idx="11"/>
          </p:nvPr>
        </p:nvSpPr>
        <p:spPr/>
        <p:txBody>
          <a:bodyPr/>
          <a:lstStyle/>
          <a:p>
            <a:fld id="{AEF105DA-9D41-4AAD-95A3-B5E0DEDF3808}" type="slidenum">
              <a:rPr lang="en-GB" smtClean="0"/>
              <a:pPr/>
              <a:t>9</a:t>
            </a:fld>
            <a:endParaRPr lang="en-GB" dirty="0"/>
          </a:p>
        </p:txBody>
      </p:sp>
      <p:sp>
        <p:nvSpPr>
          <p:cNvPr id="5" name="Text Placeholder 4">
            <a:extLst>
              <a:ext uri="{FF2B5EF4-FFF2-40B4-BE49-F238E27FC236}">
                <a16:creationId xmlns:a16="http://schemas.microsoft.com/office/drawing/2014/main" id="{C8897D61-327A-224C-ADA3-DCD1BE7C20C6}"/>
              </a:ext>
            </a:extLst>
          </p:cNvPr>
          <p:cNvSpPr>
            <a:spLocks noGrp="1"/>
          </p:cNvSpPr>
          <p:nvPr>
            <p:ph type="body" sz="quarter" idx="12"/>
          </p:nvPr>
        </p:nvSpPr>
        <p:spPr>
          <a:xfrm>
            <a:off x="3156857" y="2108572"/>
            <a:ext cx="4414838" cy="3618416"/>
          </a:xfrm>
        </p:spPr>
        <p:txBody>
          <a:bodyPr/>
          <a:lstStyle/>
          <a:p>
            <a:pPr marL="0" indent="0">
              <a:buNone/>
            </a:pPr>
            <a:r>
              <a:rPr lang="en-GB" dirty="0" smtClean="0"/>
              <a:t>The </a:t>
            </a:r>
            <a:r>
              <a:rPr lang="en-GB" dirty="0"/>
              <a:t>prevalence of long-term MSK conditions nationally is</a:t>
            </a:r>
          </a:p>
          <a:p>
            <a:pPr marL="0" indent="0">
              <a:buNone/>
            </a:pPr>
            <a:r>
              <a:rPr lang="en-GB" sz="2800" dirty="0" smtClean="0">
                <a:solidFill>
                  <a:srgbClr val="1D4999"/>
                </a:solidFill>
                <a:latin typeface="+mn-lt"/>
                <a:cs typeface="+mn-cs"/>
              </a:rPr>
              <a:t>18.6%</a:t>
            </a:r>
          </a:p>
          <a:p>
            <a:pPr marL="0" indent="0">
              <a:buNone/>
            </a:pPr>
            <a:endParaRPr lang="en-GB" dirty="0" smtClean="0">
              <a:solidFill>
                <a:srgbClr val="1D4999"/>
              </a:solidFill>
              <a:latin typeface="+mn-lt"/>
              <a:cs typeface="+mn-cs"/>
            </a:endParaRPr>
          </a:p>
          <a:p>
            <a:pPr marL="0" indent="0">
              <a:buNone/>
            </a:pPr>
            <a:endParaRPr lang="en-GB" dirty="0">
              <a:solidFill>
                <a:srgbClr val="1D4999"/>
              </a:solidFill>
              <a:latin typeface="+mn-lt"/>
              <a:cs typeface="+mn-cs"/>
            </a:endParaRPr>
          </a:p>
          <a:p>
            <a:pPr marL="0" indent="0">
              <a:buNone/>
            </a:pPr>
            <a:r>
              <a:rPr lang="en-GB" dirty="0"/>
              <a:t>The</a:t>
            </a:r>
            <a:r>
              <a:rPr lang="en-GB" dirty="0" smtClean="0"/>
              <a:t> </a:t>
            </a:r>
            <a:r>
              <a:rPr lang="en-GB" dirty="0"/>
              <a:t>majority </a:t>
            </a:r>
            <a:r>
              <a:rPr lang="en-GB" dirty="0" smtClean="0"/>
              <a:t>of these (</a:t>
            </a:r>
            <a:r>
              <a:rPr lang="en-GB" dirty="0" smtClean="0">
                <a:solidFill>
                  <a:srgbClr val="1D4999"/>
                </a:solidFill>
              </a:rPr>
              <a:t>13.2% </a:t>
            </a:r>
            <a:r>
              <a:rPr lang="en-GB" dirty="0" smtClean="0"/>
              <a:t>of </a:t>
            </a:r>
            <a:r>
              <a:rPr lang="en-GB" dirty="0"/>
              <a:t>the total) have at least</a:t>
            </a:r>
          </a:p>
          <a:p>
            <a:pPr marL="0" indent="0">
              <a:buNone/>
            </a:pPr>
            <a:r>
              <a:rPr lang="en-GB" dirty="0">
                <a:solidFill>
                  <a:srgbClr val="1D4999"/>
                </a:solidFill>
              </a:rPr>
              <a:t>2 long term</a:t>
            </a:r>
            <a:r>
              <a:rPr lang="en-GB" dirty="0"/>
              <a:t> </a:t>
            </a:r>
            <a:r>
              <a:rPr lang="en-GB" dirty="0" smtClean="0"/>
              <a:t>conditions</a:t>
            </a:r>
            <a:endParaRPr lang="en-GB" dirty="0"/>
          </a:p>
          <a:p>
            <a:pPr marL="0" indent="0">
              <a:buNone/>
            </a:pPr>
            <a:endParaRPr lang="en-GB" dirty="0"/>
          </a:p>
          <a:p>
            <a:pPr marL="0" indent="0">
              <a:buNone/>
            </a:pPr>
            <a:endParaRPr lang="en-GB" dirty="0"/>
          </a:p>
          <a:p>
            <a:pPr marL="0" indent="0">
              <a:spcBef>
                <a:spcPts val="0"/>
              </a:spcBef>
              <a:buNone/>
            </a:pPr>
            <a:r>
              <a:rPr lang="en-GB" dirty="0"/>
              <a:t>The prevalence of long-term MSK conditions is between</a:t>
            </a:r>
          </a:p>
          <a:p>
            <a:pPr marL="0" indent="0">
              <a:spcBef>
                <a:spcPts val="0"/>
              </a:spcBef>
              <a:buNone/>
            </a:pPr>
            <a:r>
              <a:rPr lang="en-GB" sz="2800" dirty="0">
                <a:solidFill>
                  <a:srgbClr val="1D4999"/>
                </a:solidFill>
                <a:latin typeface="+mn-lt"/>
                <a:cs typeface="+mn-cs"/>
              </a:rPr>
              <a:t>14.9% - 17.5%</a:t>
            </a:r>
          </a:p>
          <a:p>
            <a:pPr marL="0" indent="0">
              <a:spcBef>
                <a:spcPts val="0"/>
              </a:spcBef>
              <a:buNone/>
            </a:pPr>
            <a:r>
              <a:rPr lang="en-GB" dirty="0"/>
              <a:t>in </a:t>
            </a:r>
            <a:r>
              <a:rPr lang="en-GB" dirty="0" smtClean="0"/>
              <a:t>the BLMK Local Authorities</a:t>
            </a:r>
            <a:endParaRPr lang="en-US" dirty="0"/>
          </a:p>
        </p:txBody>
      </p:sp>
      <p:pic>
        <p:nvPicPr>
          <p:cNvPr id="7" name="Picture 6"/>
          <p:cNvPicPr>
            <a:picLocks noChangeAspect="1"/>
          </p:cNvPicPr>
          <p:nvPr/>
        </p:nvPicPr>
        <p:blipFill>
          <a:blip r:embed="rId2"/>
          <a:stretch>
            <a:fillRect/>
          </a:stretch>
        </p:blipFill>
        <p:spPr>
          <a:xfrm>
            <a:off x="1084142" y="1913516"/>
            <a:ext cx="1767840" cy="1767840"/>
          </a:xfrm>
          <a:prstGeom prst="rect">
            <a:avLst/>
          </a:prstGeom>
        </p:spPr>
      </p:pic>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9456" t="21391" r="27934" b="19454"/>
          <a:stretch/>
        </p:blipFill>
        <p:spPr>
          <a:xfrm>
            <a:off x="1338786" y="5097627"/>
            <a:ext cx="1443421" cy="1623848"/>
          </a:xfrm>
          <a:prstGeom prst="rect">
            <a:avLst/>
          </a:prstGeom>
        </p:spPr>
      </p:pic>
      <p:pic>
        <p:nvPicPr>
          <p:cNvPr id="6" name="Picture 5"/>
          <p:cNvPicPr>
            <a:picLocks noChangeAspect="1"/>
          </p:cNvPicPr>
          <p:nvPr/>
        </p:nvPicPr>
        <p:blipFill>
          <a:blip r:embed="rId4"/>
          <a:stretch>
            <a:fillRect/>
          </a:stretch>
        </p:blipFill>
        <p:spPr>
          <a:xfrm>
            <a:off x="1338786" y="3952230"/>
            <a:ext cx="1324586" cy="881452"/>
          </a:xfrm>
          <a:prstGeom prst="rect">
            <a:avLst/>
          </a:prstGeom>
        </p:spPr>
      </p:pic>
      <p:pic>
        <p:nvPicPr>
          <p:cNvPr id="11" name="Picture 10" descr="L:\Public Health Evidence and Intelligence\Administration\LOGOS\New Logos\PH Shared Logo- Internal use - Large on white.png"/>
          <p:cNvPicPr>
            <a:picLocks noChangeAspect="1"/>
          </p:cNvPicPr>
          <p:nvPr/>
        </p:nvPicPr>
        <p:blipFill rotWithShape="1">
          <a:blip r:embed="rId5" cstate="print">
            <a:extLst>
              <a:ext uri="{28A0092B-C50C-407E-A947-70E740481C1C}">
                <a14:useLocalDpi xmlns:a14="http://schemas.microsoft.com/office/drawing/2010/main" val="0"/>
              </a:ext>
            </a:extLst>
          </a:blip>
          <a:srcRect l="1902" r="3254"/>
          <a:stretch/>
        </p:blipFill>
        <p:spPr bwMode="auto">
          <a:xfrm>
            <a:off x="3069249" y="564012"/>
            <a:ext cx="3704558" cy="587669"/>
          </a:xfrm>
          <a:prstGeom prst="rect">
            <a:avLst/>
          </a:prstGeom>
          <a:noFill/>
          <a:ln>
            <a:noFill/>
          </a:ln>
        </p:spPr>
      </p:pic>
      <p:pic>
        <p:nvPicPr>
          <p:cNvPr id="12" name="Picture 11"/>
          <p:cNvPicPr>
            <a:picLocks noChangeAspect="1"/>
          </p:cNvPicPr>
          <p:nvPr/>
        </p:nvPicPr>
        <p:blipFill rotWithShape="1">
          <a:blip r:embed="rId6" cstate="print">
            <a:extLst>
              <a:ext uri="{28A0092B-C50C-407E-A947-70E740481C1C}">
                <a14:useLocalDpi xmlns:a14="http://schemas.microsoft.com/office/drawing/2010/main" val="0"/>
              </a:ext>
            </a:extLst>
          </a:blip>
          <a:srcRect l="10129" r="12132"/>
          <a:stretch/>
        </p:blipFill>
        <p:spPr bwMode="auto">
          <a:xfrm>
            <a:off x="2469096" y="753640"/>
            <a:ext cx="501171" cy="29386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95628997"/>
      </p:ext>
    </p:extLst>
  </p:cSld>
  <p:clrMapOvr>
    <a:masterClrMapping/>
  </p:clrMapOvr>
</p:sld>
</file>

<file path=ppt/theme/theme1.xml><?xml version="1.0" encoding="utf-8"?>
<a:theme xmlns:a="http://schemas.openxmlformats.org/drawingml/2006/main" name="One Team PowerPoint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LMK-CCG-PowerPoint-Template.pptx" id="{2866DEE3-E848-4446-B1D8-C115BAB7BDD4}" vid="{CDECC323-C4D2-4DBE-9F85-4E84122C0F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BLMK-CCG-PowerPoint-Template</Template>
  <TotalTime>13514</TotalTime>
  <Words>1961</Words>
  <Application>Microsoft Office PowerPoint</Application>
  <PresentationFormat>On-screen Show (4:3)</PresentationFormat>
  <Paragraphs>322</Paragraphs>
  <Slides>22</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Frutiger LT W01_45 Ligh1475730</vt:lpstr>
      <vt:lpstr>Frutiger LT W01_65 Bold1475746</vt:lpstr>
      <vt:lpstr>Symbol</vt:lpstr>
      <vt:lpstr>Times New Roman</vt:lpstr>
      <vt:lpstr>One Team PowerPoint template</vt:lpstr>
      <vt:lpstr>PowerPoint Presentation</vt:lpstr>
      <vt:lpstr>PowerPoint Presentation</vt:lpstr>
      <vt:lpstr>PowerPoint Presentation</vt:lpstr>
      <vt:lpstr>Scope</vt:lpstr>
      <vt:lpstr>PowerPoint Presentation</vt:lpstr>
      <vt:lpstr>PowerPoint Presentation</vt:lpstr>
      <vt:lpstr>National MSK Needs</vt:lpstr>
      <vt:lpstr>BLMK MSK Needs</vt:lpstr>
      <vt:lpstr>PowerPoint Presentation</vt:lpstr>
      <vt:lpstr>PowerPoint Presentation</vt:lpstr>
      <vt:lpstr>Mental health needs in BLMK</vt:lpstr>
      <vt:lpstr>Preventative needs:</vt:lpstr>
      <vt:lpstr>MSK services - community</vt:lpstr>
      <vt:lpstr>MSK services - pain and mental health</vt:lpstr>
      <vt:lpstr>MSK services – secondary care</vt:lpstr>
      <vt:lpstr>Impact of Covid on MSK Services</vt:lpstr>
      <vt:lpstr>System-level recommendations  </vt:lpstr>
      <vt:lpstr>System-level recommendations</vt:lpstr>
      <vt:lpstr>System-level recommendations</vt:lpstr>
      <vt:lpstr>PowerPoint Presentation</vt:lpstr>
      <vt:lpstr>PowerPoint Presentation</vt:lpstr>
      <vt:lpstr>PowerPoint Presentation</vt:lpstr>
    </vt:vector>
  </TitlesOfParts>
  <Company>NHS HBLICT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Anu Shaikh</dc:creator>
  <cp:lastModifiedBy>Anu Shaikh</cp:lastModifiedBy>
  <cp:revision>199</cp:revision>
  <dcterms:created xsi:type="dcterms:W3CDTF">2021-12-08T08:55:53Z</dcterms:created>
  <dcterms:modified xsi:type="dcterms:W3CDTF">2022-04-11T16:03:29Z</dcterms:modified>
</cp:coreProperties>
</file>