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7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mba Carr" initials="MC" lastIdx="1" clrIdx="0">
    <p:extLst>
      <p:ext uri="{19B8F6BF-5375-455C-9EA6-DF929625EA0E}">
        <p15:presenceInfo xmlns:p15="http://schemas.microsoft.com/office/powerpoint/2012/main" userId="S-1-5-21-1430016893-3367594156-591232521-538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5B9BD5"/>
    <a:srgbClr val="BDD7EE"/>
    <a:srgbClr val="4472C4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E3453-2124-4002-B2E6-14EBD776D681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99300-E0A3-4E8A-A527-AB080E347FF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3672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AE15-0B71-4688-A39B-04F136C430F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10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05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91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080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94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50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24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517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0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15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77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87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7D8E-3E3D-464E-A679-1BC7386A41E8}" type="datetimeFigureOut">
              <a:rPr lang="en-GB" smtClean="0"/>
              <a:t>20/09/2019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79F93-EB0F-4DAA-AA95-97516EB1A2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6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3426"/>
            <a:ext cx="9144000" cy="1941511"/>
          </a:xfrm>
          <a:solidFill>
            <a:srgbClr val="BDD7EE"/>
          </a:solidFill>
        </p:spPr>
        <p:txBody>
          <a:bodyPr/>
          <a:lstStyle/>
          <a:p>
            <a:r>
              <a:rPr lang="en-GB" dirty="0" smtClean="0"/>
              <a:t>Children and </a:t>
            </a:r>
            <a:r>
              <a:rPr lang="en-GB" dirty="0"/>
              <a:t>y</a:t>
            </a:r>
            <a:r>
              <a:rPr lang="en-GB" dirty="0" smtClean="0"/>
              <a:t>oung people’s mental health and wellbeing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17" y="2578608"/>
            <a:ext cx="11016343" cy="1527047"/>
          </a:xfrm>
        </p:spPr>
        <p:txBody>
          <a:bodyPr>
            <a:normAutofit/>
          </a:bodyPr>
          <a:lstStyle/>
          <a:p>
            <a:r>
              <a:rPr lang="en-GB" sz="2800" dirty="0" smtClean="0"/>
              <a:t>NEEDS ASSESSMENT </a:t>
            </a:r>
            <a:r>
              <a:rPr lang="en-GB" sz="2800" dirty="0" smtClean="0"/>
              <a:t>ACTION </a:t>
            </a:r>
            <a:r>
              <a:rPr lang="en-GB" sz="2800" dirty="0" smtClean="0"/>
              <a:t>PLAN</a:t>
            </a:r>
          </a:p>
          <a:p>
            <a:r>
              <a:rPr lang="en-GB" sz="2800" dirty="0" smtClean="0"/>
              <a:t>Bedford Borough</a:t>
            </a:r>
            <a:endParaRPr lang="en-GB" sz="2800" dirty="0" smtClean="0"/>
          </a:p>
          <a:p>
            <a:r>
              <a:rPr lang="en-GB" sz="2800" dirty="0" smtClean="0"/>
              <a:t>August 2019</a:t>
            </a:r>
            <a:endParaRPr lang="en-GB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808" y="4284014"/>
            <a:ext cx="6120384" cy="21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6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74669"/>
              </p:ext>
            </p:extLst>
          </p:nvPr>
        </p:nvGraphicFramePr>
        <p:xfrm>
          <a:off x="305525" y="286512"/>
          <a:ext cx="11556566" cy="615013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94219">
                  <a:extLst>
                    <a:ext uri="{9D8B030D-6E8A-4147-A177-3AD203B41FA5}">
                      <a16:colId xmlns:a16="http://schemas.microsoft.com/office/drawing/2014/main" val="3214154853"/>
                    </a:ext>
                  </a:extLst>
                </a:gridCol>
                <a:gridCol w="7278624">
                  <a:extLst>
                    <a:ext uri="{9D8B030D-6E8A-4147-A177-3AD203B41FA5}">
                      <a16:colId xmlns:a16="http://schemas.microsoft.com/office/drawing/2014/main" val="4276297125"/>
                    </a:ext>
                  </a:extLst>
                </a:gridCol>
                <a:gridCol w="2292096">
                  <a:extLst>
                    <a:ext uri="{9D8B030D-6E8A-4147-A177-3AD203B41FA5}">
                      <a16:colId xmlns:a16="http://schemas.microsoft.com/office/drawing/2014/main" val="1825200771"/>
                    </a:ext>
                  </a:extLst>
                </a:gridCol>
                <a:gridCol w="1291627">
                  <a:extLst>
                    <a:ext uri="{9D8B030D-6E8A-4147-A177-3AD203B41FA5}">
                      <a16:colId xmlns:a16="http://schemas.microsoft.com/office/drawing/2014/main" val="4242652745"/>
                    </a:ext>
                  </a:extLst>
                </a:gridCol>
              </a:tblGrid>
              <a:tr h="440562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RECOMMENDATIONS FOR THE SYSTEM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Lead and timescale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When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564827"/>
                  </a:ext>
                </a:extLst>
              </a:tr>
              <a:tr h="1762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Mental health literacy needs to continue to be improved 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across the system, including raising awareness and breaking the stigma. Professionals from across the system including front line staff should be encouraged to access training and professional development opportunities, with a particular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those working with vulnerable children and young people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Proposed lead: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Safeguarding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Children’s Board (Bedfordshire) – Sophie Adams / </a:t>
                      </a:r>
                      <a:r>
                        <a:rPr lang="en-GB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Phillipa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Scott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Oct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22851"/>
                  </a:ext>
                </a:extLst>
              </a:tr>
              <a:tr h="1351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SY2B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Targeted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prevention and early intervention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individuals at increased risk of poor mental health should remain a priority for the system, and this support should include a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early years and lower/primary schools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Proposed Leads: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Sue</a:t>
                      </a: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Harrison</a:t>
                      </a:r>
                      <a:endParaRPr lang="en-GB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2019/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516389"/>
                  </a:ext>
                </a:extLst>
              </a:tr>
              <a:tr h="14318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SY3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needs to be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date and easily accessible information </a:t>
                      </a:r>
                      <a:r>
                        <a:rPr lang="en-GB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children, young people and their families as well as health, education and care professionals on how to promote mental wellbeing and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access support if needed</a:t>
                      </a:r>
                      <a:r>
                        <a:rPr lang="en-GB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Proposed Lead: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Sarah James / Amy</a:t>
                      </a: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White</a:t>
                      </a:r>
                      <a:endParaRPr lang="en-GB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2019/20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132243"/>
                  </a:ext>
                </a:extLst>
              </a:tr>
              <a:tr h="924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SY4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Opportunities for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peer support for children, young people and their families 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expanded in schools and community settings.</a:t>
                      </a:r>
                      <a:endParaRPr lang="en-GB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Proposed Lead: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Sacha </a:t>
                      </a:r>
                      <a:r>
                        <a:rPr lang="en-GB" sz="20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Rymell</a:t>
                      </a: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ELFT / CVS</a:t>
                      </a:r>
                      <a:endParaRPr lang="en-GB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2019/20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431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16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906489"/>
              </p:ext>
            </p:extLst>
          </p:nvPr>
        </p:nvGraphicFramePr>
        <p:xfrm>
          <a:off x="346892" y="195933"/>
          <a:ext cx="11583521" cy="55778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04084">
                  <a:extLst>
                    <a:ext uri="{9D8B030D-6E8A-4147-A177-3AD203B41FA5}">
                      <a16:colId xmlns:a16="http://schemas.microsoft.com/office/drawing/2014/main" val="3214154853"/>
                    </a:ext>
                  </a:extLst>
                </a:gridCol>
                <a:gridCol w="7046976">
                  <a:extLst>
                    <a:ext uri="{9D8B030D-6E8A-4147-A177-3AD203B41FA5}">
                      <a16:colId xmlns:a16="http://schemas.microsoft.com/office/drawing/2014/main" val="4276297125"/>
                    </a:ext>
                  </a:extLst>
                </a:gridCol>
                <a:gridCol w="2182368">
                  <a:extLst>
                    <a:ext uri="{9D8B030D-6E8A-4147-A177-3AD203B41FA5}">
                      <a16:colId xmlns:a16="http://schemas.microsoft.com/office/drawing/2014/main" val="1713875567"/>
                    </a:ext>
                  </a:extLst>
                </a:gridCol>
                <a:gridCol w="1750093">
                  <a:extLst>
                    <a:ext uri="{9D8B030D-6E8A-4147-A177-3AD203B41FA5}">
                      <a16:colId xmlns:a16="http://schemas.microsoft.com/office/drawing/2014/main" val="850733526"/>
                    </a:ext>
                  </a:extLst>
                </a:gridCol>
              </a:tblGrid>
              <a:tr h="3574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THE SYSTEM CONTINUED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Timescale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564827"/>
                  </a:ext>
                </a:extLst>
              </a:tr>
              <a:tr h="739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Ensure the forthcoming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Mental Health School Team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fully aligned to the existing CAMHS School Teams, and compliments the existing pathways and relationships, including with the school nursing teams.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Proposed Lead: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Bedfordshire</a:t>
                      </a:r>
                      <a:r>
                        <a:rPr lang="en-GB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CCG – Linda Willis</a:t>
                      </a: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2019/20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22851"/>
                  </a:ext>
                </a:extLst>
              </a:tr>
              <a:tr h="2257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SY6B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Ensuring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those nearing their 18th birthday receive the appropriate support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achieve good outcomes should continue to be a shared priority. Actions to support this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19138" marR="0" lvl="0" indent="-444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working towards a flexible 0-25 pathway for mental health support</a:t>
                      </a:r>
                    </a:p>
                    <a:p>
                      <a:pPr marL="719138" marR="0" lvl="0" indent="-444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sharing learning from transition evaluations, including outcomes and the experiences of young people and involving them in decision making</a:t>
                      </a:r>
                    </a:p>
                    <a:p>
                      <a:pPr marL="719138" marR="0" lvl="0" indent="-444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strengthening flexible, multi-agency working through joint commissioning and improved use of the “all about me” document.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i="0" u="none" baseline="0" dirty="0" smtClean="0"/>
                        <a:t>Proposed Leads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i="0" u="none" baseline="0" dirty="0" smtClean="0"/>
                        <a:t>Linda Willis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i="0" u="none" baseline="0" dirty="0" smtClean="0"/>
                        <a:t>ELFT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i="0" u="none" baseline="0" dirty="0" smtClean="0"/>
                        <a:t>Emilie (?) and </a:t>
                      </a:r>
                      <a:r>
                        <a:rPr lang="en-GB" sz="1800" b="0" i="0" u="none" baseline="0" dirty="0" err="1" smtClean="0"/>
                        <a:t>Kaysie</a:t>
                      </a:r>
                      <a:r>
                        <a:rPr lang="en-GB" sz="1800" b="0" i="0" u="none" baseline="0" dirty="0" smtClean="0"/>
                        <a:t> Conroy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0" i="0" u="none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i="0" u="none" baseline="0" dirty="0" smtClean="0"/>
                        <a:t>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516389"/>
                  </a:ext>
                </a:extLst>
              </a:tr>
              <a:tr h="589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SY7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 need to get better at d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emonstrating that the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voice of CYP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heard and that action has been taken to improve access to support for mental health and wellbeing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Proposed Leads: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Jill</a:t>
                      </a:r>
                      <a:r>
                        <a:rPr lang="en-GB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Wall (?)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256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13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15635"/>
              </p:ext>
            </p:extLst>
          </p:nvPr>
        </p:nvGraphicFramePr>
        <p:xfrm>
          <a:off x="346892" y="419216"/>
          <a:ext cx="11454964" cy="34909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91892">
                  <a:extLst>
                    <a:ext uri="{9D8B030D-6E8A-4147-A177-3AD203B41FA5}">
                      <a16:colId xmlns:a16="http://schemas.microsoft.com/office/drawing/2014/main" val="3214154853"/>
                    </a:ext>
                  </a:extLst>
                </a:gridCol>
                <a:gridCol w="7083552">
                  <a:extLst>
                    <a:ext uri="{9D8B030D-6E8A-4147-A177-3AD203B41FA5}">
                      <a16:colId xmlns:a16="http://schemas.microsoft.com/office/drawing/2014/main" val="4276297125"/>
                    </a:ext>
                  </a:extLst>
                </a:gridCol>
                <a:gridCol w="1914144">
                  <a:extLst>
                    <a:ext uri="{9D8B030D-6E8A-4147-A177-3AD203B41FA5}">
                      <a16:colId xmlns:a16="http://schemas.microsoft.com/office/drawing/2014/main" val="2231161838"/>
                    </a:ext>
                  </a:extLst>
                </a:gridCol>
                <a:gridCol w="1865376">
                  <a:extLst>
                    <a:ext uri="{9D8B030D-6E8A-4147-A177-3AD203B41FA5}">
                      <a16:colId xmlns:a16="http://schemas.microsoft.com/office/drawing/2014/main" val="1470814077"/>
                    </a:ext>
                  </a:extLst>
                </a:gridCol>
              </a:tblGrid>
              <a:tr h="521310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RECOMMENDATIONS FOR SCHOOLS</a:t>
                      </a:r>
                      <a:r>
                        <a:rPr lang="en-GB" sz="2000" baseline="0" dirty="0" smtClean="0"/>
                        <a:t> AND COLLEGES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Leads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Timescales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564827"/>
                  </a:ext>
                </a:extLst>
              </a:tr>
              <a:tr h="16589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Schools and colleges should continue to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pupil resilience through whole school approaches to mental wellbeing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 promoting teaching staff wellbeing. Where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schools and colleges are not engaging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the local support and services that are available, this should be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identified and addressed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Peter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Fraser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2019/20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22851"/>
                  </a:ext>
                </a:extLst>
              </a:tr>
              <a:tr h="860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 is a risk factor for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poor mental health. 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Schools and colleges should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evaluate whether current anti-bullying policies and approaches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(including measures to address online bullying) </a:t>
                      </a: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effective and in line with evidence based practice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Peter Fraser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2019/20</a:t>
                      </a:r>
                      <a:endParaRPr lang="en-GB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516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31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236495"/>
              </p:ext>
            </p:extLst>
          </p:nvPr>
        </p:nvGraphicFramePr>
        <p:xfrm>
          <a:off x="209006" y="118770"/>
          <a:ext cx="11678194" cy="436179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18678">
                  <a:extLst>
                    <a:ext uri="{9D8B030D-6E8A-4147-A177-3AD203B41FA5}">
                      <a16:colId xmlns:a16="http://schemas.microsoft.com/office/drawing/2014/main" val="3214154853"/>
                    </a:ext>
                  </a:extLst>
                </a:gridCol>
                <a:gridCol w="8387098">
                  <a:extLst>
                    <a:ext uri="{9D8B030D-6E8A-4147-A177-3AD203B41FA5}">
                      <a16:colId xmlns:a16="http://schemas.microsoft.com/office/drawing/2014/main" val="4276297125"/>
                    </a:ext>
                  </a:extLst>
                </a:gridCol>
                <a:gridCol w="1336209">
                  <a:extLst>
                    <a:ext uri="{9D8B030D-6E8A-4147-A177-3AD203B41FA5}">
                      <a16:colId xmlns:a16="http://schemas.microsoft.com/office/drawing/2014/main" val="2151835669"/>
                    </a:ext>
                  </a:extLst>
                </a:gridCol>
                <a:gridCol w="1336209">
                  <a:extLst>
                    <a:ext uri="{9D8B030D-6E8A-4147-A177-3AD203B41FA5}">
                      <a16:colId xmlns:a16="http://schemas.microsoft.com/office/drawing/2014/main" val="2470947617"/>
                    </a:ext>
                  </a:extLst>
                </a:gridCol>
              </a:tblGrid>
              <a:tr h="521310">
                <a:tc gridSpan="2">
                  <a:txBody>
                    <a:bodyPr/>
                    <a:lstStyle/>
                    <a:p>
                      <a:pPr marL="5349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 FOR CHILD &amp; ADOLESCENT MENTAL HEALTH SERVICES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lang="en-GB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Timescale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564827"/>
                  </a:ext>
                </a:extLst>
              </a:tr>
              <a:tr h="1242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should be an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 of referrals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Child and Adolescent Mental Health Services (CAMHS) that are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seen by CAMHS but are not accepted and/</a:t>
                      </a: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signposted to alternative support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The audit should assess the effectiveness of signposting.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results of the audit should form the basis of agreed actions and processes to ensure that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those not meeting CAMHS thresholds have timely access to appropriate support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Hasna </a:t>
                      </a:r>
                      <a:r>
                        <a:rPr lang="en-GB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Delfeka</a:t>
                      </a:r>
                      <a:r>
                        <a:rPr lang="en-GB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(Public Health) and ELFT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Start: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Sept 2019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End: tbc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22851"/>
                  </a:ext>
                </a:extLst>
              </a:tr>
              <a:tr h="860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CA2B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 of targeted training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delivered by ELFT aimed at improving quality of referrals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reviewed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 sources and rates of inappropriate and signposted referrals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reported to BCCG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monitor and assess improvement.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Linda Willis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Meehan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Sept 2019 and ongoing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516389"/>
                  </a:ext>
                </a:extLst>
              </a:tr>
              <a:tr h="860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CA3B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reported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East London NHS Foundation Trust (ELFT, the CAMHS provider) to Bedfordshire Clinical Commissioning Group (BCCG)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developed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include reporting of referral reasons, and confirmed diagnosis / nature of caseloads. More transparent reporting of waiting times is needed, including internal waiting times.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Linda Willis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Meehan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2019/2020</a:t>
                      </a:r>
                      <a:endParaRPr lang="en-US" sz="18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586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22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722</Words>
  <Application>Microsoft Office PowerPoint</Application>
  <PresentationFormat>Widescreen</PresentationFormat>
  <Paragraphs>92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Children and young people’s mental health and wellbeing</vt:lpstr>
      <vt:lpstr>PowerPoint Presentation</vt:lpstr>
      <vt:lpstr>PowerPoint Presentation</vt:lpstr>
      <vt:lpstr>PowerPoint Presentation</vt:lpstr>
      <vt:lpstr>PowerPoint Presentation</vt:lpstr>
    </vt:vector>
  </TitlesOfParts>
  <Company>Bedford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and young people’s mental health and wellbeing</dc:title>
  <dc:creator>Marimba Carr</dc:creator>
  <cp:lastModifiedBy>Marimba Carr</cp:lastModifiedBy>
  <cp:revision>79</cp:revision>
  <dcterms:created xsi:type="dcterms:W3CDTF">2019-08-06T09:47:07Z</dcterms:created>
  <dcterms:modified xsi:type="dcterms:W3CDTF">2019-09-20T15:06:01Z</dcterms:modified>
</cp:coreProperties>
</file>