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4"/>
  </p:notesMasterIdLst>
  <p:handoutMasterIdLst>
    <p:handoutMasterId r:id="rId25"/>
  </p:handoutMasterIdLst>
  <p:sldIdLst>
    <p:sldId id="258" r:id="rId7"/>
    <p:sldId id="260" r:id="rId8"/>
    <p:sldId id="274"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F"/>
    <a:srgbClr val="4A3A3C"/>
    <a:srgbClr val="F25622"/>
    <a:srgbClr val="00FF00"/>
    <a:srgbClr val="DB4145"/>
    <a:srgbClr val="E17509"/>
    <a:srgbClr val="CC0099"/>
    <a:srgbClr val="9900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472" autoAdjust="0"/>
  </p:normalViewPr>
  <p:slideViewPr>
    <p:cSldViewPr>
      <p:cViewPr varScale="1">
        <p:scale>
          <a:sx n="111" d="100"/>
          <a:sy n="111" d="100"/>
        </p:scale>
        <p:origin x="522" y="114"/>
      </p:cViewPr>
      <p:guideLst>
        <p:guide orient="horz" pos="2160"/>
        <p:guide pos="2880"/>
      </p:guideLst>
    </p:cSldViewPr>
  </p:slideViewPr>
  <p:notesTextViewPr>
    <p:cViewPr>
      <p:scale>
        <a:sx n="1" d="1"/>
        <a:sy n="1" d="1"/>
      </p:scale>
      <p:origin x="0" y="0"/>
    </p:cViewPr>
  </p:notesTextViewPr>
  <p:sorterViewPr>
    <p:cViewPr>
      <p:scale>
        <a:sx n="100" d="100"/>
        <a:sy n="100" d="100"/>
      </p:scale>
      <p:origin x="0" y="-22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DE4F94C-8D9B-4DB6-96CF-077A74EDF05B}" type="datetimeFigureOut">
              <a:rPr lang="en-GB" smtClean="0"/>
              <a:t>02/12/2019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D7C6039-39E9-4388-BAF5-944AAFCF87AF}" type="slidenum">
              <a:rPr lang="en-GB" smtClean="0"/>
              <a:t>‹#›</a:t>
            </a:fld>
            <a:endParaRPr lang="en-GB"/>
          </a:p>
        </p:txBody>
      </p:sp>
    </p:spTree>
    <p:extLst>
      <p:ext uri="{BB962C8B-B14F-4D97-AF65-F5344CB8AC3E}">
        <p14:creationId xmlns:p14="http://schemas.microsoft.com/office/powerpoint/2010/main" val="2512148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97A2C3-94D4-4D13-8B0F-E0A1A5D036F8}" type="datetimeFigureOut">
              <a:rPr lang="en-GB" smtClean="0"/>
              <a:t>02/12/2019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461451-6DBE-48C6-9899-D573E178A88B}" type="slidenum">
              <a:rPr lang="en-GB" smtClean="0"/>
              <a:t>‹#›</a:t>
            </a:fld>
            <a:endParaRPr lang="en-GB"/>
          </a:p>
        </p:txBody>
      </p:sp>
    </p:spTree>
    <p:extLst>
      <p:ext uri="{BB962C8B-B14F-4D97-AF65-F5344CB8AC3E}">
        <p14:creationId xmlns:p14="http://schemas.microsoft.com/office/powerpoint/2010/main" val="401895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99059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605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46219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31A32-B622-4835-96AE-BDB1CA1EC620}" type="slidenum">
              <a:rPr lang="en-US"/>
              <a:pPr>
                <a:defRPr/>
              </a:pPr>
              <a:t>‹#›</a:t>
            </a:fld>
            <a:endParaRPr lang="en-US"/>
          </a:p>
        </p:txBody>
      </p:sp>
    </p:spTree>
    <p:extLst>
      <p:ext uri="{BB962C8B-B14F-4D97-AF65-F5344CB8AC3E}">
        <p14:creationId xmlns:p14="http://schemas.microsoft.com/office/powerpoint/2010/main" val="24091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82DEA-9B35-4981-8B8F-A90467B71D3A}" type="slidenum">
              <a:rPr lang="en-US"/>
              <a:pPr>
                <a:defRPr/>
              </a:pPr>
              <a:t>‹#›</a:t>
            </a:fld>
            <a:endParaRPr lang="en-US"/>
          </a:p>
        </p:txBody>
      </p:sp>
    </p:spTree>
    <p:extLst>
      <p:ext uri="{BB962C8B-B14F-4D97-AF65-F5344CB8AC3E}">
        <p14:creationId xmlns:p14="http://schemas.microsoft.com/office/powerpoint/2010/main" val="308940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B278E-B5F4-40E3-8F9D-18A921566ADD}" type="slidenum">
              <a:rPr lang="en-US"/>
              <a:pPr>
                <a:defRPr/>
              </a:pPr>
              <a:t>‹#›</a:t>
            </a:fld>
            <a:endParaRPr lang="en-US"/>
          </a:p>
        </p:txBody>
      </p:sp>
    </p:spTree>
    <p:extLst>
      <p:ext uri="{BB962C8B-B14F-4D97-AF65-F5344CB8AC3E}">
        <p14:creationId xmlns:p14="http://schemas.microsoft.com/office/powerpoint/2010/main" val="248226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A177E-1F44-48E8-9D3F-3A2FE4C6D83D}" type="slidenum">
              <a:rPr lang="en-US"/>
              <a:pPr>
                <a:defRPr/>
              </a:pPr>
              <a:t>‹#›</a:t>
            </a:fld>
            <a:endParaRPr lang="en-US"/>
          </a:p>
        </p:txBody>
      </p:sp>
    </p:spTree>
    <p:extLst>
      <p:ext uri="{BB962C8B-B14F-4D97-AF65-F5344CB8AC3E}">
        <p14:creationId xmlns:p14="http://schemas.microsoft.com/office/powerpoint/2010/main" val="43172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DB3CBC-5E93-49BE-BFBB-3181B2A47AAB}" type="slidenum">
              <a:rPr lang="en-US"/>
              <a:pPr>
                <a:defRPr/>
              </a:pPr>
              <a:t>‹#›</a:t>
            </a:fld>
            <a:endParaRPr lang="en-US"/>
          </a:p>
        </p:txBody>
      </p:sp>
    </p:spTree>
    <p:extLst>
      <p:ext uri="{BB962C8B-B14F-4D97-AF65-F5344CB8AC3E}">
        <p14:creationId xmlns:p14="http://schemas.microsoft.com/office/powerpoint/2010/main" val="3370694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6A0269-4DC5-4B27-B877-B5CCC0891705}" type="slidenum">
              <a:rPr lang="en-US"/>
              <a:pPr>
                <a:defRPr/>
              </a:pPr>
              <a:t>‹#›</a:t>
            </a:fld>
            <a:endParaRPr lang="en-US"/>
          </a:p>
        </p:txBody>
      </p:sp>
    </p:spTree>
    <p:extLst>
      <p:ext uri="{BB962C8B-B14F-4D97-AF65-F5344CB8AC3E}">
        <p14:creationId xmlns:p14="http://schemas.microsoft.com/office/powerpoint/2010/main" val="166998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3A3D66-66CE-4334-85BC-28C70E660DA7}" type="slidenum">
              <a:rPr lang="en-US"/>
              <a:pPr>
                <a:defRPr/>
              </a:pPr>
              <a:t>‹#›</a:t>
            </a:fld>
            <a:endParaRPr lang="en-US"/>
          </a:p>
        </p:txBody>
      </p:sp>
    </p:spTree>
    <p:extLst>
      <p:ext uri="{BB962C8B-B14F-4D97-AF65-F5344CB8AC3E}">
        <p14:creationId xmlns:p14="http://schemas.microsoft.com/office/powerpoint/2010/main" val="1728173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3257F-D326-4A92-8038-27EFA561B933}" type="slidenum">
              <a:rPr lang="en-US"/>
              <a:pPr>
                <a:defRPr/>
              </a:pPr>
              <a:t>‹#›</a:t>
            </a:fld>
            <a:endParaRPr lang="en-US"/>
          </a:p>
        </p:txBody>
      </p:sp>
    </p:spTree>
    <p:extLst>
      <p:ext uri="{BB962C8B-B14F-4D97-AF65-F5344CB8AC3E}">
        <p14:creationId xmlns:p14="http://schemas.microsoft.com/office/powerpoint/2010/main" val="393713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4059212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62F9D5-3686-488F-A94E-2D5DC1CCB95B}" type="slidenum">
              <a:rPr lang="en-US"/>
              <a:pPr>
                <a:defRPr/>
              </a:pPr>
              <a:t>‹#›</a:t>
            </a:fld>
            <a:endParaRPr lang="en-US"/>
          </a:p>
        </p:txBody>
      </p:sp>
    </p:spTree>
    <p:extLst>
      <p:ext uri="{BB962C8B-B14F-4D97-AF65-F5344CB8AC3E}">
        <p14:creationId xmlns:p14="http://schemas.microsoft.com/office/powerpoint/2010/main" val="764950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9209F-E493-427C-B32D-A36775FEB7B9}" type="slidenum">
              <a:rPr lang="en-US"/>
              <a:pPr>
                <a:defRPr/>
              </a:pPr>
              <a:t>‹#›</a:t>
            </a:fld>
            <a:endParaRPr lang="en-US"/>
          </a:p>
        </p:txBody>
      </p:sp>
    </p:spTree>
    <p:extLst>
      <p:ext uri="{BB962C8B-B14F-4D97-AF65-F5344CB8AC3E}">
        <p14:creationId xmlns:p14="http://schemas.microsoft.com/office/powerpoint/2010/main" val="161112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AC193-46DA-4F78-B06F-0818A84D9ADC}" type="slidenum">
              <a:rPr lang="en-US"/>
              <a:pPr>
                <a:defRPr/>
              </a:pPr>
              <a:t>‹#›</a:t>
            </a:fld>
            <a:endParaRPr lang="en-US"/>
          </a:p>
        </p:txBody>
      </p:sp>
    </p:spTree>
    <p:extLst>
      <p:ext uri="{BB962C8B-B14F-4D97-AF65-F5344CB8AC3E}">
        <p14:creationId xmlns:p14="http://schemas.microsoft.com/office/powerpoint/2010/main" val="1573034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A06BD002-EA99-416F-98B4-354A132F0A9A}"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BE579A2-A980-450B-BFB7-D18A8FDAB4D7}" type="slidenum">
              <a:rPr lang="en-GB"/>
              <a:pPr>
                <a:defRPr/>
              </a:pPr>
              <a:t>‹#›</a:t>
            </a:fld>
            <a:endParaRPr lang="en-GB"/>
          </a:p>
        </p:txBody>
      </p:sp>
    </p:spTree>
    <p:extLst>
      <p:ext uri="{BB962C8B-B14F-4D97-AF65-F5344CB8AC3E}">
        <p14:creationId xmlns:p14="http://schemas.microsoft.com/office/powerpoint/2010/main" val="347533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DB907D26-17C8-48D1-B5DC-80B88A1D78F0}"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656949C-2EB4-46C1-AE2F-32C3DCA0A711}" type="slidenum">
              <a:rPr lang="en-GB"/>
              <a:pPr>
                <a:defRPr/>
              </a:pPr>
              <a:t>‹#›</a:t>
            </a:fld>
            <a:endParaRPr lang="en-GB"/>
          </a:p>
        </p:txBody>
      </p:sp>
    </p:spTree>
    <p:extLst>
      <p:ext uri="{BB962C8B-B14F-4D97-AF65-F5344CB8AC3E}">
        <p14:creationId xmlns:p14="http://schemas.microsoft.com/office/powerpoint/2010/main" val="312052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EBA6883B-D86E-44EB-996B-6ECF05B42E5B}"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6A440CD-12BE-46BD-8DB6-0366C47A020E}" type="slidenum">
              <a:rPr lang="en-GB"/>
              <a:pPr>
                <a:defRPr/>
              </a:pPr>
              <a:t>‹#›</a:t>
            </a:fld>
            <a:endParaRPr lang="en-GB"/>
          </a:p>
        </p:txBody>
      </p:sp>
    </p:spTree>
    <p:extLst>
      <p:ext uri="{BB962C8B-B14F-4D97-AF65-F5344CB8AC3E}">
        <p14:creationId xmlns:p14="http://schemas.microsoft.com/office/powerpoint/2010/main" val="1530532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90C7A070-C065-4DAB-BEB9-B5EDF24919E8}" type="datetimeFigureOut">
              <a:rPr lang="en-GB"/>
              <a:pPr>
                <a:defRPr/>
              </a:pPr>
              <a:t>02/12/2019</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3AC90AC-9C6B-4854-BBB3-C991BA32A5DB}" type="slidenum">
              <a:rPr lang="en-GB"/>
              <a:pPr>
                <a:defRPr/>
              </a:pPr>
              <a:t>‹#›</a:t>
            </a:fld>
            <a:endParaRPr lang="en-GB"/>
          </a:p>
        </p:txBody>
      </p:sp>
    </p:spTree>
    <p:extLst>
      <p:ext uri="{BB962C8B-B14F-4D97-AF65-F5344CB8AC3E}">
        <p14:creationId xmlns:p14="http://schemas.microsoft.com/office/powerpoint/2010/main" val="363805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1070EFF7-8D3D-4A2C-8A68-7BA23944B911}" type="datetimeFigureOut">
              <a:rPr lang="en-GB"/>
              <a:pPr>
                <a:defRPr/>
              </a:pPr>
              <a:t>02/12/2019</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D9153F0D-A7FF-47D4-9CD8-1B65EB35FBED}" type="slidenum">
              <a:rPr lang="en-GB"/>
              <a:pPr>
                <a:defRPr/>
              </a:pPr>
              <a:t>‹#›</a:t>
            </a:fld>
            <a:endParaRPr lang="en-GB"/>
          </a:p>
        </p:txBody>
      </p:sp>
    </p:spTree>
    <p:extLst>
      <p:ext uri="{BB962C8B-B14F-4D97-AF65-F5344CB8AC3E}">
        <p14:creationId xmlns:p14="http://schemas.microsoft.com/office/powerpoint/2010/main" val="4163339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ED6DE5A3-1439-4B82-BA6F-E0E618A64FCB}" type="datetimeFigureOut">
              <a:rPr lang="en-GB"/>
              <a:pPr>
                <a:defRPr/>
              </a:pPr>
              <a:t>02/12/2019</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1EB5347-7E36-4AE2-BDD7-8580611C056F}" type="slidenum">
              <a:rPr lang="en-GB"/>
              <a:pPr>
                <a:defRPr/>
              </a:pPr>
              <a:t>‹#›</a:t>
            </a:fld>
            <a:endParaRPr lang="en-GB"/>
          </a:p>
        </p:txBody>
      </p:sp>
    </p:spTree>
    <p:extLst>
      <p:ext uri="{BB962C8B-B14F-4D97-AF65-F5344CB8AC3E}">
        <p14:creationId xmlns:p14="http://schemas.microsoft.com/office/powerpoint/2010/main" val="2370715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32F14A32-FE93-4B9A-8361-BB29ED6E0425}" type="datetimeFigureOut">
              <a:rPr lang="en-GB"/>
              <a:pPr>
                <a:defRPr/>
              </a:pPr>
              <a:t>02/12/2019</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1BE44B0B-84A8-45C9-9D84-9FC0CEDC586B}" type="slidenum">
              <a:rPr lang="en-GB"/>
              <a:pPr>
                <a:defRPr/>
              </a:pPr>
              <a:t>‹#›</a:t>
            </a:fld>
            <a:endParaRPr lang="en-GB"/>
          </a:p>
        </p:txBody>
      </p:sp>
    </p:spTree>
    <p:extLst>
      <p:ext uri="{BB962C8B-B14F-4D97-AF65-F5344CB8AC3E}">
        <p14:creationId xmlns:p14="http://schemas.microsoft.com/office/powerpoint/2010/main" val="401728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14915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5604D5D2-0FE1-4DA4-8023-034A2105A21D}" type="datetimeFigureOut">
              <a:rPr lang="en-GB"/>
              <a:pPr>
                <a:defRPr/>
              </a:pPr>
              <a:t>02/12/2019</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F4A3A20-E04A-45D9-A08B-5EBFE0939700}" type="slidenum">
              <a:rPr lang="en-GB"/>
              <a:pPr>
                <a:defRPr/>
              </a:pPr>
              <a:t>‹#›</a:t>
            </a:fld>
            <a:endParaRPr lang="en-GB"/>
          </a:p>
        </p:txBody>
      </p:sp>
    </p:spTree>
    <p:extLst>
      <p:ext uri="{BB962C8B-B14F-4D97-AF65-F5344CB8AC3E}">
        <p14:creationId xmlns:p14="http://schemas.microsoft.com/office/powerpoint/2010/main" val="149542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7A2A604B-9670-4E97-B343-53D42254CB5F}" type="datetimeFigureOut">
              <a:rPr lang="en-GB"/>
              <a:pPr>
                <a:defRPr/>
              </a:pPr>
              <a:t>02/12/2019</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75B5E51-6591-427C-84B5-015DA3710C9F}" type="slidenum">
              <a:rPr lang="en-GB"/>
              <a:pPr>
                <a:defRPr/>
              </a:pPr>
              <a:t>‹#›</a:t>
            </a:fld>
            <a:endParaRPr lang="en-GB"/>
          </a:p>
        </p:txBody>
      </p:sp>
    </p:spTree>
    <p:extLst>
      <p:ext uri="{BB962C8B-B14F-4D97-AF65-F5344CB8AC3E}">
        <p14:creationId xmlns:p14="http://schemas.microsoft.com/office/powerpoint/2010/main" val="3474817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BD8B6F29-CB5A-4980-9C8E-B9D54B9B6C8E}"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A2A3C4-0B89-4848-9163-BDC87E980AB1}" type="slidenum">
              <a:rPr lang="en-GB"/>
              <a:pPr>
                <a:defRPr/>
              </a:pPr>
              <a:t>‹#›</a:t>
            </a:fld>
            <a:endParaRPr lang="en-GB"/>
          </a:p>
        </p:txBody>
      </p:sp>
    </p:spTree>
    <p:extLst>
      <p:ext uri="{BB962C8B-B14F-4D97-AF65-F5344CB8AC3E}">
        <p14:creationId xmlns:p14="http://schemas.microsoft.com/office/powerpoint/2010/main" val="3026668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C2F6F48E-166D-459D-93F4-E8A67771D33F}"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03AD349-950F-4DF2-BAC3-F810DEE3F7B5}" type="slidenum">
              <a:rPr lang="en-GB"/>
              <a:pPr>
                <a:defRPr/>
              </a:pPr>
              <a:t>‹#›</a:t>
            </a:fld>
            <a:endParaRPr lang="en-GB"/>
          </a:p>
        </p:txBody>
      </p:sp>
    </p:spTree>
    <p:extLst>
      <p:ext uri="{BB962C8B-B14F-4D97-AF65-F5344CB8AC3E}">
        <p14:creationId xmlns:p14="http://schemas.microsoft.com/office/powerpoint/2010/main" val="1893716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BC9AD91-C96A-4AF2-AD4F-3EEAE14239B6}"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057A79E-734C-414C-B2CD-D0A516B3CD9F}" type="slidenum">
              <a:rPr lang="en-GB"/>
              <a:pPr>
                <a:defRPr/>
              </a:pPr>
              <a:t>‹#›</a:t>
            </a:fld>
            <a:endParaRPr lang="en-GB"/>
          </a:p>
        </p:txBody>
      </p:sp>
    </p:spTree>
    <p:extLst>
      <p:ext uri="{BB962C8B-B14F-4D97-AF65-F5344CB8AC3E}">
        <p14:creationId xmlns:p14="http://schemas.microsoft.com/office/powerpoint/2010/main" val="139300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3E6AC9E-03A1-4CAD-8D46-466D251AE2E5}"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4D7C7BD-E2F0-4A7D-A022-593E822490C3}" type="slidenum">
              <a:rPr lang="en-GB"/>
              <a:pPr>
                <a:defRPr/>
              </a:pPr>
              <a:t>‹#›</a:t>
            </a:fld>
            <a:endParaRPr lang="en-GB"/>
          </a:p>
        </p:txBody>
      </p:sp>
    </p:spTree>
    <p:extLst>
      <p:ext uri="{BB962C8B-B14F-4D97-AF65-F5344CB8AC3E}">
        <p14:creationId xmlns:p14="http://schemas.microsoft.com/office/powerpoint/2010/main" val="4089017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981DE3AD-B744-4FE3-A5D6-FF6460D36260}"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C0494DD-B3D2-45C3-A468-CAD03A9C4469}" type="slidenum">
              <a:rPr lang="en-GB"/>
              <a:pPr>
                <a:defRPr/>
              </a:pPr>
              <a:t>‹#›</a:t>
            </a:fld>
            <a:endParaRPr lang="en-GB"/>
          </a:p>
        </p:txBody>
      </p:sp>
    </p:spTree>
    <p:extLst>
      <p:ext uri="{BB962C8B-B14F-4D97-AF65-F5344CB8AC3E}">
        <p14:creationId xmlns:p14="http://schemas.microsoft.com/office/powerpoint/2010/main" val="1653969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7C4E180D-1A34-47AF-BA6D-9D35778C48FD}" type="datetimeFigureOut">
              <a:rPr lang="en-GB"/>
              <a:pPr>
                <a:defRPr/>
              </a:pPr>
              <a:t>02/12/2019</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7A7E3D7-9FDD-47DF-ADAA-3C5E1F45A682}" type="slidenum">
              <a:rPr lang="en-GB"/>
              <a:pPr>
                <a:defRPr/>
              </a:pPr>
              <a:t>‹#›</a:t>
            </a:fld>
            <a:endParaRPr lang="en-GB"/>
          </a:p>
        </p:txBody>
      </p:sp>
    </p:spTree>
    <p:extLst>
      <p:ext uri="{BB962C8B-B14F-4D97-AF65-F5344CB8AC3E}">
        <p14:creationId xmlns:p14="http://schemas.microsoft.com/office/powerpoint/2010/main" val="3118919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680B24AE-FA79-4A46-AD6D-DA65CDCAFFD3}" type="datetimeFigureOut">
              <a:rPr lang="en-GB"/>
              <a:pPr>
                <a:defRPr/>
              </a:pPr>
              <a:t>02/12/2019</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B441E86-56D6-4828-ACFA-86DCF5046DA3}" type="slidenum">
              <a:rPr lang="en-GB"/>
              <a:pPr>
                <a:defRPr/>
              </a:pPr>
              <a:t>‹#›</a:t>
            </a:fld>
            <a:endParaRPr lang="en-GB"/>
          </a:p>
        </p:txBody>
      </p:sp>
    </p:spTree>
    <p:extLst>
      <p:ext uri="{BB962C8B-B14F-4D97-AF65-F5344CB8AC3E}">
        <p14:creationId xmlns:p14="http://schemas.microsoft.com/office/powerpoint/2010/main" val="522290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BC3A6298-2582-4017-85C9-FA331FCD9709}" type="datetimeFigureOut">
              <a:rPr lang="en-GB"/>
              <a:pPr>
                <a:defRPr/>
              </a:pPr>
              <a:t>02/12/2019</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314D1836-2470-49D0-A648-613A03BE9489}" type="slidenum">
              <a:rPr lang="en-GB"/>
              <a:pPr>
                <a:defRPr/>
              </a:pPr>
              <a:t>‹#›</a:t>
            </a:fld>
            <a:endParaRPr lang="en-GB"/>
          </a:p>
        </p:txBody>
      </p:sp>
    </p:spTree>
    <p:extLst>
      <p:ext uri="{BB962C8B-B14F-4D97-AF65-F5344CB8AC3E}">
        <p14:creationId xmlns:p14="http://schemas.microsoft.com/office/powerpoint/2010/main" val="37408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439255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FF4F48A-3F2C-4DE3-8AFB-BBEFE6F76BE1}" type="datetimeFigureOut">
              <a:rPr lang="en-GB"/>
              <a:pPr>
                <a:defRPr/>
              </a:pPr>
              <a:t>02/12/2019</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01777BBF-73A1-423E-A42C-7DED16FD9857}" type="slidenum">
              <a:rPr lang="en-GB"/>
              <a:pPr>
                <a:defRPr/>
              </a:pPr>
              <a:t>‹#›</a:t>
            </a:fld>
            <a:endParaRPr lang="en-GB"/>
          </a:p>
        </p:txBody>
      </p:sp>
    </p:spTree>
    <p:extLst>
      <p:ext uri="{BB962C8B-B14F-4D97-AF65-F5344CB8AC3E}">
        <p14:creationId xmlns:p14="http://schemas.microsoft.com/office/powerpoint/2010/main" val="2361665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3D014627-C49C-4E33-B806-8E07E1335B86}" type="datetimeFigureOut">
              <a:rPr lang="en-GB"/>
              <a:pPr>
                <a:defRPr/>
              </a:pPr>
              <a:t>02/12/2019</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6E77C73-AAE4-4102-89A0-64076B84C323}" type="slidenum">
              <a:rPr lang="en-GB"/>
              <a:pPr>
                <a:defRPr/>
              </a:pPr>
              <a:t>‹#›</a:t>
            </a:fld>
            <a:endParaRPr lang="en-GB"/>
          </a:p>
        </p:txBody>
      </p:sp>
    </p:spTree>
    <p:extLst>
      <p:ext uri="{BB962C8B-B14F-4D97-AF65-F5344CB8AC3E}">
        <p14:creationId xmlns:p14="http://schemas.microsoft.com/office/powerpoint/2010/main" val="84859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9DD7AB6D-D02C-4B92-B07C-87D661FB7B7E}" type="datetimeFigureOut">
              <a:rPr lang="en-GB"/>
              <a:pPr>
                <a:defRPr/>
              </a:pPr>
              <a:t>02/12/2019</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28C2178-5180-4705-9DD7-561543BC0B84}" type="slidenum">
              <a:rPr lang="en-GB"/>
              <a:pPr>
                <a:defRPr/>
              </a:pPr>
              <a:t>‹#›</a:t>
            </a:fld>
            <a:endParaRPr lang="en-GB"/>
          </a:p>
        </p:txBody>
      </p:sp>
    </p:spTree>
    <p:extLst>
      <p:ext uri="{BB962C8B-B14F-4D97-AF65-F5344CB8AC3E}">
        <p14:creationId xmlns:p14="http://schemas.microsoft.com/office/powerpoint/2010/main" val="377428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6F3A3D5-877B-4D66-94F2-4B90695F72CA}"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FC0BB30-1C2E-4132-9D6E-8CA441A6A1D8}" type="slidenum">
              <a:rPr lang="en-GB"/>
              <a:pPr>
                <a:defRPr/>
              </a:pPr>
              <a:t>‹#›</a:t>
            </a:fld>
            <a:endParaRPr lang="en-GB"/>
          </a:p>
        </p:txBody>
      </p:sp>
    </p:spTree>
    <p:extLst>
      <p:ext uri="{BB962C8B-B14F-4D97-AF65-F5344CB8AC3E}">
        <p14:creationId xmlns:p14="http://schemas.microsoft.com/office/powerpoint/2010/main" val="20597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36D4CB7E-A461-4F58-8853-FB4285A83BC4}"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AA7090C-A7B8-4369-B297-57694D8A220D}" type="slidenum">
              <a:rPr lang="en-GB"/>
              <a:pPr>
                <a:defRPr/>
              </a:pPr>
              <a:t>‹#›</a:t>
            </a:fld>
            <a:endParaRPr lang="en-GB"/>
          </a:p>
        </p:txBody>
      </p:sp>
    </p:spTree>
    <p:extLst>
      <p:ext uri="{BB962C8B-B14F-4D97-AF65-F5344CB8AC3E}">
        <p14:creationId xmlns:p14="http://schemas.microsoft.com/office/powerpoint/2010/main" val="2391982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9BF6CFB-ECDB-4823-8774-17C23DCBF0FA}"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05FDE8A-E1CA-4230-ABD3-640ABC1FF170}" type="slidenum">
              <a:rPr lang="en-GB"/>
              <a:pPr>
                <a:defRPr/>
              </a:pPr>
              <a:t>‹#›</a:t>
            </a:fld>
            <a:endParaRPr lang="en-GB"/>
          </a:p>
        </p:txBody>
      </p:sp>
    </p:spTree>
    <p:extLst>
      <p:ext uri="{BB962C8B-B14F-4D97-AF65-F5344CB8AC3E}">
        <p14:creationId xmlns:p14="http://schemas.microsoft.com/office/powerpoint/2010/main" val="2572954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915EF296-78A8-4ECF-B860-D446362D4E50}"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5633F89-D885-42BE-9952-DEC1892210CB}" type="slidenum">
              <a:rPr lang="en-GB"/>
              <a:pPr>
                <a:defRPr/>
              </a:pPr>
              <a:t>‹#›</a:t>
            </a:fld>
            <a:endParaRPr lang="en-GB"/>
          </a:p>
        </p:txBody>
      </p:sp>
    </p:spTree>
    <p:extLst>
      <p:ext uri="{BB962C8B-B14F-4D97-AF65-F5344CB8AC3E}">
        <p14:creationId xmlns:p14="http://schemas.microsoft.com/office/powerpoint/2010/main" val="2346738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A6B0A4C7-7FA6-42C3-82B1-E12D8A53D1CE}"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2778252-A4D2-4254-A93D-0DAD4066EC13}" type="slidenum">
              <a:rPr lang="en-GB"/>
              <a:pPr>
                <a:defRPr/>
              </a:pPr>
              <a:t>‹#›</a:t>
            </a:fld>
            <a:endParaRPr lang="en-GB"/>
          </a:p>
        </p:txBody>
      </p:sp>
    </p:spTree>
    <p:extLst>
      <p:ext uri="{BB962C8B-B14F-4D97-AF65-F5344CB8AC3E}">
        <p14:creationId xmlns:p14="http://schemas.microsoft.com/office/powerpoint/2010/main" val="187542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022CD633-625D-4C68-B3A4-45862D986DB9}" type="datetimeFigureOut">
              <a:rPr lang="en-GB"/>
              <a:pPr>
                <a:defRPr/>
              </a:pPr>
              <a:t>02/12/2019</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D0B2FEC-B92E-4793-BF69-0E2617EC29E2}" type="slidenum">
              <a:rPr lang="en-GB"/>
              <a:pPr>
                <a:defRPr/>
              </a:pPr>
              <a:t>‹#›</a:t>
            </a:fld>
            <a:endParaRPr lang="en-GB"/>
          </a:p>
        </p:txBody>
      </p:sp>
    </p:spTree>
    <p:extLst>
      <p:ext uri="{BB962C8B-B14F-4D97-AF65-F5344CB8AC3E}">
        <p14:creationId xmlns:p14="http://schemas.microsoft.com/office/powerpoint/2010/main" val="2791564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AB043865-47F1-438F-9778-600F2AF0C936}" type="datetimeFigureOut">
              <a:rPr lang="en-GB"/>
              <a:pPr>
                <a:defRPr/>
              </a:pPr>
              <a:t>02/12/2019</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4B7C634-B819-4803-B46A-7D1119DB9B67}" type="slidenum">
              <a:rPr lang="en-GB"/>
              <a:pPr>
                <a:defRPr/>
              </a:pPr>
              <a:t>‹#›</a:t>
            </a:fld>
            <a:endParaRPr lang="en-GB"/>
          </a:p>
        </p:txBody>
      </p:sp>
    </p:spTree>
    <p:extLst>
      <p:ext uri="{BB962C8B-B14F-4D97-AF65-F5344CB8AC3E}">
        <p14:creationId xmlns:p14="http://schemas.microsoft.com/office/powerpoint/2010/main" val="108595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120031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F2AC71D2-1319-482E-89F8-00D53D25DA87}" type="datetimeFigureOut">
              <a:rPr lang="en-GB"/>
              <a:pPr>
                <a:defRPr/>
              </a:pPr>
              <a:t>02/12/2019</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96EC93C-BBC2-4989-8D50-52DA14A94264}" type="slidenum">
              <a:rPr lang="en-GB"/>
              <a:pPr>
                <a:defRPr/>
              </a:pPr>
              <a:t>‹#›</a:t>
            </a:fld>
            <a:endParaRPr lang="en-GB"/>
          </a:p>
        </p:txBody>
      </p:sp>
    </p:spTree>
    <p:extLst>
      <p:ext uri="{BB962C8B-B14F-4D97-AF65-F5344CB8AC3E}">
        <p14:creationId xmlns:p14="http://schemas.microsoft.com/office/powerpoint/2010/main" val="1358877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E49B55D-B634-42AB-8ED0-26C013529363}" type="datetimeFigureOut">
              <a:rPr lang="en-GB"/>
              <a:pPr>
                <a:defRPr/>
              </a:pPr>
              <a:t>02/12/2019</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29E862D5-90AE-4A1A-8A14-56631711005B}" type="slidenum">
              <a:rPr lang="en-GB"/>
              <a:pPr>
                <a:defRPr/>
              </a:pPr>
              <a:t>‹#›</a:t>
            </a:fld>
            <a:endParaRPr lang="en-GB"/>
          </a:p>
        </p:txBody>
      </p:sp>
    </p:spTree>
    <p:extLst>
      <p:ext uri="{BB962C8B-B14F-4D97-AF65-F5344CB8AC3E}">
        <p14:creationId xmlns:p14="http://schemas.microsoft.com/office/powerpoint/2010/main" val="230211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AEA34E3A-CC14-4699-B947-A2CAA2910A7E}" type="datetimeFigureOut">
              <a:rPr lang="en-GB"/>
              <a:pPr>
                <a:defRPr/>
              </a:pPr>
              <a:t>02/12/2019</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30A2B12-4FA4-4977-B6F0-EFDC7722E45A}" type="slidenum">
              <a:rPr lang="en-GB"/>
              <a:pPr>
                <a:defRPr/>
              </a:pPr>
              <a:t>‹#›</a:t>
            </a:fld>
            <a:endParaRPr lang="en-GB"/>
          </a:p>
        </p:txBody>
      </p:sp>
    </p:spTree>
    <p:extLst>
      <p:ext uri="{BB962C8B-B14F-4D97-AF65-F5344CB8AC3E}">
        <p14:creationId xmlns:p14="http://schemas.microsoft.com/office/powerpoint/2010/main" val="963034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8AF0A979-9A6A-4E79-B792-C1A23FF3C8E0}" type="datetimeFigureOut">
              <a:rPr lang="en-GB"/>
              <a:pPr>
                <a:defRPr/>
              </a:pPr>
              <a:t>02/12/2019</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D9EAFA7-4DB6-4BBA-B44C-4F8A99EFBF5B}" type="slidenum">
              <a:rPr lang="en-GB"/>
              <a:pPr>
                <a:defRPr/>
              </a:pPr>
              <a:t>‹#›</a:t>
            </a:fld>
            <a:endParaRPr lang="en-GB"/>
          </a:p>
        </p:txBody>
      </p:sp>
    </p:spTree>
    <p:extLst>
      <p:ext uri="{BB962C8B-B14F-4D97-AF65-F5344CB8AC3E}">
        <p14:creationId xmlns:p14="http://schemas.microsoft.com/office/powerpoint/2010/main" val="2725907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35416DB-4163-4A81-8E73-D42F78964737}"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F893060-CE1F-4DAD-8C36-E523CEC1ACF0}" type="slidenum">
              <a:rPr lang="en-GB"/>
              <a:pPr>
                <a:defRPr/>
              </a:pPr>
              <a:t>‹#›</a:t>
            </a:fld>
            <a:endParaRPr lang="en-GB"/>
          </a:p>
        </p:txBody>
      </p:sp>
    </p:spTree>
    <p:extLst>
      <p:ext uri="{BB962C8B-B14F-4D97-AF65-F5344CB8AC3E}">
        <p14:creationId xmlns:p14="http://schemas.microsoft.com/office/powerpoint/2010/main" val="3449256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F8EDB4D-DDB9-493A-9A76-A23AE0C5ACAC}" type="datetimeFigureOut">
              <a:rPr lang="en-GB"/>
              <a:pPr>
                <a:defRPr/>
              </a:pPr>
              <a:t>02/12/2019</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B895823-5202-4177-9603-1D980A48B9E4}" type="slidenum">
              <a:rPr lang="en-GB"/>
              <a:pPr>
                <a:defRPr/>
              </a:pPr>
              <a:t>‹#›</a:t>
            </a:fld>
            <a:endParaRPr lang="en-GB"/>
          </a:p>
        </p:txBody>
      </p:sp>
    </p:spTree>
    <p:extLst>
      <p:ext uri="{BB962C8B-B14F-4D97-AF65-F5344CB8AC3E}">
        <p14:creationId xmlns:p14="http://schemas.microsoft.com/office/powerpoint/2010/main" val="4165822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819940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3216033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6518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8384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1261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981578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71520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fld id="{F9D21D61-E420-4D6E-89FE-C192939FB217}" type="datetimeFigureOut">
              <a:rPr lang="en-GB" smtClean="0"/>
              <a:t>02/12/2019</a:t>
            </a:fld>
            <a:endParaRPr lang="en-GB"/>
          </a:p>
        </p:txBody>
      </p:sp>
      <p:sp>
        <p:nvSpPr>
          <p:cNvPr id="5" name="Footer Placeholder 2"/>
          <p:cNvSpPr>
            <a:spLocks noGrp="1"/>
          </p:cNvSpPr>
          <p:nvPr>
            <p:ph type="ftr" sz="quarter" idx="11"/>
          </p:nvPr>
        </p:nvSpPr>
        <p:spPr/>
        <p:txBody>
          <a:bodyPr/>
          <a:lstStyle>
            <a:lvl1pPr>
              <a:defRPr/>
            </a:lvl1pPr>
          </a:lstStyle>
          <a:p>
            <a:endParaRPr lang="en-GB"/>
          </a:p>
        </p:txBody>
      </p:sp>
      <p:sp>
        <p:nvSpPr>
          <p:cNvPr id="6" name="Slide Number Placeholder 3"/>
          <p:cNvSpPr>
            <a:spLocks noGrp="1"/>
          </p:cNvSpPr>
          <p:nvPr>
            <p:ph type="sldNum" sz="quarter" idx="12"/>
          </p:nvPr>
        </p:nvSpPr>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4217771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562464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257930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9533443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02/12/2019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860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3259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53154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02/12/2019</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74063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fld id="{ED4DA44C-6684-430E-884D-E47181C2FF59}" type="datetimeFigureOut">
              <a:rPr lang="en-GB" smtClean="0"/>
              <a:t>02/12/2019</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78E983D-A37A-4C12-A2F7-F2E9EA97D98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39D895C-A050-43D4-A151-41C44C3C29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21A6421-BB9D-419E-A977-7694F204F44E}" type="datetimeFigureOut">
              <a:rPr lang="en-GB"/>
              <a:pPr>
                <a:defRPr/>
              </a:pPr>
              <a:t>02/12/2019</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C5810788-3957-479D-B345-C0E50412F15A}" type="slidenum">
              <a:rPr lang="en-GB"/>
              <a:pPr>
                <a:defRPr/>
              </a:pPr>
              <a:t>‹#›</a:t>
            </a:fld>
            <a:endParaRPr lang="en-GB"/>
          </a:p>
        </p:txBody>
      </p:sp>
      <p:pic>
        <p:nvPicPr>
          <p:cNvPr id="3079"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2B3C53EC-AB81-48CF-BAE7-BD5CF2F0007F}" type="datetimeFigureOut">
              <a:rPr lang="en-GB"/>
              <a:pPr>
                <a:defRPr/>
              </a:pPr>
              <a:t>02/12/2019</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FBEA17CE-2B32-4EDD-B796-C7B7EFBE3309}" type="slidenum">
              <a:rPr lang="en-GB"/>
              <a:pPr>
                <a:defRPr/>
              </a:pPr>
              <a:t>‹#›</a:t>
            </a:fld>
            <a:endParaRPr lang="en-GB"/>
          </a:p>
        </p:txBody>
      </p:sp>
      <p:pic>
        <p:nvPicPr>
          <p:cNvPr id="4103"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EA3D291-9209-4610-B9FD-8C4C60F02B3C}" type="datetimeFigureOut">
              <a:rPr lang="en-GB"/>
              <a:pPr>
                <a:defRPr/>
              </a:pPr>
              <a:t>02/12/2019</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B5DD5361-AC27-46CB-A431-B16D523140DE}" type="slidenum">
              <a:rPr lang="en-GB"/>
              <a:pPr>
                <a:defRPr/>
              </a:pPr>
              <a:t>‹#›</a:t>
            </a:fld>
            <a:endParaRPr lang="en-GB"/>
          </a:p>
        </p:txBody>
      </p:sp>
      <p:pic>
        <p:nvPicPr>
          <p:cNvPr id="5127"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defRPr>
            </a:lvl1pPr>
          </a:lstStyle>
          <a:p>
            <a:fld id="{F9D21D61-E420-4D6E-89FE-C192939FB217}" type="datetimeFigureOut">
              <a:rPr lang="en-GB" smtClean="0"/>
              <a:t>02/12/2019</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defRPr>
            </a:lvl1pPr>
          </a:lstStyle>
          <a:p>
            <a:fld id="{C687AFCC-D702-4C97-BA22-A352D5427EED}" type="slidenum">
              <a:rPr lang="en-GB" smtClean="0"/>
              <a:t>‹#›</a:t>
            </a:fld>
            <a:endParaRPr lang="en-GB"/>
          </a:p>
        </p:txBody>
      </p:sp>
      <p:pic>
        <p:nvPicPr>
          <p:cNvPr id="1031"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clgapps.communities.gov.uk/imd/iod_index.html" TargetMode="External"/><Relationship Id="rId2" Type="http://schemas.openxmlformats.org/officeDocument/2006/relationships/hyperlink" Target="https://www.gov.uk/government/statistics/english-indices-of-deprivation-201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microsoft.com/office/2007/relationships/hdphoto" Target="../media/hdphoto12.wdp"/><Relationship Id="rId5" Type="http://schemas.microsoft.com/office/2007/relationships/hdphoto" Target="../media/hdphoto9.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1.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14249"/>
            <a:ext cx="9144000" cy="150455"/>
          </a:xfrm>
          <a:prstGeom prst="rect">
            <a:avLst/>
          </a:prstGeom>
          <a:solidFill>
            <a:srgbClr val="4A3A3C"/>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smtClean="0">
                <a:solidFill>
                  <a:schemeClr val="bg1"/>
                </a:solidFill>
              </a:rPr>
              <a:t>Index </a:t>
            </a:r>
            <a:r>
              <a:rPr lang="en-GB" sz="2000" b="1" dirty="0" smtClean="0">
                <a:solidFill>
                  <a:schemeClr val="bg1"/>
                </a:solidFill>
              </a:rPr>
              <a:t>of </a:t>
            </a:r>
            <a:r>
              <a:rPr lang="en-GB" sz="2000" b="1" dirty="0" smtClean="0">
                <a:solidFill>
                  <a:schemeClr val="bg1"/>
                </a:solidFill>
              </a:rPr>
              <a:t>Deprivation </a:t>
            </a:r>
            <a:r>
              <a:rPr lang="en-GB" sz="2000" b="1" dirty="0" smtClean="0">
                <a:solidFill>
                  <a:schemeClr val="bg1"/>
                </a:solidFill>
              </a:rPr>
              <a:t>2019</a:t>
            </a:r>
            <a:r>
              <a:rPr lang="en-GB" dirty="0" smtClean="0">
                <a:solidFill>
                  <a:schemeClr val="bg1"/>
                </a:solidFill>
              </a:rPr>
              <a:t/>
            </a:r>
            <a:br>
              <a:rPr lang="en-GB" dirty="0" smtClean="0">
                <a:solidFill>
                  <a:schemeClr val="bg1"/>
                </a:solidFill>
              </a:rPr>
            </a:br>
            <a:r>
              <a:rPr lang="en-GB" sz="1400" dirty="0" smtClean="0">
                <a:solidFill>
                  <a:schemeClr val="bg1"/>
                </a:solidFill>
              </a:rPr>
              <a:t>Central </a:t>
            </a:r>
            <a:r>
              <a:rPr lang="en-GB" sz="1400" dirty="0" smtClean="0">
                <a:solidFill>
                  <a:schemeClr val="bg1"/>
                </a:solidFill>
              </a:rPr>
              <a:t>Bedfordshire</a:t>
            </a:r>
            <a:endParaRPr lang="en-GB" sz="1400" dirty="0">
              <a:solidFill>
                <a:schemeClr val="bg1"/>
              </a:solidFill>
            </a:endParaRPr>
          </a:p>
        </p:txBody>
      </p:sp>
      <p:sp>
        <p:nvSpPr>
          <p:cNvPr id="11" name="Title 2"/>
          <p:cNvSpPr>
            <a:spLocks noGrp="1"/>
          </p:cNvSpPr>
          <p:nvPr>
            <p:ph type="ctrTitle"/>
          </p:nvPr>
        </p:nvSpPr>
        <p:spPr>
          <a:xfrm>
            <a:off x="827584" y="1988840"/>
            <a:ext cx="7184287" cy="1442591"/>
          </a:xfrm>
        </p:spPr>
        <p:txBody>
          <a:bodyPr>
            <a:normAutofit fontScale="90000"/>
          </a:bodyPr>
          <a:lstStyle/>
          <a:p>
            <a:pPr lvl="0"/>
            <a:r>
              <a:rPr lang="en-GB" altLang="en-US" dirty="0">
                <a:solidFill>
                  <a:schemeClr val="tx1"/>
                </a:solidFill>
              </a:rPr>
              <a:t/>
            </a:r>
            <a:br>
              <a:rPr lang="en-GB" altLang="en-US" dirty="0">
                <a:solidFill>
                  <a:schemeClr val="tx1"/>
                </a:solidFill>
              </a:rPr>
            </a:br>
            <a:r>
              <a:rPr lang="en-GB" altLang="en-US" dirty="0"/>
              <a:t/>
            </a:r>
            <a:br>
              <a:rPr lang="en-GB" altLang="en-US" dirty="0"/>
            </a:br>
            <a:r>
              <a:rPr lang="en-GB" altLang="en-US" sz="3600" b="1" dirty="0" smtClean="0"/>
              <a:t>Index </a:t>
            </a:r>
            <a:r>
              <a:rPr lang="en-GB" altLang="en-US" sz="3600" b="1" dirty="0"/>
              <a:t>of </a:t>
            </a:r>
            <a:r>
              <a:rPr lang="en-GB" altLang="en-US" sz="3600" b="1" dirty="0" smtClean="0"/>
              <a:t>Deprivation </a:t>
            </a:r>
            <a:r>
              <a:rPr lang="en-GB" altLang="en-US" sz="3600" b="1" dirty="0"/>
              <a:t>2019</a:t>
            </a:r>
            <a:br>
              <a:rPr lang="en-GB" altLang="en-US" sz="3600" b="1" dirty="0"/>
            </a:br>
            <a:r>
              <a:rPr lang="en-GB" altLang="en-US" sz="2200" b="1" dirty="0" smtClean="0"/>
              <a:t/>
            </a:r>
            <a:br>
              <a:rPr lang="en-GB" altLang="en-US" sz="2200" b="1" dirty="0" smtClean="0"/>
            </a:br>
            <a:r>
              <a:rPr lang="en-GB" altLang="en-US" sz="3600" b="1" dirty="0" smtClean="0"/>
              <a:t>Central Bedfordshire Council</a:t>
            </a:r>
            <a:endParaRPr lang="en-GB" dirty="0">
              <a:solidFill>
                <a:schemeClr val="tx1"/>
              </a:solidFill>
            </a:endParaRPr>
          </a:p>
        </p:txBody>
      </p:sp>
      <p:sp>
        <p:nvSpPr>
          <p:cNvPr id="12" name="Subtitle 1"/>
          <p:cNvSpPr>
            <a:spLocks noGrp="1"/>
          </p:cNvSpPr>
          <p:nvPr>
            <p:ph type="subTitle" idx="1"/>
          </p:nvPr>
        </p:nvSpPr>
        <p:spPr>
          <a:xfrm>
            <a:off x="281280" y="5854775"/>
            <a:ext cx="1976264" cy="769640"/>
          </a:xfrm>
        </p:spPr>
        <p:txBody>
          <a:bodyPr>
            <a:normAutofit fontScale="77500" lnSpcReduction="20000"/>
          </a:bodyPr>
          <a:lstStyle/>
          <a:p>
            <a:pPr lvl="0" algn="l"/>
            <a:r>
              <a:rPr lang="en-GB" altLang="en-US" sz="1600" dirty="0" smtClean="0"/>
              <a:t>Produced </a:t>
            </a:r>
            <a:r>
              <a:rPr lang="en-GB" altLang="en-US" sz="1600" dirty="0"/>
              <a:t>by</a:t>
            </a:r>
          </a:p>
          <a:p>
            <a:pPr lvl="0" algn="l"/>
            <a:r>
              <a:rPr lang="en-GB" altLang="en-US" sz="1600" dirty="0" smtClean="0"/>
              <a:t>Population Health, Evidence &amp; </a:t>
            </a:r>
            <a:r>
              <a:rPr lang="en-GB" altLang="en-US" sz="1600" dirty="0"/>
              <a:t>Intelligence</a:t>
            </a:r>
          </a:p>
          <a:p>
            <a:pPr lvl="0" algn="l"/>
            <a:r>
              <a:rPr lang="en-GB" altLang="en-US" sz="1600" dirty="0" smtClean="0"/>
              <a:t>December </a:t>
            </a:r>
            <a:r>
              <a:rPr lang="en-GB" altLang="en-US" sz="1600" dirty="0"/>
              <a:t>2019</a:t>
            </a:r>
          </a:p>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544" y="5624669"/>
            <a:ext cx="6644654" cy="999746"/>
          </a:xfrm>
          <a:prstGeom prst="rect">
            <a:avLst/>
          </a:prstGeom>
        </p:spPr>
      </p:pic>
    </p:spTree>
    <p:extLst>
      <p:ext uri="{BB962C8B-B14F-4D97-AF65-F5344CB8AC3E}">
        <p14:creationId xmlns:p14="http://schemas.microsoft.com/office/powerpoint/2010/main" val="7938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 based on average points score for Key Stage 2 and 4 attainment, proportion of secondary school (authorised and unauthorised) absences, proportion of young people not staying on in education above age 16, and young people aged 21 not entering higher education</a:t>
            </a:r>
            <a:r>
              <a:rPr lang="en-GB" sz="1000" dirty="0"/>
              <a:t>. </a:t>
            </a:r>
            <a:endParaRPr lang="en-GB" sz="5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Children</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and Young People</a:t>
            </a: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7: Distribution of Children</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and Young People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65" t="21651" r="2465" b="5901"/>
          <a:stretch/>
        </p:blipFill>
        <p:spPr>
          <a:xfrm>
            <a:off x="181364" y="1732460"/>
            <a:ext cx="4240497" cy="4571786"/>
          </a:xfrm>
          <a:prstGeom prst="rect">
            <a:avLst/>
          </a:prstGeom>
        </p:spPr>
      </p:pic>
      <p:grpSp>
        <p:nvGrpSpPr>
          <p:cNvPr id="6" name="Group 5"/>
          <p:cNvGrpSpPr/>
          <p:nvPr/>
        </p:nvGrpSpPr>
        <p:grpSpPr>
          <a:xfrm>
            <a:off x="4527277" y="1711550"/>
            <a:ext cx="4419348" cy="2492316"/>
            <a:chOff x="4534222" y="1700808"/>
            <a:chExt cx="4248962" cy="2280721"/>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50" t="14300" r="2465" b="14300"/>
            <a:stretch/>
          </p:blipFill>
          <p:spPr>
            <a:xfrm>
              <a:off x="4534222" y="1700808"/>
              <a:ext cx="2113021" cy="228072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087" t="13551" r="2327" b="15049"/>
            <a:stretch/>
          </p:blipFill>
          <p:spPr>
            <a:xfrm>
              <a:off x="6670489" y="1701160"/>
              <a:ext cx="2112695" cy="2280369"/>
            </a:xfrm>
            <a:prstGeom prst="rect">
              <a:avLst/>
            </a:prstGeom>
          </p:spPr>
        </p:pic>
      </p:grpSp>
      <p:grpSp>
        <p:nvGrpSpPr>
          <p:cNvPr id="13" name="Group 12"/>
          <p:cNvGrpSpPr/>
          <p:nvPr/>
        </p:nvGrpSpPr>
        <p:grpSpPr>
          <a:xfrm>
            <a:off x="4607496" y="1740484"/>
            <a:ext cx="2820969" cy="290491"/>
            <a:chOff x="3835172" y="1750477"/>
            <a:chExt cx="2820969" cy="290491"/>
          </a:xfrm>
        </p:grpSpPr>
        <p:sp>
          <p:nvSpPr>
            <p:cNvPr id="24" name="TextBox 23"/>
            <p:cNvSpPr txBox="1"/>
            <p:nvPr/>
          </p:nvSpPr>
          <p:spPr>
            <a:xfrm>
              <a:off x="6054894" y="175047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835172" y="175658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120229" y="4434991"/>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14" name="Picture 13"/>
          <p:cNvPicPr>
            <a:picLocks noChangeAspect="1"/>
          </p:cNvPicPr>
          <p:nvPr/>
        </p:nvPicPr>
        <p:blipFill>
          <a:blip r:embed="rId5"/>
          <a:stretch>
            <a:fillRect/>
          </a:stretch>
        </p:blipFill>
        <p:spPr>
          <a:xfrm>
            <a:off x="4493869" y="4581128"/>
            <a:ext cx="4486164" cy="2213817"/>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007011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Based on two indicators: Adult skills and English language proficiency. Adult skills is the proportion of working age adults with no or low qualifications. English language proficiency is the proportion of working age adults who cannot speak English or cannot speak English well. </a:t>
            </a:r>
            <a:endParaRPr lang="en-GB" sz="6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Arial" charset="0"/>
                <a:ea typeface="ＭＳ Ｐゴシック"/>
                <a:cs typeface="+mn-cs"/>
              </a:rPr>
              <a:t>Adult Skills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8: Distribution of Adult</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Skills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93096"/>
            <a:ext cx="3662067" cy="170653"/>
            <a:chOff x="4917414" y="4080162"/>
            <a:chExt cx="3662067" cy="389368"/>
          </a:xfrm>
        </p:grpSpPr>
        <p:sp>
          <p:nvSpPr>
            <p:cNvPr id="32" name="Rectangle 31"/>
            <p:cNvSpPr/>
            <p:nvPr/>
          </p:nvSpPr>
          <p:spPr bwMode="auto">
            <a:xfrm>
              <a:off x="5577057" y="4305163"/>
              <a:ext cx="127232" cy="164367"/>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4536" y="4305163"/>
              <a:ext cx="146794" cy="164367"/>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65" t="21651" r="2465" b="5901"/>
          <a:stretch/>
        </p:blipFill>
        <p:spPr>
          <a:xfrm>
            <a:off x="181046" y="1675565"/>
            <a:ext cx="4231186" cy="4561747"/>
          </a:xfrm>
          <a:prstGeom prst="rect">
            <a:avLst/>
          </a:prstGeom>
        </p:spPr>
      </p:pic>
      <p:grpSp>
        <p:nvGrpSpPr>
          <p:cNvPr id="6" name="Group 5"/>
          <p:cNvGrpSpPr/>
          <p:nvPr/>
        </p:nvGrpSpPr>
        <p:grpSpPr>
          <a:xfrm>
            <a:off x="4564588" y="1686542"/>
            <a:ext cx="4344726" cy="2542333"/>
            <a:chOff x="4540788" y="1594991"/>
            <a:chExt cx="4467513" cy="238975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50" t="13250" r="2465" b="15351"/>
            <a:stretch/>
          </p:blipFill>
          <p:spPr>
            <a:xfrm>
              <a:off x="4540788" y="1598394"/>
              <a:ext cx="2210887" cy="238635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950" t="13250" r="2465" b="15351"/>
            <a:stretch/>
          </p:blipFill>
          <p:spPr>
            <a:xfrm>
              <a:off x="6794733" y="1594991"/>
              <a:ext cx="2213568" cy="2389249"/>
            </a:xfrm>
            <a:prstGeom prst="rect">
              <a:avLst/>
            </a:prstGeom>
          </p:spPr>
        </p:pic>
      </p:grpSp>
      <p:grpSp>
        <p:nvGrpSpPr>
          <p:cNvPr id="13" name="Group 12"/>
          <p:cNvGrpSpPr/>
          <p:nvPr/>
        </p:nvGrpSpPr>
        <p:grpSpPr>
          <a:xfrm>
            <a:off x="4605294" y="1740671"/>
            <a:ext cx="2821766" cy="296238"/>
            <a:chOff x="3729152" y="1735561"/>
            <a:chExt cx="2821766" cy="296238"/>
          </a:xfrm>
        </p:grpSpPr>
        <p:sp>
          <p:nvSpPr>
            <p:cNvPr id="24" name="TextBox 23"/>
            <p:cNvSpPr txBox="1"/>
            <p:nvPr/>
          </p:nvSpPr>
          <p:spPr>
            <a:xfrm>
              <a:off x="5949671" y="173556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729152" y="1747419"/>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098770" y="4415523"/>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14" name="Picture 13"/>
          <p:cNvPicPr>
            <a:picLocks noChangeAspect="1"/>
          </p:cNvPicPr>
          <p:nvPr/>
        </p:nvPicPr>
        <p:blipFill>
          <a:blip r:embed="rId4"/>
          <a:stretch>
            <a:fillRect/>
          </a:stretch>
        </p:blipFill>
        <p:spPr>
          <a:xfrm>
            <a:off x="4493869" y="4581128"/>
            <a:ext cx="4486164" cy="2210374"/>
          </a:xfrm>
          <a:prstGeom prst="rect">
            <a:avLst/>
          </a:prstGeom>
        </p:spPr>
      </p:pic>
      <p:sp>
        <p:nvSpPr>
          <p:cNvPr id="27" name="Rounded Rectangle 26"/>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845912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Measures the risk of premature death and the impairment of quality of life through poor physical or mental health. The domain measures morbidity, disability and premature mortality but not aspects of behaviour or environment that may be predictive of future health deprivation. </a:t>
            </a:r>
            <a:endParaRPr lang="en-GB" sz="5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of 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Health</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Deprivation and Disability</a:t>
            </a: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47792"/>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9: Distribution of Health</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and Disability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836197"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65" t="23750" r="2465" b="3801"/>
          <a:stretch/>
        </p:blipFill>
        <p:spPr>
          <a:xfrm>
            <a:off x="177275" y="1798532"/>
            <a:ext cx="4250709" cy="4582796"/>
          </a:xfrm>
          <a:prstGeom prst="rect">
            <a:avLst/>
          </a:prstGeom>
        </p:spPr>
      </p:pic>
      <p:grpSp>
        <p:nvGrpSpPr>
          <p:cNvPr id="4" name="Group 3"/>
          <p:cNvGrpSpPr/>
          <p:nvPr/>
        </p:nvGrpSpPr>
        <p:grpSpPr>
          <a:xfrm>
            <a:off x="4523201" y="1749252"/>
            <a:ext cx="4427500" cy="2416913"/>
            <a:chOff x="4605175" y="1716898"/>
            <a:chExt cx="4234448" cy="2293657"/>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401" t="13923" r="3167" b="14439"/>
            <a:stretch/>
          </p:blipFill>
          <p:spPr>
            <a:xfrm>
              <a:off x="6745734" y="1717521"/>
              <a:ext cx="2093889" cy="229241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950" t="13250" r="2465" b="14301"/>
            <a:stretch/>
          </p:blipFill>
          <p:spPr>
            <a:xfrm>
              <a:off x="4605175" y="1716898"/>
              <a:ext cx="2094209" cy="2293657"/>
            </a:xfrm>
            <a:prstGeom prst="rect">
              <a:avLst/>
            </a:prstGeom>
          </p:spPr>
        </p:pic>
      </p:grpSp>
      <p:grpSp>
        <p:nvGrpSpPr>
          <p:cNvPr id="13" name="Group 12"/>
          <p:cNvGrpSpPr/>
          <p:nvPr/>
        </p:nvGrpSpPr>
        <p:grpSpPr>
          <a:xfrm>
            <a:off x="4593780" y="1722827"/>
            <a:ext cx="2878219" cy="297865"/>
            <a:chOff x="3607010" y="1733075"/>
            <a:chExt cx="2878219" cy="297865"/>
          </a:xfrm>
        </p:grpSpPr>
        <p:sp>
          <p:nvSpPr>
            <p:cNvPr id="24" name="TextBox 23"/>
            <p:cNvSpPr txBox="1"/>
            <p:nvPr/>
          </p:nvSpPr>
          <p:spPr>
            <a:xfrm>
              <a:off x="5883982" y="174656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607010" y="173307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131132" y="4302010"/>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7" name="Picture 6"/>
          <p:cNvPicPr>
            <a:picLocks noChangeAspect="1"/>
          </p:cNvPicPr>
          <p:nvPr/>
        </p:nvPicPr>
        <p:blipFill>
          <a:blip r:embed="rId5"/>
          <a:stretch>
            <a:fillRect/>
          </a:stretch>
        </p:blipFill>
        <p:spPr>
          <a:xfrm>
            <a:off x="4523201" y="4573660"/>
            <a:ext cx="4456832" cy="2199343"/>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830502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risk of personal and material victimisation at local level. Based on the numbers of reported crime types relating to violence, burglary, theft, and criminal damage. </a:t>
            </a:r>
            <a:endParaRPr lang="en-GB" sz="6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Arial" charset="0"/>
                <a:ea typeface="ＭＳ Ｐゴシック"/>
                <a:cs typeface="+mn-cs"/>
              </a:rPr>
              <a:t>Crime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10: Distribution of Crime</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65" t="23750" r="2465" b="3801"/>
          <a:stretch/>
        </p:blipFill>
        <p:spPr>
          <a:xfrm>
            <a:off x="177168" y="1657318"/>
            <a:ext cx="4169899" cy="4495672"/>
          </a:xfrm>
          <a:prstGeom prst="rect">
            <a:avLst/>
          </a:prstGeom>
        </p:spPr>
      </p:pic>
      <p:grpSp>
        <p:nvGrpSpPr>
          <p:cNvPr id="6" name="Group 5"/>
          <p:cNvGrpSpPr/>
          <p:nvPr/>
        </p:nvGrpSpPr>
        <p:grpSpPr>
          <a:xfrm>
            <a:off x="4571999" y="1734590"/>
            <a:ext cx="4379279" cy="2384186"/>
            <a:chOff x="4680240" y="1681606"/>
            <a:chExt cx="4228972" cy="224374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50" t="45867" r="44846" b="15351"/>
            <a:stretch/>
          </p:blipFill>
          <p:spPr>
            <a:xfrm>
              <a:off x="4680240" y="1684911"/>
              <a:ext cx="2090877" cy="224043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694" t="35293" r="38696" b="17451"/>
            <a:stretch/>
          </p:blipFill>
          <p:spPr>
            <a:xfrm>
              <a:off x="6819872" y="1681606"/>
              <a:ext cx="2089340" cy="2243740"/>
            </a:xfrm>
            <a:prstGeom prst="rect">
              <a:avLst/>
            </a:prstGeom>
          </p:spPr>
        </p:pic>
      </p:grpSp>
      <p:grpSp>
        <p:nvGrpSpPr>
          <p:cNvPr id="13" name="Group 12"/>
          <p:cNvGrpSpPr/>
          <p:nvPr/>
        </p:nvGrpSpPr>
        <p:grpSpPr>
          <a:xfrm>
            <a:off x="4571999" y="3766210"/>
            <a:ext cx="2825810" cy="286762"/>
            <a:chOff x="3767866" y="1724355"/>
            <a:chExt cx="2825810" cy="286762"/>
          </a:xfrm>
        </p:grpSpPr>
        <p:sp>
          <p:nvSpPr>
            <p:cNvPr id="24" name="TextBox 23"/>
            <p:cNvSpPr txBox="1"/>
            <p:nvPr/>
          </p:nvSpPr>
          <p:spPr>
            <a:xfrm>
              <a:off x="5992429" y="172435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767866" y="17267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118828" y="4196745"/>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7" name="Picture 6"/>
          <p:cNvPicPr>
            <a:picLocks noChangeAspect="1"/>
          </p:cNvPicPr>
          <p:nvPr/>
        </p:nvPicPr>
        <p:blipFill>
          <a:blip r:embed="rId5"/>
          <a:stretch>
            <a:fillRect/>
          </a:stretch>
        </p:blipFill>
        <p:spPr>
          <a:xfrm>
            <a:off x="4493869" y="4599559"/>
            <a:ext cx="4486164" cy="2213817"/>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602341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Measures the physical and financial accessibility of housing and key local services. The indicators falls into two sub-domains: ‘geographical barriers’, which relate to the physical proximity of local services, and ‘wider barriers’ which includes issues relating to access to housing i.e. affordability. </a:t>
            </a:r>
            <a:endParaRPr lang="en-GB" sz="5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Barriers to</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Housing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Services</a:t>
            </a: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 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11: Distribution of Barriers to Housing</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and Services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65" t="23750" r="2465" b="3801"/>
          <a:stretch/>
        </p:blipFill>
        <p:spPr>
          <a:xfrm>
            <a:off x="183102" y="1790050"/>
            <a:ext cx="4258577" cy="4591278"/>
          </a:xfrm>
          <a:prstGeom prst="rect">
            <a:avLst/>
          </a:prstGeom>
        </p:spPr>
      </p:pic>
      <p:grpSp>
        <p:nvGrpSpPr>
          <p:cNvPr id="4" name="Group 3"/>
          <p:cNvGrpSpPr/>
          <p:nvPr/>
        </p:nvGrpSpPr>
        <p:grpSpPr>
          <a:xfrm>
            <a:off x="4524688" y="1755066"/>
            <a:ext cx="4424526" cy="2405284"/>
            <a:chOff x="4555992" y="1723581"/>
            <a:chExt cx="4228119" cy="2261227"/>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950" t="13250" r="2465" b="15351"/>
            <a:stretch/>
          </p:blipFill>
          <p:spPr>
            <a:xfrm>
              <a:off x="4555992" y="1723581"/>
              <a:ext cx="2094960" cy="226122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950" t="13250" r="2465" b="15351"/>
            <a:stretch/>
          </p:blipFill>
          <p:spPr>
            <a:xfrm>
              <a:off x="6689547" y="1723794"/>
              <a:ext cx="2094564" cy="2260800"/>
            </a:xfrm>
            <a:prstGeom prst="rect">
              <a:avLst/>
            </a:prstGeom>
          </p:spPr>
        </p:pic>
      </p:grpSp>
      <p:grpSp>
        <p:nvGrpSpPr>
          <p:cNvPr id="13" name="Group 12"/>
          <p:cNvGrpSpPr/>
          <p:nvPr/>
        </p:nvGrpSpPr>
        <p:grpSpPr>
          <a:xfrm>
            <a:off x="4533382" y="1772249"/>
            <a:ext cx="2900340" cy="288599"/>
            <a:chOff x="3695858" y="1701418"/>
            <a:chExt cx="2900340" cy="288599"/>
          </a:xfrm>
        </p:grpSpPr>
        <p:sp>
          <p:nvSpPr>
            <p:cNvPr id="24" name="TextBox 23"/>
            <p:cNvSpPr txBox="1"/>
            <p:nvPr/>
          </p:nvSpPr>
          <p:spPr>
            <a:xfrm>
              <a:off x="5994951" y="17056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695858" y="170141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140039" y="4461400"/>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7" name="Picture 6"/>
          <p:cNvPicPr>
            <a:picLocks noChangeAspect="1"/>
          </p:cNvPicPr>
          <p:nvPr/>
        </p:nvPicPr>
        <p:blipFill>
          <a:blip r:embed="rId5"/>
          <a:stretch>
            <a:fillRect/>
          </a:stretch>
        </p:blipFill>
        <p:spPr>
          <a:xfrm>
            <a:off x="4493869" y="4603002"/>
            <a:ext cx="4486164" cy="2210374"/>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124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quality of the local environment. The indicator falls into two sub-domains. The ‘indoors’ living environment measures the quality of housing; while the ‘outdoors’ living environment contains measures of air quality and road traffic accidents. </a:t>
            </a:r>
            <a:endParaRPr lang="en-GB" sz="6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Living Environment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62273"/>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12: Distribution of Living</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Environment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65" t="23750" r="2465" b="3801"/>
          <a:stretch/>
        </p:blipFill>
        <p:spPr>
          <a:xfrm>
            <a:off x="183102" y="1801334"/>
            <a:ext cx="4181320" cy="4507986"/>
          </a:xfrm>
          <a:prstGeom prst="rect">
            <a:avLst/>
          </a:prstGeom>
        </p:spPr>
      </p:pic>
      <p:grpSp>
        <p:nvGrpSpPr>
          <p:cNvPr id="6" name="Group 5"/>
          <p:cNvGrpSpPr/>
          <p:nvPr/>
        </p:nvGrpSpPr>
        <p:grpSpPr>
          <a:xfrm>
            <a:off x="4551193" y="1737308"/>
            <a:ext cx="4371517" cy="2440800"/>
            <a:chOff x="4581750" y="1744604"/>
            <a:chExt cx="4307278" cy="231283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50" t="13250" r="2465" b="15351"/>
            <a:stretch/>
          </p:blipFill>
          <p:spPr>
            <a:xfrm>
              <a:off x="4581750" y="1744604"/>
              <a:ext cx="2142778" cy="231283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465" t="12201" r="3949" b="16401"/>
            <a:stretch/>
          </p:blipFill>
          <p:spPr>
            <a:xfrm>
              <a:off x="6746863" y="1744935"/>
              <a:ext cx="2142165" cy="2312179"/>
            </a:xfrm>
            <a:prstGeom prst="rect">
              <a:avLst/>
            </a:prstGeom>
          </p:spPr>
        </p:pic>
      </p:grpSp>
      <p:grpSp>
        <p:nvGrpSpPr>
          <p:cNvPr id="13" name="Group 12"/>
          <p:cNvGrpSpPr/>
          <p:nvPr/>
        </p:nvGrpSpPr>
        <p:grpSpPr>
          <a:xfrm>
            <a:off x="4593780" y="1767715"/>
            <a:ext cx="2820215" cy="301649"/>
            <a:chOff x="3631868" y="1750779"/>
            <a:chExt cx="2820215" cy="301649"/>
          </a:xfrm>
        </p:grpSpPr>
        <p:sp>
          <p:nvSpPr>
            <p:cNvPr id="24" name="TextBox 23"/>
            <p:cNvSpPr txBox="1"/>
            <p:nvPr/>
          </p:nvSpPr>
          <p:spPr>
            <a:xfrm>
              <a:off x="5850836" y="1750779"/>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631868" y="176804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066067" y="4205058"/>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7" name="Picture 6"/>
          <p:cNvPicPr>
            <a:picLocks noChangeAspect="1"/>
          </p:cNvPicPr>
          <p:nvPr/>
        </p:nvPicPr>
        <p:blipFill>
          <a:blip r:embed="rId5"/>
          <a:stretch>
            <a:fillRect/>
          </a:stretch>
        </p:blipFill>
        <p:spPr>
          <a:xfrm>
            <a:off x="4497153" y="4581128"/>
            <a:ext cx="4482879" cy="2212196"/>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592530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TextBox 4"/>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graphicFrame>
        <p:nvGraphicFramePr>
          <p:cNvPr id="9" name="Table 8"/>
          <p:cNvGraphicFramePr>
            <a:graphicFrameLocks noGrp="1"/>
          </p:cNvGraphicFramePr>
          <p:nvPr>
            <p:extLst>
              <p:ext uri="{D42A27DB-BD31-4B8C-83A1-F6EECF244321}">
                <p14:modId xmlns:p14="http://schemas.microsoft.com/office/powerpoint/2010/main" val="3735417941"/>
              </p:ext>
            </p:extLst>
          </p:nvPr>
        </p:nvGraphicFramePr>
        <p:xfrm>
          <a:off x="107504" y="1292168"/>
          <a:ext cx="8928991" cy="5449200"/>
        </p:xfrm>
        <a:graphic>
          <a:graphicData uri="http://schemas.openxmlformats.org/drawingml/2006/table">
            <a:tbl>
              <a:tblPr>
                <a:tableStyleId>{5C22544A-7EE6-4342-B048-85BDC9FD1C3A}</a:tableStyleId>
              </a:tblPr>
              <a:tblGrid>
                <a:gridCol w="1814853">
                  <a:extLst>
                    <a:ext uri="{9D8B030D-6E8A-4147-A177-3AD203B41FA5}">
                      <a16:colId xmlns:a16="http://schemas.microsoft.com/office/drawing/2014/main" val="2617929360"/>
                    </a:ext>
                  </a:extLst>
                </a:gridCol>
                <a:gridCol w="482318">
                  <a:extLst>
                    <a:ext uri="{9D8B030D-6E8A-4147-A177-3AD203B41FA5}">
                      <a16:colId xmlns:a16="http://schemas.microsoft.com/office/drawing/2014/main" val="2344679370"/>
                    </a:ext>
                  </a:extLst>
                </a:gridCol>
                <a:gridCol w="461405">
                  <a:extLst>
                    <a:ext uri="{9D8B030D-6E8A-4147-A177-3AD203B41FA5}">
                      <a16:colId xmlns:a16="http://schemas.microsoft.com/office/drawing/2014/main" val="1282110080"/>
                    </a:ext>
                  </a:extLst>
                </a:gridCol>
                <a:gridCol w="750501">
                  <a:extLst>
                    <a:ext uri="{9D8B030D-6E8A-4147-A177-3AD203B41FA5}">
                      <a16:colId xmlns:a16="http://schemas.microsoft.com/office/drawing/2014/main" val="4286030576"/>
                    </a:ext>
                  </a:extLst>
                </a:gridCol>
                <a:gridCol w="703296">
                  <a:extLst>
                    <a:ext uri="{9D8B030D-6E8A-4147-A177-3AD203B41FA5}">
                      <a16:colId xmlns:a16="http://schemas.microsoft.com/office/drawing/2014/main" val="1512315239"/>
                    </a:ext>
                  </a:extLst>
                </a:gridCol>
                <a:gridCol w="684171">
                  <a:extLst>
                    <a:ext uri="{9D8B030D-6E8A-4147-A177-3AD203B41FA5}">
                      <a16:colId xmlns:a16="http://schemas.microsoft.com/office/drawing/2014/main" val="2754357257"/>
                    </a:ext>
                  </a:extLst>
                </a:gridCol>
                <a:gridCol w="648072">
                  <a:extLst>
                    <a:ext uri="{9D8B030D-6E8A-4147-A177-3AD203B41FA5}">
                      <a16:colId xmlns:a16="http://schemas.microsoft.com/office/drawing/2014/main" val="646636134"/>
                    </a:ext>
                  </a:extLst>
                </a:gridCol>
                <a:gridCol w="576064">
                  <a:extLst>
                    <a:ext uri="{9D8B030D-6E8A-4147-A177-3AD203B41FA5}">
                      <a16:colId xmlns:a16="http://schemas.microsoft.com/office/drawing/2014/main" val="789532472"/>
                    </a:ext>
                  </a:extLst>
                </a:gridCol>
                <a:gridCol w="432048">
                  <a:extLst>
                    <a:ext uri="{9D8B030D-6E8A-4147-A177-3AD203B41FA5}">
                      <a16:colId xmlns:a16="http://schemas.microsoft.com/office/drawing/2014/main" val="3023606483"/>
                    </a:ext>
                  </a:extLst>
                </a:gridCol>
                <a:gridCol w="648072">
                  <a:extLst>
                    <a:ext uri="{9D8B030D-6E8A-4147-A177-3AD203B41FA5}">
                      <a16:colId xmlns:a16="http://schemas.microsoft.com/office/drawing/2014/main" val="954726607"/>
                    </a:ext>
                  </a:extLst>
                </a:gridCol>
                <a:gridCol w="720080">
                  <a:extLst>
                    <a:ext uri="{9D8B030D-6E8A-4147-A177-3AD203B41FA5}">
                      <a16:colId xmlns:a16="http://schemas.microsoft.com/office/drawing/2014/main" val="2955293529"/>
                    </a:ext>
                  </a:extLst>
                </a:gridCol>
                <a:gridCol w="360040">
                  <a:extLst>
                    <a:ext uri="{9D8B030D-6E8A-4147-A177-3AD203B41FA5}">
                      <a16:colId xmlns:a16="http://schemas.microsoft.com/office/drawing/2014/main" val="3457637576"/>
                    </a:ext>
                  </a:extLst>
                </a:gridCol>
                <a:gridCol w="648071">
                  <a:extLst>
                    <a:ext uri="{9D8B030D-6E8A-4147-A177-3AD203B41FA5}">
                      <a16:colId xmlns:a16="http://schemas.microsoft.com/office/drawing/2014/main" val="67902272"/>
                    </a:ext>
                  </a:extLst>
                </a:gridCol>
              </a:tblGrid>
              <a:tr h="582481">
                <a:tc>
                  <a:txBody>
                    <a:bodyPr/>
                    <a:lstStyle/>
                    <a:p>
                      <a:pPr algn="l" fontAlgn="b"/>
                      <a:r>
                        <a:rPr lang="en-GB" sz="1000" b="1" u="none" strike="noStrike" dirty="0">
                          <a:effectLst/>
                          <a:latin typeface="Calibri" panose="020F0502020204030204" pitchFamily="34" charset="0"/>
                          <a:cs typeface="Calibri" panose="020F0502020204030204" pitchFamily="34" charset="0"/>
                        </a:rPr>
                        <a:t>Ward</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Overall</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Employment</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 deprivation affecting older people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 deprivation affecting children</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Education skills and training</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Children and young people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Crime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Barriers to housing and services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Living environment</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Adult skills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Health Deprivation and Disability</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5002"/>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Ampthill</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8890031"/>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Arlesey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36636621"/>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Aspley and Woburn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882764578"/>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Barton-le-Clay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4202664878"/>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Biggleswade</a:t>
                      </a:r>
                      <a:r>
                        <a:rPr lang="en-GB" sz="1000" u="none" strike="noStrike" dirty="0">
                          <a:effectLst/>
                          <a:latin typeface="Calibri" panose="020F0502020204030204" pitchFamily="34" charset="0"/>
                          <a:cs typeface="Calibri" panose="020F0502020204030204" pitchFamily="34" charset="0"/>
                        </a:rPr>
                        <a:t> North</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523270397"/>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Biggleswade South</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421731591"/>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Caddington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650439694"/>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Cranfield and Marston Moretaine</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784751380"/>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Dunstable-Central</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182063098"/>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Dunstable-Icknield</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860945386"/>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Dunstable-</a:t>
                      </a:r>
                      <a:r>
                        <a:rPr lang="en-GB" sz="1000" u="none" strike="noStrike" dirty="0" err="1">
                          <a:effectLst/>
                          <a:latin typeface="Calibri" panose="020F0502020204030204" pitchFamily="34" charset="0"/>
                          <a:cs typeface="Calibri" panose="020F0502020204030204" pitchFamily="34" charset="0"/>
                        </a:rPr>
                        <a:t>Manshead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346528673"/>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Dunstable-Northfields</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233428696"/>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Dunstable-Watling</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885513649"/>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Eaton Bray</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243584457"/>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Flitwick</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957922641"/>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Heath and Reach</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605027797"/>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Houghton Conquest and Haynes</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12092302"/>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Houghton Hall</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 </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614790718"/>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Leighton Buzzard North</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930185287"/>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Leighton Buzzard South</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481400846"/>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Linslade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4079876389"/>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Northill</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685423310"/>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Parkside</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424170153"/>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Potton</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945104763"/>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Sandy</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985237307"/>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Shefford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971388069"/>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Silsoe and Shillington</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923219551"/>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Stotfold</a:t>
                      </a:r>
                      <a:r>
                        <a:rPr lang="en-GB" sz="1000" u="none" strike="noStrike" dirty="0">
                          <a:effectLst/>
                          <a:latin typeface="Calibri" panose="020F0502020204030204" pitchFamily="34" charset="0"/>
                          <a:cs typeface="Calibri" panose="020F0502020204030204" pitchFamily="34" charset="0"/>
                        </a:rPr>
                        <a:t> and Langford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96539233"/>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Tithe Farm</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882069382"/>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Toddington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528945674"/>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Westoning</a:t>
                      </a:r>
                      <a:r>
                        <a:rPr lang="en-GB" sz="1000" u="none" strike="noStrike" dirty="0">
                          <a:effectLst/>
                          <a:latin typeface="Calibri" panose="020F0502020204030204" pitchFamily="34" charset="0"/>
                          <a:cs typeface="Calibri" panose="020F0502020204030204" pitchFamily="34" charset="0"/>
                        </a:rPr>
                        <a:t>, </a:t>
                      </a:r>
                      <a:r>
                        <a:rPr lang="en-GB" sz="1000" u="none" strike="noStrike" dirty="0" err="1">
                          <a:effectLst/>
                          <a:latin typeface="Calibri" panose="020F0502020204030204" pitchFamily="34" charset="0"/>
                          <a:cs typeface="Calibri" panose="020F0502020204030204" pitchFamily="34" charset="0"/>
                        </a:rPr>
                        <a:t>Flitton</a:t>
                      </a:r>
                      <a:r>
                        <a:rPr lang="en-GB" sz="1000" u="none" strike="noStrike" dirty="0">
                          <a:effectLst/>
                          <a:latin typeface="Calibri" panose="020F0502020204030204" pitchFamily="34" charset="0"/>
                          <a:cs typeface="Calibri" panose="020F0502020204030204" pitchFamily="34" charset="0"/>
                        </a:rPr>
                        <a:t> and Greenfield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0519767"/>
                  </a:ext>
                </a:extLst>
              </a:tr>
            </a:tbl>
          </a:graphicData>
        </a:graphic>
      </p:graphicFrame>
      <p:sp>
        <p:nvSpPr>
          <p:cNvPr id="10" name="TextBox 9"/>
          <p:cNvSpPr txBox="1"/>
          <p:nvPr/>
        </p:nvSpPr>
        <p:spPr>
          <a:xfrm>
            <a:off x="179511" y="950531"/>
            <a:ext cx="5760641" cy="246221"/>
          </a:xfrm>
          <a:prstGeom prst="rect">
            <a:avLst/>
          </a:prstGeom>
          <a:noFill/>
        </p:spPr>
        <p:txBody>
          <a:bodyPr wrap="square" rtlCol="0">
            <a:spAutoFit/>
          </a:bodyPr>
          <a:lstStyle/>
          <a:p>
            <a:r>
              <a:rPr lang="en-GB" sz="1000" b="1" dirty="0" smtClean="0"/>
              <a:t>Figure 2: The wards which contain the top 5 most deprived LSOAs by each IoD subdomain  </a:t>
            </a:r>
            <a:endParaRPr lang="en-GB" sz="1000" b="1" dirty="0"/>
          </a:p>
        </p:txBody>
      </p:sp>
    </p:spTree>
    <p:extLst>
      <p:ext uri="{BB962C8B-B14F-4D97-AF65-F5344CB8AC3E}">
        <p14:creationId xmlns:p14="http://schemas.microsoft.com/office/powerpoint/2010/main" val="116455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68664" y="980728"/>
            <a:ext cx="777240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150"/>
              </a:spcBef>
              <a:buNone/>
            </a:pPr>
            <a:r>
              <a:rPr lang="en-GB" altLang="en-US" sz="1600" kern="0" dirty="0" smtClean="0"/>
              <a:t>Further information</a:t>
            </a:r>
          </a:p>
          <a:p>
            <a:pPr marL="0" indent="0">
              <a:spcBef>
                <a:spcPts val="150"/>
              </a:spcBef>
              <a:buNone/>
            </a:pPr>
            <a:r>
              <a:rPr lang="en-GB" altLang="en-US" sz="1200" kern="0" dirty="0" smtClean="0"/>
              <a:t>The full IoD data along with technical details and national reports can be found here: </a:t>
            </a:r>
          </a:p>
          <a:p>
            <a:pPr marL="0" indent="0">
              <a:spcBef>
                <a:spcPts val="150"/>
              </a:spcBef>
              <a:buNone/>
            </a:pPr>
            <a:r>
              <a:rPr lang="en-GB" altLang="en-US" sz="1200" kern="0" dirty="0" smtClean="0">
                <a:hlinkClick r:id="rId2"/>
              </a:rPr>
              <a:t>https://www.gov.uk/government/statistics/english-indices-of-deprivation-2019</a:t>
            </a:r>
            <a:endParaRPr lang="en-GB" altLang="en-US" sz="1200" kern="0" dirty="0" smtClean="0"/>
          </a:p>
          <a:p>
            <a:pPr marL="0" indent="0">
              <a:spcBef>
                <a:spcPts val="150"/>
              </a:spcBef>
              <a:buNone/>
            </a:pPr>
            <a:r>
              <a:rPr lang="en-GB" altLang="en-US" sz="1200" kern="0" dirty="0" smtClean="0"/>
              <a:t>A helpful visualisation tool of the national results can be found here:</a:t>
            </a:r>
          </a:p>
          <a:p>
            <a:pPr marL="0" indent="0">
              <a:spcBef>
                <a:spcPts val="150"/>
              </a:spcBef>
              <a:buNone/>
            </a:pPr>
            <a:r>
              <a:rPr lang="en-GB" sz="1200" kern="0" dirty="0" smtClean="0">
                <a:hlinkClick r:id="rId3"/>
              </a:rPr>
              <a:t>http://dclgapps.communities.gov.uk/imd/iod_index.html</a:t>
            </a:r>
            <a:endParaRPr lang="en-GB" altLang="en-US" sz="1200" kern="0" dirty="0"/>
          </a:p>
        </p:txBody>
      </p:sp>
      <p:sp>
        <p:nvSpPr>
          <p:cNvPr id="5" name="TextBox 4"/>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TextBox 5"/>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Tree>
    <p:extLst>
      <p:ext uri="{BB962C8B-B14F-4D97-AF65-F5344CB8AC3E}">
        <p14:creationId xmlns:p14="http://schemas.microsoft.com/office/powerpoint/2010/main" val="14225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132856"/>
            <a:ext cx="8875335" cy="75151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Aft>
                <a:spcPts val="100"/>
              </a:spcAft>
            </a:pPr>
            <a:r>
              <a:rPr lang="en-GB" sz="1200" b="1" dirty="0"/>
              <a:t>Overall Deprivation</a:t>
            </a:r>
          </a:p>
          <a:p>
            <a:pPr algn="just">
              <a:spcAft>
                <a:spcPts val="100"/>
              </a:spcAft>
            </a:pPr>
            <a:r>
              <a:rPr lang="en-GB" altLang="en-US" sz="1000" dirty="0" smtClean="0"/>
              <a:t>Central </a:t>
            </a:r>
            <a:r>
              <a:rPr lang="en-GB" altLang="en-US" sz="1000" dirty="0"/>
              <a:t>Bedfordshire ranks </a:t>
            </a:r>
            <a:r>
              <a:rPr lang="en-GB" altLang="en-US" sz="1000" dirty="0" smtClean="0"/>
              <a:t>137/151 </a:t>
            </a:r>
            <a:r>
              <a:rPr lang="en-GB" altLang="en-US" sz="1000" dirty="0"/>
              <a:t>upper tier and unitary local authorities (where 1 is most deprived) and </a:t>
            </a:r>
            <a:r>
              <a:rPr lang="en-GB" altLang="en-US" sz="1000" dirty="0" smtClean="0"/>
              <a:t>254/317 </a:t>
            </a:r>
            <a:r>
              <a:rPr lang="en-GB" altLang="en-US" sz="1000" dirty="0"/>
              <a:t>lower tier and unitary local </a:t>
            </a:r>
            <a:r>
              <a:rPr lang="en-GB" altLang="en-US" sz="1000" dirty="0" smtClean="0"/>
              <a:t>authorities.3/157 </a:t>
            </a:r>
            <a:r>
              <a:rPr lang="en-GB" altLang="en-US" sz="1000" dirty="0"/>
              <a:t>LSOAs in CBC are ranked in the most deprived 20% nationally, with 0 among the most deprived 10%. </a:t>
            </a:r>
            <a:endParaRPr lang="en-GB" altLang="en-US" sz="1000" dirty="0" smtClean="0"/>
          </a:p>
          <a:p>
            <a:pPr algn="just">
              <a:spcAft>
                <a:spcPts val="100"/>
              </a:spcAft>
            </a:pPr>
            <a:r>
              <a:rPr lang="en-GB" altLang="en-US" sz="1000" dirty="0" smtClean="0"/>
              <a:t>The </a:t>
            </a:r>
            <a:r>
              <a:rPr lang="en-GB" altLang="en-US" sz="1000" dirty="0"/>
              <a:t>most deprived areas are Dunstable-</a:t>
            </a:r>
            <a:r>
              <a:rPr lang="en-GB" altLang="en-US" sz="1000" dirty="0" err="1"/>
              <a:t>Manshead</a:t>
            </a:r>
            <a:r>
              <a:rPr lang="en-GB" altLang="en-US" sz="1000" dirty="0"/>
              <a:t>, Parkside and Flitwick. </a:t>
            </a:r>
            <a:endParaRPr lang="en-GB" altLang="en-US" sz="2800" dirty="0"/>
          </a:p>
        </p:txBody>
      </p:sp>
      <p:sp>
        <p:nvSpPr>
          <p:cNvPr id="8" name="TextBox 7"/>
          <p:cNvSpPr txBox="1"/>
          <p:nvPr/>
        </p:nvSpPr>
        <p:spPr>
          <a:xfrm>
            <a:off x="0" y="614249"/>
            <a:ext cx="9144000" cy="150455"/>
          </a:xfrm>
          <a:prstGeom prst="rect">
            <a:avLst/>
          </a:prstGeom>
          <a:solidFill>
            <a:srgbClr val="4A3A3C"/>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smtClean="0">
                <a:solidFill>
                  <a:schemeClr val="bg1"/>
                </a:solidFill>
              </a:rPr>
              <a:t>Index </a:t>
            </a:r>
            <a:r>
              <a:rPr lang="en-GB" sz="2000" b="1" dirty="0" smtClean="0">
                <a:solidFill>
                  <a:schemeClr val="bg1"/>
                </a:solidFill>
              </a:rPr>
              <a:t>of </a:t>
            </a:r>
            <a:r>
              <a:rPr lang="en-GB" sz="2000" b="1" dirty="0" smtClean="0">
                <a:solidFill>
                  <a:schemeClr val="bg1"/>
                </a:solidFill>
              </a:rPr>
              <a:t>Deprivation </a:t>
            </a:r>
            <a:r>
              <a:rPr lang="en-GB" sz="2000" b="1" dirty="0" smtClean="0">
                <a:solidFill>
                  <a:schemeClr val="bg1"/>
                </a:solidFill>
              </a:rPr>
              <a:t>2019</a:t>
            </a:r>
            <a:r>
              <a:rPr lang="en-GB" dirty="0" smtClean="0">
                <a:solidFill>
                  <a:schemeClr val="bg1"/>
                </a:solidFill>
              </a:rPr>
              <a:t/>
            </a:r>
            <a:br>
              <a:rPr lang="en-GB" dirty="0" smtClean="0">
                <a:solidFill>
                  <a:schemeClr val="bg1"/>
                </a:solidFill>
              </a:rPr>
            </a:br>
            <a:r>
              <a:rPr lang="en-GB" sz="1400" dirty="0" smtClean="0">
                <a:solidFill>
                  <a:schemeClr val="bg1"/>
                </a:solidFill>
              </a:rPr>
              <a:t>Central </a:t>
            </a:r>
            <a:r>
              <a:rPr lang="en-GB" sz="1400" dirty="0" smtClean="0">
                <a:solidFill>
                  <a:schemeClr val="bg1"/>
                </a:solidFill>
              </a:rPr>
              <a:t>Bedfordshire</a:t>
            </a:r>
            <a:endParaRPr lang="en-GB" sz="1400" dirty="0">
              <a:solidFill>
                <a:schemeClr val="bg1"/>
              </a:solidFill>
            </a:endParaRPr>
          </a:p>
        </p:txBody>
      </p:sp>
      <p:sp>
        <p:nvSpPr>
          <p:cNvPr id="3" name="TextBox 2"/>
          <p:cNvSpPr txBox="1"/>
          <p:nvPr/>
        </p:nvSpPr>
        <p:spPr>
          <a:xfrm>
            <a:off x="215008" y="764704"/>
            <a:ext cx="8767832" cy="1405513"/>
          </a:xfrm>
          <a:prstGeom prst="rect">
            <a:avLst/>
          </a:prstGeom>
          <a:noFill/>
        </p:spPr>
        <p:txBody>
          <a:bodyPr wrap="square" rtlCol="0">
            <a:spAutoFit/>
          </a:bodyPr>
          <a:lstStyle/>
          <a:p>
            <a:pPr lvl="0" algn="just">
              <a:spcAft>
                <a:spcPts val="400"/>
              </a:spcAft>
            </a:pPr>
            <a:r>
              <a:rPr lang="en-GB" altLang="en-US" sz="1200" dirty="0">
                <a:solidFill>
                  <a:srgbClr val="000000"/>
                </a:solidFill>
              </a:rPr>
              <a:t>Introduction</a:t>
            </a:r>
            <a:endParaRPr lang="en-GB" altLang="en-US" dirty="0">
              <a:solidFill>
                <a:srgbClr val="000000"/>
              </a:solidFill>
            </a:endParaRPr>
          </a:p>
          <a:p>
            <a:pPr lvl="0" algn="just"/>
            <a:r>
              <a:rPr lang="en-GB" altLang="en-US" sz="1000" dirty="0">
                <a:solidFill>
                  <a:srgbClr val="000000"/>
                </a:solidFill>
              </a:rPr>
              <a:t>The Index of Multiple Deprivation (IMD) is the official measure of relative deprivation in England and is part of a series of outputs making up the English Indices of Deprivation (IoD). IoD 2019 was published in September, replacing the 2015 version. This briefing presents the headline findings from the 2019 publication. </a:t>
            </a:r>
          </a:p>
          <a:p>
            <a:pPr lvl="0" algn="just"/>
            <a:r>
              <a:rPr lang="en-GB" altLang="en-US" sz="1000" dirty="0">
                <a:solidFill>
                  <a:srgbClr val="000000"/>
                </a:solidFill>
              </a:rPr>
              <a:t>The IoD brings together 39 indicators into seven distinct domains of deprivation covering income, employment, education, health, crime, housing and environment. These are grouped further into the Index of Multiple Deprivation. The IMD is an overall measure of multiple deprivation experienced by people living in an area and is calculated for every Lower-layer Super Output Area (LSOA), or neighbourhood, in England. All neighbourhoods in England are ranked according to their level of deprivation relative to other areas. Average IMD measures are available at local authority level.  </a:t>
            </a:r>
            <a:endParaRPr lang="en-GB" altLang="en-US" sz="1000" dirty="0">
              <a:solidFill>
                <a:srgbClr val="000000"/>
              </a:solidFill>
            </a:endParaRPr>
          </a:p>
        </p:txBody>
      </p:sp>
      <p:sp>
        <p:nvSpPr>
          <p:cNvPr id="7" name="TextBox 6"/>
          <p:cNvSpPr txBox="1"/>
          <p:nvPr/>
        </p:nvSpPr>
        <p:spPr>
          <a:xfrm>
            <a:off x="107504" y="2996952"/>
            <a:ext cx="4392489" cy="921769"/>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Aft>
                <a:spcPts val="100"/>
              </a:spcAft>
            </a:pPr>
            <a:r>
              <a:rPr lang="en-GB" altLang="en-US" sz="1200" b="1" dirty="0" smtClean="0"/>
              <a:t>Income</a:t>
            </a:r>
          </a:p>
          <a:p>
            <a:pPr algn="just">
              <a:spcAft>
                <a:spcPts val="100"/>
              </a:spcAft>
            </a:pPr>
            <a:r>
              <a:rPr lang="en-GB" altLang="en-US" sz="1000" dirty="0" smtClean="0"/>
              <a:t>Amongst </a:t>
            </a:r>
            <a:r>
              <a:rPr lang="en-GB" altLang="en-US" sz="1000" dirty="0"/>
              <a:t>the top 10 and 20</a:t>
            </a:r>
            <a:r>
              <a:rPr lang="en-GB" altLang="en-US" sz="1000" dirty="0" smtClean="0"/>
              <a:t>% most deprived, Central </a:t>
            </a:r>
            <a:r>
              <a:rPr lang="en-GB" altLang="en-US" sz="1000" dirty="0"/>
              <a:t>Bedfordshire has fallen from 1 to 0 and 10 to 8 respectively. </a:t>
            </a:r>
            <a:endParaRPr lang="en-GB" altLang="en-US" sz="1000" dirty="0"/>
          </a:p>
          <a:p>
            <a:pPr algn="just">
              <a:spcAft>
                <a:spcPts val="100"/>
              </a:spcAft>
            </a:pPr>
            <a:r>
              <a:rPr lang="en-GB" altLang="en-US" sz="1000" dirty="0" smtClean="0"/>
              <a:t>The </a:t>
            </a:r>
            <a:r>
              <a:rPr lang="en-GB" altLang="en-US" sz="1000" dirty="0"/>
              <a:t>most deprived are Leighton Buzzard North, Flitwick, Tithe Farm, Houghton Hall, Parkside and Dunstable-</a:t>
            </a:r>
            <a:r>
              <a:rPr lang="en-GB" altLang="en-US" sz="1000" dirty="0" err="1"/>
              <a:t>Manshead</a:t>
            </a:r>
            <a:r>
              <a:rPr lang="en-GB" altLang="en-US" sz="1000" dirty="0"/>
              <a:t>. </a:t>
            </a:r>
          </a:p>
        </p:txBody>
      </p:sp>
      <p:sp>
        <p:nvSpPr>
          <p:cNvPr id="16" name="TextBox 15"/>
          <p:cNvSpPr txBox="1"/>
          <p:nvPr/>
        </p:nvSpPr>
        <p:spPr>
          <a:xfrm>
            <a:off x="4644008" y="4077072"/>
            <a:ext cx="4338831" cy="107784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Bef>
                <a:spcPts val="400"/>
              </a:spcBef>
            </a:pPr>
            <a:r>
              <a:rPr lang="en-GB" sz="1200" b="1" dirty="0" smtClean="0"/>
              <a:t>Income deprivation affecting children</a:t>
            </a:r>
            <a:endParaRPr lang="en-GB" sz="1200" b="1" dirty="0"/>
          </a:p>
          <a:p>
            <a:pPr algn="just">
              <a:spcAft>
                <a:spcPts val="100"/>
              </a:spcAft>
            </a:pPr>
            <a:r>
              <a:rPr lang="en-GB" altLang="en-US" sz="1000" dirty="0" smtClean="0"/>
              <a:t>The most deprived LSOAs have </a:t>
            </a:r>
            <a:r>
              <a:rPr lang="en-GB" altLang="en-US" sz="1000" dirty="0"/>
              <a:t>increased from 8 to 9 LSOAs in the top 20, apart from the top 10 which stayed at 2. </a:t>
            </a:r>
            <a:endParaRPr lang="en-GB" altLang="en-US" sz="1000" dirty="0" smtClean="0"/>
          </a:p>
          <a:p>
            <a:pPr algn="just">
              <a:spcAft>
                <a:spcPts val="100"/>
              </a:spcAft>
            </a:pPr>
            <a:r>
              <a:rPr lang="en-GB" altLang="en-US" sz="1000" dirty="0" smtClean="0"/>
              <a:t>The </a:t>
            </a:r>
            <a:r>
              <a:rPr lang="en-GB" altLang="en-US" sz="1000" dirty="0"/>
              <a:t>areas which are most deprived are Dunstable-</a:t>
            </a:r>
            <a:r>
              <a:rPr lang="en-GB" altLang="en-US" sz="1000" dirty="0" err="1"/>
              <a:t>Manshead</a:t>
            </a:r>
            <a:r>
              <a:rPr lang="en-GB" altLang="en-US" sz="1000" dirty="0"/>
              <a:t>, Dunstable-Northfields, Houghton Hall, Heath and Reach and Leighton Buzzard South.</a:t>
            </a:r>
            <a:endParaRPr lang="en-GB" sz="1000" dirty="0"/>
          </a:p>
        </p:txBody>
      </p:sp>
      <p:sp>
        <p:nvSpPr>
          <p:cNvPr id="18" name="TextBox 17"/>
          <p:cNvSpPr txBox="1"/>
          <p:nvPr/>
        </p:nvSpPr>
        <p:spPr>
          <a:xfrm>
            <a:off x="107504" y="4077072"/>
            <a:ext cx="4392488" cy="921769"/>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Aft>
                <a:spcPts val="100"/>
              </a:spcAft>
            </a:pPr>
            <a:r>
              <a:rPr lang="en-GB" altLang="en-US" sz="1200" b="1" dirty="0" smtClean="0"/>
              <a:t>Income deprivation affecting older people</a:t>
            </a:r>
            <a:endParaRPr lang="en-GB" altLang="en-US" sz="1200" b="1" dirty="0"/>
          </a:p>
          <a:p>
            <a:pPr algn="just">
              <a:spcAft>
                <a:spcPts val="100"/>
              </a:spcAft>
            </a:pPr>
            <a:r>
              <a:rPr lang="en-GB" altLang="en-US" sz="1000" dirty="0" smtClean="0"/>
              <a:t>No changes have occurred </a:t>
            </a:r>
            <a:r>
              <a:rPr lang="en-GB" altLang="en-US" sz="1000" dirty="0"/>
              <a:t>across the top 20 and 10% most deprived </a:t>
            </a:r>
            <a:r>
              <a:rPr lang="en-GB" altLang="en-US" sz="1000" dirty="0" smtClean="0"/>
              <a:t>LSOAs with both staying </a:t>
            </a:r>
            <a:r>
              <a:rPr lang="en-GB" altLang="en-US" sz="1000" dirty="0"/>
              <a:t>at 2 and 0 respectively. </a:t>
            </a:r>
            <a:endParaRPr lang="en-GB" altLang="en-US" sz="1000" dirty="0" smtClean="0"/>
          </a:p>
          <a:p>
            <a:pPr algn="just">
              <a:spcAft>
                <a:spcPts val="100"/>
              </a:spcAft>
            </a:pPr>
            <a:r>
              <a:rPr lang="en-GB" altLang="en-US" sz="1000" dirty="0" smtClean="0"/>
              <a:t>The most deprived wards are </a:t>
            </a:r>
            <a:r>
              <a:rPr lang="en-GB" altLang="en-US" sz="1000" dirty="0"/>
              <a:t>Sandy, Leighton Buzzard North, Tithe Farm, Parkside and Dunstable-</a:t>
            </a:r>
            <a:r>
              <a:rPr lang="en-GB" altLang="en-US" sz="1000" dirty="0" err="1"/>
              <a:t>Manshead</a:t>
            </a:r>
            <a:r>
              <a:rPr lang="en-GB" altLang="en-US" sz="1000" dirty="0"/>
              <a:t>. </a:t>
            </a:r>
          </a:p>
        </p:txBody>
      </p:sp>
      <p:sp>
        <p:nvSpPr>
          <p:cNvPr id="22" name="TextBox 21"/>
          <p:cNvSpPr txBox="1"/>
          <p:nvPr/>
        </p:nvSpPr>
        <p:spPr>
          <a:xfrm>
            <a:off x="4644008" y="2996952"/>
            <a:ext cx="4338831" cy="90758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Bef>
                <a:spcPts val="400"/>
              </a:spcBef>
            </a:pPr>
            <a:r>
              <a:rPr lang="en-GB" sz="1200" b="1" dirty="0" smtClean="0"/>
              <a:t>Employment</a:t>
            </a:r>
            <a:endParaRPr lang="en-GB" altLang="en-US" sz="1200" b="1" dirty="0" smtClean="0"/>
          </a:p>
          <a:p>
            <a:pPr algn="just">
              <a:spcAft>
                <a:spcPts val="100"/>
              </a:spcAft>
            </a:pPr>
            <a:r>
              <a:rPr lang="en-GB" altLang="en-US" sz="1000" dirty="0" smtClean="0"/>
              <a:t>Rose </a:t>
            </a:r>
            <a:r>
              <a:rPr lang="en-GB" altLang="en-US" sz="1000" dirty="0"/>
              <a:t>amongst top 20% from 0 to 1 whilst the top 10% fell from 5 to 4. </a:t>
            </a:r>
            <a:endParaRPr lang="en-GB" altLang="en-US" sz="1000" dirty="0" smtClean="0"/>
          </a:p>
          <a:p>
            <a:pPr algn="just">
              <a:spcAft>
                <a:spcPts val="100"/>
              </a:spcAft>
            </a:pPr>
            <a:r>
              <a:rPr lang="en-GB" altLang="en-US" sz="1000" dirty="0" smtClean="0"/>
              <a:t>The </a:t>
            </a:r>
            <a:r>
              <a:rPr lang="en-GB" altLang="en-US" sz="1000" dirty="0"/>
              <a:t>most deprived areas are Flitwick, Leighton Buzzard North, Houghton Hall, Parkside, Dunstable-</a:t>
            </a:r>
            <a:r>
              <a:rPr lang="en-GB" altLang="en-US" sz="1000" dirty="0" err="1"/>
              <a:t>Manshead</a:t>
            </a:r>
            <a:r>
              <a:rPr lang="en-GB" altLang="en-US" sz="1000" dirty="0" smtClean="0"/>
              <a:t>.</a:t>
            </a:r>
            <a:endParaRPr lang="en-GB" altLang="en-US" sz="1000" dirty="0"/>
          </a:p>
        </p:txBody>
      </p:sp>
      <p:sp>
        <p:nvSpPr>
          <p:cNvPr id="25" name="TextBox 24"/>
          <p:cNvSpPr txBox="1"/>
          <p:nvPr/>
        </p:nvSpPr>
        <p:spPr>
          <a:xfrm>
            <a:off x="107504" y="5229200"/>
            <a:ext cx="4392487" cy="1092028"/>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Aft>
                <a:spcPts val="100"/>
              </a:spcAft>
            </a:pPr>
            <a:r>
              <a:rPr lang="en-GB" sz="1200" b="1" dirty="0"/>
              <a:t>Education Skills and </a:t>
            </a:r>
            <a:r>
              <a:rPr lang="en-GB" sz="1200" b="1" dirty="0" smtClean="0"/>
              <a:t>Training</a:t>
            </a:r>
            <a:endParaRPr lang="en-GB" altLang="en-US" sz="1200" b="1" dirty="0" smtClean="0"/>
          </a:p>
          <a:p>
            <a:pPr algn="just">
              <a:spcAft>
                <a:spcPts val="100"/>
              </a:spcAft>
            </a:pPr>
            <a:r>
              <a:rPr lang="en-GB" altLang="en-US" sz="1000" dirty="0" smtClean="0"/>
              <a:t>There has been a </a:t>
            </a:r>
            <a:r>
              <a:rPr lang="en-GB" altLang="en-US" sz="1000" dirty="0" smtClean="0"/>
              <a:t>reduction </a:t>
            </a:r>
            <a:r>
              <a:rPr lang="en-GB" altLang="en-US" sz="1000" dirty="0"/>
              <a:t>across the top 20 and top 10 most deprived nationally from 16 to 15 and 8 to 6 respectively. </a:t>
            </a:r>
            <a:endParaRPr lang="en-GB" altLang="en-US" sz="1000" dirty="0" smtClean="0"/>
          </a:p>
          <a:p>
            <a:pPr algn="just">
              <a:spcAft>
                <a:spcPts val="100"/>
              </a:spcAft>
            </a:pPr>
            <a:r>
              <a:rPr lang="en-GB" altLang="en-US" sz="1000" dirty="0" smtClean="0"/>
              <a:t>The </a:t>
            </a:r>
            <a:r>
              <a:rPr lang="en-GB" altLang="en-US" sz="1000" dirty="0"/>
              <a:t>areas which are most deprived are Flitwick, Leighton Buzzard North, Houghton Hall, Parkside and Dunstable-</a:t>
            </a:r>
            <a:r>
              <a:rPr lang="en-GB" altLang="en-US" sz="1000" dirty="0" err="1"/>
              <a:t>Manshead</a:t>
            </a:r>
            <a:r>
              <a:rPr lang="en-GB" altLang="en-US" sz="1000" dirty="0"/>
              <a:t>. </a:t>
            </a:r>
          </a:p>
        </p:txBody>
      </p:sp>
      <p:sp>
        <p:nvSpPr>
          <p:cNvPr id="28" name="TextBox 27"/>
          <p:cNvSpPr txBox="1"/>
          <p:nvPr/>
        </p:nvSpPr>
        <p:spPr>
          <a:xfrm>
            <a:off x="4633310" y="5229200"/>
            <a:ext cx="4349529" cy="107784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spcBef>
                <a:spcPts val="400"/>
              </a:spcBef>
            </a:pPr>
            <a:r>
              <a:rPr lang="en-GB" sz="1200" b="1" dirty="0"/>
              <a:t>Children and Young People</a:t>
            </a:r>
          </a:p>
          <a:p>
            <a:pPr algn="just">
              <a:spcAft>
                <a:spcPts val="100"/>
              </a:spcAft>
            </a:pPr>
            <a:r>
              <a:rPr lang="en-GB" altLang="en-US" sz="1000" dirty="0" smtClean="0"/>
              <a:t>There has been </a:t>
            </a:r>
            <a:r>
              <a:rPr lang="en-GB" altLang="en-US" sz="1000" dirty="0"/>
              <a:t>a </a:t>
            </a:r>
            <a:r>
              <a:rPr lang="en-GB" altLang="en-US" sz="1000" dirty="0" smtClean="0"/>
              <a:t>decrease </a:t>
            </a:r>
            <a:r>
              <a:rPr lang="en-GB" altLang="en-US" sz="1000" dirty="0"/>
              <a:t>in the number of LSOAs in the top 20 and top 10% from 24 to 22 and 10 to 9 areas. </a:t>
            </a:r>
            <a:endParaRPr lang="en-GB" altLang="en-US" sz="1000" dirty="0" smtClean="0"/>
          </a:p>
          <a:p>
            <a:pPr algn="just">
              <a:spcAft>
                <a:spcPts val="100"/>
              </a:spcAft>
            </a:pPr>
            <a:r>
              <a:rPr lang="en-GB" altLang="en-US" sz="1000" dirty="0" smtClean="0"/>
              <a:t>The </a:t>
            </a:r>
            <a:r>
              <a:rPr lang="en-GB" altLang="en-US" sz="1000" dirty="0"/>
              <a:t>areas which rank highest are Leighton Buzzard North, Flitwick, Tithe Farm, Parkside, Houghton Hall, Dunstable-</a:t>
            </a:r>
            <a:r>
              <a:rPr lang="en-GB" altLang="en-US" sz="1000" dirty="0" err="1"/>
              <a:t>Manshead</a:t>
            </a:r>
            <a:r>
              <a:rPr lang="en-GB" altLang="en-US" sz="1000" dirty="0"/>
              <a:t>. </a:t>
            </a:r>
          </a:p>
        </p:txBody>
      </p:sp>
      <p:grpSp>
        <p:nvGrpSpPr>
          <p:cNvPr id="29" name="Group 28"/>
          <p:cNvGrpSpPr/>
          <p:nvPr/>
        </p:nvGrpSpPr>
        <p:grpSpPr>
          <a:xfrm>
            <a:off x="179512" y="2198457"/>
            <a:ext cx="648000" cy="648000"/>
            <a:chOff x="193798" y="2222609"/>
            <a:chExt cx="930414" cy="930183"/>
          </a:xfrm>
        </p:grpSpPr>
        <p:sp>
          <p:nvSpPr>
            <p:cNvPr id="30" name="Oval 29"/>
            <p:cNvSpPr>
              <a:spLocks noChangeAspect="1"/>
            </p:cNvSpPr>
            <p:nvPr/>
          </p:nvSpPr>
          <p:spPr bwMode="auto">
            <a:xfrm>
              <a:off x="193798" y="2222609"/>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31" name="Picture 30"/>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8555" y="2347250"/>
              <a:ext cx="680901" cy="680901"/>
            </a:xfrm>
            <a:prstGeom prst="rect">
              <a:avLst/>
            </a:prstGeom>
          </p:spPr>
        </p:pic>
      </p:grpSp>
      <p:grpSp>
        <p:nvGrpSpPr>
          <p:cNvPr id="32" name="Group 31"/>
          <p:cNvGrpSpPr/>
          <p:nvPr/>
        </p:nvGrpSpPr>
        <p:grpSpPr>
          <a:xfrm>
            <a:off x="179512" y="3133836"/>
            <a:ext cx="648000" cy="648000"/>
            <a:chOff x="219949" y="3397899"/>
            <a:chExt cx="930414" cy="930183"/>
          </a:xfrm>
        </p:grpSpPr>
        <p:sp>
          <p:nvSpPr>
            <p:cNvPr id="33" name="Oval 32"/>
            <p:cNvSpPr>
              <a:spLocks noChangeAspect="1"/>
            </p:cNvSpPr>
            <p:nvPr/>
          </p:nvSpPr>
          <p:spPr bwMode="auto">
            <a:xfrm>
              <a:off x="219949" y="3397899"/>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34" name="Picture 3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1167" y="3556990"/>
              <a:ext cx="612000" cy="612000"/>
            </a:xfrm>
            <a:prstGeom prst="rect">
              <a:avLst/>
            </a:prstGeom>
          </p:spPr>
        </p:pic>
      </p:grpSp>
      <p:grpSp>
        <p:nvGrpSpPr>
          <p:cNvPr id="35" name="Group 34"/>
          <p:cNvGrpSpPr/>
          <p:nvPr/>
        </p:nvGrpSpPr>
        <p:grpSpPr>
          <a:xfrm>
            <a:off x="179512" y="4213956"/>
            <a:ext cx="648000" cy="648000"/>
            <a:chOff x="264318" y="4509554"/>
            <a:chExt cx="930414" cy="930183"/>
          </a:xfrm>
        </p:grpSpPr>
        <p:sp>
          <p:nvSpPr>
            <p:cNvPr id="36" name="Oval 35"/>
            <p:cNvSpPr>
              <a:spLocks noChangeAspect="1"/>
            </p:cNvSpPr>
            <p:nvPr/>
          </p:nvSpPr>
          <p:spPr bwMode="auto">
            <a:xfrm>
              <a:off x="264318" y="4509554"/>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37" name="Picture 36"/>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325" y="4634445"/>
              <a:ext cx="680400" cy="680400"/>
            </a:xfrm>
            <a:prstGeom prst="rect">
              <a:avLst/>
            </a:prstGeom>
          </p:spPr>
        </p:pic>
      </p:grpSp>
      <p:grpSp>
        <p:nvGrpSpPr>
          <p:cNvPr id="38" name="Group 37"/>
          <p:cNvGrpSpPr/>
          <p:nvPr/>
        </p:nvGrpSpPr>
        <p:grpSpPr>
          <a:xfrm>
            <a:off x="195241" y="5463539"/>
            <a:ext cx="632271" cy="623351"/>
            <a:chOff x="219949" y="5625988"/>
            <a:chExt cx="930414" cy="930183"/>
          </a:xfrm>
        </p:grpSpPr>
        <p:sp>
          <p:nvSpPr>
            <p:cNvPr id="39" name="Oval 38"/>
            <p:cNvSpPr>
              <a:spLocks noChangeAspect="1"/>
            </p:cNvSpPr>
            <p:nvPr/>
          </p:nvSpPr>
          <p:spPr bwMode="auto">
            <a:xfrm>
              <a:off x="219949" y="5625988"/>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40" name="Picture 39"/>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9156" y="5785079"/>
              <a:ext cx="612000" cy="612000"/>
            </a:xfrm>
            <a:prstGeom prst="rect">
              <a:avLst/>
            </a:prstGeom>
          </p:spPr>
        </p:pic>
      </p:grpSp>
      <p:grpSp>
        <p:nvGrpSpPr>
          <p:cNvPr id="41" name="Group 40"/>
          <p:cNvGrpSpPr/>
          <p:nvPr/>
        </p:nvGrpSpPr>
        <p:grpSpPr>
          <a:xfrm>
            <a:off x="4716033" y="3165270"/>
            <a:ext cx="648000" cy="648000"/>
            <a:chOff x="4493952" y="3205854"/>
            <a:chExt cx="930414" cy="930183"/>
          </a:xfrm>
        </p:grpSpPr>
        <p:sp>
          <p:nvSpPr>
            <p:cNvPr id="42" name="Oval 41"/>
            <p:cNvSpPr>
              <a:spLocks noChangeAspect="1"/>
            </p:cNvSpPr>
            <p:nvPr/>
          </p:nvSpPr>
          <p:spPr bwMode="auto">
            <a:xfrm>
              <a:off x="4493952" y="3205854"/>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43" name="Picture 42"/>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53159" y="3364945"/>
              <a:ext cx="612000" cy="612000"/>
            </a:xfrm>
            <a:prstGeom prst="rect">
              <a:avLst/>
            </a:prstGeom>
          </p:spPr>
        </p:pic>
      </p:grpSp>
      <p:grpSp>
        <p:nvGrpSpPr>
          <p:cNvPr id="44" name="Group 43"/>
          <p:cNvGrpSpPr/>
          <p:nvPr/>
        </p:nvGrpSpPr>
        <p:grpSpPr>
          <a:xfrm>
            <a:off x="4738882" y="4293096"/>
            <a:ext cx="648000" cy="648000"/>
            <a:chOff x="4507116" y="4332672"/>
            <a:chExt cx="930414" cy="930183"/>
          </a:xfrm>
        </p:grpSpPr>
        <p:sp>
          <p:nvSpPr>
            <p:cNvPr id="45" name="Oval 44"/>
            <p:cNvSpPr>
              <a:spLocks noChangeAspect="1"/>
            </p:cNvSpPr>
            <p:nvPr/>
          </p:nvSpPr>
          <p:spPr bwMode="auto">
            <a:xfrm>
              <a:off x="4507116" y="4332672"/>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46" name="Picture 45"/>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32123" y="4457563"/>
              <a:ext cx="680400" cy="680400"/>
            </a:xfrm>
            <a:prstGeom prst="rect">
              <a:avLst/>
            </a:prstGeom>
          </p:spPr>
        </p:pic>
      </p:grpSp>
      <p:grpSp>
        <p:nvGrpSpPr>
          <p:cNvPr id="47" name="Group 46"/>
          <p:cNvGrpSpPr/>
          <p:nvPr/>
        </p:nvGrpSpPr>
        <p:grpSpPr>
          <a:xfrm>
            <a:off x="4716089" y="5398141"/>
            <a:ext cx="648000" cy="648000"/>
            <a:chOff x="4518300" y="5433898"/>
            <a:chExt cx="930414" cy="930183"/>
          </a:xfrm>
        </p:grpSpPr>
        <p:sp>
          <p:nvSpPr>
            <p:cNvPr id="48" name="Oval 47"/>
            <p:cNvSpPr>
              <a:spLocks noChangeAspect="1"/>
            </p:cNvSpPr>
            <p:nvPr/>
          </p:nvSpPr>
          <p:spPr bwMode="auto">
            <a:xfrm>
              <a:off x="4518300" y="5433898"/>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49" name="Picture 48"/>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43307" y="5558789"/>
              <a:ext cx="680400" cy="680400"/>
            </a:xfrm>
            <a:prstGeom prst="rect">
              <a:avLst/>
            </a:prstGeom>
          </p:spPr>
        </p:pic>
      </p:grpSp>
    </p:spTree>
    <p:extLst>
      <p:ext uri="{BB962C8B-B14F-4D97-AF65-F5344CB8AC3E}">
        <p14:creationId xmlns:p14="http://schemas.microsoft.com/office/powerpoint/2010/main" val="3420343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4249"/>
            <a:ext cx="9144000" cy="150455"/>
          </a:xfrm>
          <a:prstGeom prst="rect">
            <a:avLst/>
          </a:prstGeom>
          <a:solidFill>
            <a:srgbClr val="4A3A3C"/>
          </a:solidFill>
        </p:spPr>
        <p:txBody>
          <a:bodyPr wrap="square" rtlCol="0">
            <a:spAutoFit/>
          </a:bodyPr>
          <a:lstStyle/>
          <a:p>
            <a:endParaRPr lang="en-GB" dirty="0"/>
          </a:p>
        </p:txBody>
      </p:sp>
      <p:sp>
        <p:nvSpPr>
          <p:cNvPr id="5" name="TextBox 4"/>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smtClean="0">
                <a:solidFill>
                  <a:schemeClr val="bg1"/>
                </a:solidFill>
              </a:rPr>
              <a:t>Index </a:t>
            </a:r>
            <a:r>
              <a:rPr lang="en-GB" sz="2000" b="1" dirty="0" smtClean="0">
                <a:solidFill>
                  <a:schemeClr val="bg1"/>
                </a:solidFill>
              </a:rPr>
              <a:t>of </a:t>
            </a:r>
            <a:r>
              <a:rPr lang="en-GB" sz="2000" b="1" dirty="0" smtClean="0">
                <a:solidFill>
                  <a:schemeClr val="bg1"/>
                </a:solidFill>
              </a:rPr>
              <a:t>Deprivation </a:t>
            </a:r>
            <a:r>
              <a:rPr lang="en-GB" sz="2000" b="1" dirty="0" smtClean="0">
                <a:solidFill>
                  <a:schemeClr val="bg1"/>
                </a:solidFill>
              </a:rPr>
              <a:t>2019</a:t>
            </a:r>
            <a:r>
              <a:rPr lang="en-GB" dirty="0" smtClean="0">
                <a:solidFill>
                  <a:schemeClr val="bg1"/>
                </a:solidFill>
              </a:rPr>
              <a:t/>
            </a:r>
            <a:br>
              <a:rPr lang="en-GB" dirty="0" smtClean="0">
                <a:solidFill>
                  <a:schemeClr val="bg1"/>
                </a:solidFill>
              </a:rPr>
            </a:br>
            <a:r>
              <a:rPr lang="en-GB" sz="1400" dirty="0" smtClean="0">
                <a:solidFill>
                  <a:schemeClr val="bg1"/>
                </a:solidFill>
              </a:rPr>
              <a:t>Central </a:t>
            </a:r>
            <a:r>
              <a:rPr lang="en-GB" sz="1400" dirty="0" smtClean="0">
                <a:solidFill>
                  <a:schemeClr val="bg1"/>
                </a:solidFill>
              </a:rPr>
              <a:t>Bedfordshire</a:t>
            </a:r>
            <a:endParaRPr lang="en-GB" sz="1400" dirty="0">
              <a:solidFill>
                <a:schemeClr val="bg1"/>
              </a:solidFill>
            </a:endParaRPr>
          </a:p>
        </p:txBody>
      </p:sp>
      <p:sp>
        <p:nvSpPr>
          <p:cNvPr id="7" name="Content Placeholder 2"/>
          <p:cNvSpPr txBox="1">
            <a:spLocks/>
          </p:cNvSpPr>
          <p:nvPr/>
        </p:nvSpPr>
        <p:spPr>
          <a:xfrm>
            <a:off x="107504" y="692696"/>
            <a:ext cx="9001000" cy="5904657"/>
          </a:xfrm>
          <a:prstGeom prst="rect">
            <a:avLst/>
          </a:prstGeom>
        </p:spPr>
        <p:txBody>
          <a:bodyPr vert="horz" wrap="square" lIns="91440" tIns="45720" rIns="91440" bIns="45720" numCol="1" spcCol="72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l">
              <a:lnSpc>
                <a:spcPct val="100000"/>
              </a:lnSpc>
              <a:spcBef>
                <a:spcPts val="150"/>
              </a:spcBef>
              <a:buFont typeface="Arial" panose="020B0604020202020204" pitchFamily="34" charset="0"/>
              <a:buChar char="•"/>
            </a:pPr>
            <a:endParaRPr lang="en-GB" altLang="en-US" sz="800" dirty="0"/>
          </a:p>
        </p:txBody>
      </p:sp>
      <p:graphicFrame>
        <p:nvGraphicFramePr>
          <p:cNvPr id="8" name="Table 7"/>
          <p:cNvGraphicFramePr>
            <a:graphicFrameLocks noGrp="1"/>
          </p:cNvGraphicFramePr>
          <p:nvPr>
            <p:extLst>
              <p:ext uri="{D42A27DB-BD31-4B8C-83A1-F6EECF244321}">
                <p14:modId xmlns:p14="http://schemas.microsoft.com/office/powerpoint/2010/main" val="3846409793"/>
              </p:ext>
            </p:extLst>
          </p:nvPr>
        </p:nvGraphicFramePr>
        <p:xfrm>
          <a:off x="1852004" y="4270576"/>
          <a:ext cx="7128792" cy="2542800"/>
        </p:xfrm>
        <a:graphic>
          <a:graphicData uri="http://schemas.openxmlformats.org/drawingml/2006/table">
            <a:tbl>
              <a:tblPr firstRow="1" bandRow="1">
                <a:tableStyleId>{3C2FFA5D-87B4-456A-9821-1D502468CF0F}</a:tableStyleId>
              </a:tblPr>
              <a:tblGrid>
                <a:gridCol w="2381867">
                  <a:extLst>
                    <a:ext uri="{9D8B030D-6E8A-4147-A177-3AD203B41FA5}">
                      <a16:colId xmlns:a16="http://schemas.microsoft.com/office/drawing/2014/main" val="1645923235"/>
                    </a:ext>
                  </a:extLst>
                </a:gridCol>
                <a:gridCol w="793956">
                  <a:extLst>
                    <a:ext uri="{9D8B030D-6E8A-4147-A177-3AD203B41FA5}">
                      <a16:colId xmlns:a16="http://schemas.microsoft.com/office/drawing/2014/main" val="3824953539"/>
                    </a:ext>
                  </a:extLst>
                </a:gridCol>
                <a:gridCol w="721778">
                  <a:extLst>
                    <a:ext uri="{9D8B030D-6E8A-4147-A177-3AD203B41FA5}">
                      <a16:colId xmlns:a16="http://schemas.microsoft.com/office/drawing/2014/main" val="4206837953"/>
                    </a:ext>
                  </a:extLst>
                </a:gridCol>
                <a:gridCol w="782919">
                  <a:extLst>
                    <a:ext uri="{9D8B030D-6E8A-4147-A177-3AD203B41FA5}">
                      <a16:colId xmlns:a16="http://schemas.microsoft.com/office/drawing/2014/main" val="259807523"/>
                    </a:ext>
                  </a:extLst>
                </a:gridCol>
                <a:gridCol w="936104">
                  <a:extLst>
                    <a:ext uri="{9D8B030D-6E8A-4147-A177-3AD203B41FA5}">
                      <a16:colId xmlns:a16="http://schemas.microsoft.com/office/drawing/2014/main" val="2436588343"/>
                    </a:ext>
                  </a:extLst>
                </a:gridCol>
                <a:gridCol w="792088">
                  <a:extLst>
                    <a:ext uri="{9D8B030D-6E8A-4147-A177-3AD203B41FA5}">
                      <a16:colId xmlns:a16="http://schemas.microsoft.com/office/drawing/2014/main" val="1781227999"/>
                    </a:ext>
                  </a:extLst>
                </a:gridCol>
                <a:gridCol w="720080">
                  <a:extLst>
                    <a:ext uri="{9D8B030D-6E8A-4147-A177-3AD203B41FA5}">
                      <a16:colId xmlns:a16="http://schemas.microsoft.com/office/drawing/2014/main" val="813378577"/>
                    </a:ext>
                  </a:extLst>
                </a:gridCol>
              </a:tblGrid>
              <a:tr h="181585">
                <a:tc>
                  <a:txBody>
                    <a:bodyPr/>
                    <a:lstStyle/>
                    <a:p>
                      <a:r>
                        <a:rPr lang="en-GB" sz="1000" dirty="0" smtClean="0">
                          <a:solidFill>
                            <a:schemeClr val="tx1"/>
                          </a:solidFill>
                        </a:rPr>
                        <a:t>Domain</a:t>
                      </a:r>
                      <a:endParaRPr lang="en-GB" sz="1000" dirty="0">
                        <a:solidFill>
                          <a:schemeClr val="tx1"/>
                        </a:solidFill>
                      </a:endParaRPr>
                    </a:p>
                  </a:txBody>
                  <a:tcPr marT="21600" marB="2160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Top 20% most deprived</a:t>
                      </a:r>
                      <a:r>
                        <a:rPr lang="en-GB" sz="1000" baseline="0" dirty="0" smtClean="0">
                          <a:solidFill>
                            <a:schemeClr val="tx1"/>
                          </a:solidFill>
                        </a:rPr>
                        <a:t> nationally</a:t>
                      </a:r>
                      <a:endParaRPr lang="en-GB" sz="1000" dirty="0" smtClean="0">
                        <a:solidFill>
                          <a:schemeClr val="tx1"/>
                        </a:solidFill>
                      </a:endParaRPr>
                    </a:p>
                  </a:txBody>
                  <a:tcPr marT="21600" marB="21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smtClean="0">
                        <a:solidFill>
                          <a:schemeClr val="tx1"/>
                        </a:solidFill>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Top 10%</a:t>
                      </a:r>
                      <a:r>
                        <a:rPr lang="en-GB" sz="1000" baseline="0" dirty="0" smtClean="0">
                          <a:solidFill>
                            <a:schemeClr val="tx1"/>
                          </a:solidFill>
                        </a:rPr>
                        <a:t> most deprived nationally</a:t>
                      </a:r>
                      <a:endParaRPr lang="en-GB" sz="1000" dirty="0" smtClean="0">
                        <a:solidFill>
                          <a:schemeClr val="tx1"/>
                        </a:solidFill>
                      </a:endParaRPr>
                    </a:p>
                  </a:txBody>
                  <a:tcPr marT="21600" marB="21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smtClean="0">
                        <a:solidFill>
                          <a:schemeClr val="tx1"/>
                        </a:solidFill>
                      </a:endParaRPr>
                    </a:p>
                  </a:txBody>
                  <a:tcPr/>
                </a:tc>
                <a:extLst>
                  <a:ext uri="{0D108BD9-81ED-4DB2-BD59-A6C34878D82A}">
                    <a16:rowId xmlns:a16="http://schemas.microsoft.com/office/drawing/2014/main" val="597304406"/>
                  </a:ext>
                </a:extLst>
              </a:tr>
              <a:tr h="181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kern="1200" dirty="0">
                        <a:solidFill>
                          <a:schemeClr val="tx1"/>
                        </a:solidFill>
                        <a:latin typeface="+mn-lt"/>
                        <a:ea typeface="+mn-ea"/>
                        <a:cs typeface="+mn-cs"/>
                      </a:endParaRP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2015</a:t>
                      </a: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2019</a:t>
                      </a:r>
                      <a:endParaRPr lang="en-GB" sz="1000" b="1" kern="1200" dirty="0">
                        <a:solidFill>
                          <a:schemeClr val="tx1"/>
                        </a:solidFill>
                        <a:latin typeface="+mn-lt"/>
                        <a:ea typeface="+mn-ea"/>
                        <a:cs typeface="+mn-cs"/>
                      </a:endParaRP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Change</a:t>
                      </a:r>
                      <a:endParaRPr lang="en-GB" sz="1000" b="1" kern="1200" dirty="0">
                        <a:solidFill>
                          <a:schemeClr val="tx1"/>
                        </a:solidFill>
                        <a:latin typeface="+mn-lt"/>
                        <a:ea typeface="+mn-ea"/>
                        <a:cs typeface="+mn-cs"/>
                      </a:endParaRP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2015</a:t>
                      </a: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2019</a:t>
                      </a:r>
                      <a:endParaRPr lang="en-GB" sz="1000" b="1" kern="1200" dirty="0">
                        <a:solidFill>
                          <a:schemeClr val="tx1"/>
                        </a:solidFill>
                        <a:latin typeface="+mn-lt"/>
                        <a:ea typeface="+mn-ea"/>
                        <a:cs typeface="+mn-cs"/>
                      </a:endParaRP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latin typeface="+mn-lt"/>
                          <a:ea typeface="+mn-ea"/>
                          <a:cs typeface="+mn-cs"/>
                        </a:rPr>
                        <a:t>Change</a:t>
                      </a:r>
                      <a:endParaRPr lang="en-GB" sz="1000" b="1" kern="1200" dirty="0">
                        <a:solidFill>
                          <a:schemeClr val="tx1"/>
                        </a:solidFill>
                        <a:latin typeface="+mn-lt"/>
                        <a:ea typeface="+mn-ea"/>
                        <a:cs typeface="+mn-cs"/>
                      </a:endParaRPr>
                    </a:p>
                  </a:txBody>
                  <a:tcPr marT="21600" marB="21600"/>
                </a:tc>
                <a:extLst>
                  <a:ext uri="{0D108BD9-81ED-4DB2-BD59-A6C34878D82A}">
                    <a16:rowId xmlns:a16="http://schemas.microsoft.com/office/drawing/2014/main" val="1968885058"/>
                  </a:ext>
                </a:extLst>
              </a:tr>
              <a:tr h="181585">
                <a:tc>
                  <a:txBody>
                    <a:bodyPr/>
                    <a:lstStyle/>
                    <a:p>
                      <a:r>
                        <a:rPr lang="en-GB" sz="1000" dirty="0" smtClean="0"/>
                        <a:t>Income </a:t>
                      </a:r>
                      <a:endParaRPr lang="en-GB" sz="1000" dirty="0">
                        <a:solidFill>
                          <a:sysClr val="windowText" lastClr="000000"/>
                        </a:solidFill>
                      </a:endParaRPr>
                    </a:p>
                  </a:txBody>
                  <a:tcPr marT="21600" marB="21600"/>
                </a:tc>
                <a:tc>
                  <a:txBody>
                    <a:bodyPr/>
                    <a:lstStyle/>
                    <a:p>
                      <a:pPr algn="r"/>
                      <a:r>
                        <a:rPr lang="en-GB" sz="1000" dirty="0" smtClean="0"/>
                        <a:t>10</a:t>
                      </a:r>
                      <a:endParaRPr lang="en-GB" sz="1000" dirty="0"/>
                    </a:p>
                  </a:txBody>
                  <a:tcPr marT="21600" marB="21600"/>
                </a:tc>
                <a:tc>
                  <a:txBody>
                    <a:bodyPr/>
                    <a:lstStyle/>
                    <a:p>
                      <a:pPr algn="r"/>
                      <a:r>
                        <a:rPr lang="en-GB" sz="1000" dirty="0" smtClean="0"/>
                        <a:t>8</a:t>
                      </a:r>
                      <a:endParaRPr lang="en-GB" sz="1000" dirty="0"/>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-2</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t>1</a:t>
                      </a:r>
                      <a:endParaRPr lang="en-GB" sz="1000" dirty="0"/>
                    </a:p>
                  </a:txBody>
                  <a:tcPr marT="21600" marB="21600"/>
                </a:tc>
                <a:tc>
                  <a:txBody>
                    <a:bodyPr/>
                    <a:lstStyle/>
                    <a:p>
                      <a:pPr algn="r"/>
                      <a:r>
                        <a:rPr lang="en-GB" sz="1000" dirty="0" smtClean="0">
                          <a:solidFill>
                            <a:sysClr val="windowText" lastClr="000000"/>
                          </a:solidFill>
                        </a:rPr>
                        <a:t>0</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-1</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698068927"/>
                  </a:ext>
                </a:extLst>
              </a:tr>
              <a:tr h="181585">
                <a:tc>
                  <a:txBody>
                    <a:bodyPr/>
                    <a:lstStyle/>
                    <a:p>
                      <a:r>
                        <a:rPr lang="en-GB" sz="1000" dirty="0" smtClean="0"/>
                        <a:t>IDACI</a:t>
                      </a:r>
                      <a:endParaRPr lang="en-GB" sz="1000" dirty="0" smtClean="0">
                        <a:solidFill>
                          <a:sysClr val="windowText" lastClr="000000"/>
                        </a:solidFill>
                      </a:endParaRPr>
                    </a:p>
                  </a:txBody>
                  <a:tcPr marT="21600" marB="21600"/>
                </a:tc>
                <a:tc>
                  <a:txBody>
                    <a:bodyPr/>
                    <a:lstStyle/>
                    <a:p>
                      <a:pPr algn="r"/>
                      <a:r>
                        <a:rPr lang="en-GB" sz="1000" dirty="0" smtClean="0"/>
                        <a:t>8</a:t>
                      </a:r>
                      <a:endParaRPr lang="en-GB" sz="1000" dirty="0"/>
                    </a:p>
                  </a:txBody>
                  <a:tcPr marT="21600" marB="21600"/>
                </a:tc>
                <a:tc>
                  <a:txBody>
                    <a:bodyPr/>
                    <a:lstStyle/>
                    <a:p>
                      <a:pPr algn="r"/>
                      <a:r>
                        <a:rPr lang="en-GB" sz="1000" dirty="0" smtClean="0">
                          <a:solidFill>
                            <a:sysClr val="windowText" lastClr="000000"/>
                          </a:solidFill>
                        </a:rPr>
                        <a:t>9</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+1</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2</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2</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0</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1697025695"/>
                  </a:ext>
                </a:extLst>
              </a:tr>
              <a:tr h="181585">
                <a:tc>
                  <a:txBody>
                    <a:bodyPr/>
                    <a:lstStyle/>
                    <a:p>
                      <a:r>
                        <a:rPr lang="en-GB" sz="1000" dirty="0" smtClean="0"/>
                        <a:t>IDAOPI</a:t>
                      </a:r>
                      <a:endParaRPr lang="en-GB" sz="1000" dirty="0">
                        <a:solidFill>
                          <a:sysClr val="windowText" lastClr="000000"/>
                        </a:solidFill>
                      </a:endParaRPr>
                    </a:p>
                  </a:txBody>
                  <a:tcPr marT="21600" marB="21600"/>
                </a:tc>
                <a:tc>
                  <a:txBody>
                    <a:bodyPr/>
                    <a:lstStyle/>
                    <a:p>
                      <a:pPr algn="r"/>
                      <a:r>
                        <a:rPr lang="en-GB" sz="1000" dirty="0" smtClean="0"/>
                        <a:t>2</a:t>
                      </a:r>
                      <a:endParaRPr lang="en-GB" sz="1000" dirty="0"/>
                    </a:p>
                  </a:txBody>
                  <a:tcPr marT="21600" marB="21600"/>
                </a:tc>
                <a:tc>
                  <a:txBody>
                    <a:bodyPr/>
                    <a:lstStyle/>
                    <a:p>
                      <a:pPr algn="r"/>
                      <a:r>
                        <a:rPr lang="en-GB" sz="1000" dirty="0" smtClean="0">
                          <a:solidFill>
                            <a:sysClr val="windowText" lastClr="000000"/>
                          </a:solidFill>
                        </a:rPr>
                        <a:t>2</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0</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0</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0</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0</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2672518758"/>
                  </a:ext>
                </a:extLst>
              </a:tr>
              <a:tr h="181585">
                <a:tc>
                  <a:txBody>
                    <a:bodyPr/>
                    <a:lstStyle/>
                    <a:p>
                      <a:r>
                        <a:rPr lang="en-GB" sz="1000" dirty="0" smtClean="0"/>
                        <a:t>Employment</a:t>
                      </a:r>
                      <a:endParaRPr lang="en-GB" sz="1000" dirty="0">
                        <a:solidFill>
                          <a:sysClr val="windowText" lastClr="000000"/>
                        </a:solidFill>
                      </a:endParaRPr>
                    </a:p>
                  </a:txBody>
                  <a:tcPr marT="21600" marB="21600"/>
                </a:tc>
                <a:tc>
                  <a:txBody>
                    <a:bodyPr/>
                    <a:lstStyle/>
                    <a:p>
                      <a:pPr algn="r"/>
                      <a:r>
                        <a:rPr lang="en-GB" sz="1000" dirty="0" smtClean="0"/>
                        <a:t>5</a:t>
                      </a:r>
                      <a:endParaRPr lang="en-GB" sz="1000" dirty="0"/>
                    </a:p>
                  </a:txBody>
                  <a:tcPr marT="21600" marB="21600"/>
                </a:tc>
                <a:tc>
                  <a:txBody>
                    <a:bodyPr/>
                    <a:lstStyle/>
                    <a:p>
                      <a:pPr algn="r"/>
                      <a:r>
                        <a:rPr lang="en-GB" sz="1000" dirty="0" smtClean="0">
                          <a:solidFill>
                            <a:sysClr val="windowText" lastClr="000000"/>
                          </a:solidFill>
                        </a:rPr>
                        <a:t>4</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-1</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0</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1</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+1</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166747704"/>
                  </a:ext>
                </a:extLst>
              </a:tr>
              <a:tr h="181585">
                <a:tc>
                  <a:txBody>
                    <a:bodyPr/>
                    <a:lstStyle/>
                    <a:p>
                      <a:r>
                        <a:rPr lang="en-GB" sz="1000" dirty="0" smtClean="0"/>
                        <a:t>Education</a:t>
                      </a:r>
                      <a:r>
                        <a:rPr lang="en-GB" sz="1000" baseline="0" dirty="0" smtClean="0"/>
                        <a:t> Skills and Training</a:t>
                      </a:r>
                      <a:endParaRPr lang="en-GB" sz="1000" dirty="0">
                        <a:solidFill>
                          <a:sysClr val="windowText" lastClr="000000"/>
                        </a:solidFill>
                      </a:endParaRPr>
                    </a:p>
                  </a:txBody>
                  <a:tcPr marT="21600" marB="21600"/>
                </a:tc>
                <a:tc>
                  <a:txBody>
                    <a:bodyPr/>
                    <a:lstStyle/>
                    <a:p>
                      <a:pPr algn="r"/>
                      <a:r>
                        <a:rPr lang="en-GB" sz="1000" dirty="0" smtClean="0"/>
                        <a:t>16</a:t>
                      </a:r>
                      <a:endParaRPr lang="en-GB" sz="1000" dirty="0"/>
                    </a:p>
                  </a:txBody>
                  <a:tcPr marT="21600" marB="21600"/>
                </a:tc>
                <a:tc>
                  <a:txBody>
                    <a:bodyPr/>
                    <a:lstStyle/>
                    <a:p>
                      <a:pPr algn="r"/>
                      <a:r>
                        <a:rPr lang="en-GB" sz="1000" dirty="0" smtClean="0">
                          <a:solidFill>
                            <a:sysClr val="windowText" lastClr="000000"/>
                          </a:solidFill>
                        </a:rPr>
                        <a:t>15</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-1</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8</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6</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-2</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3300508433"/>
                  </a:ext>
                </a:extLst>
              </a:tr>
              <a:tr h="181585">
                <a:tc>
                  <a:txBody>
                    <a:bodyPr/>
                    <a:lstStyle/>
                    <a:p>
                      <a:r>
                        <a:rPr lang="en-GB" sz="1000" dirty="0" smtClean="0"/>
                        <a:t>Children and Young People</a:t>
                      </a:r>
                      <a:endParaRPr lang="en-GB" sz="1000" dirty="0">
                        <a:solidFill>
                          <a:sysClr val="windowText" lastClr="000000"/>
                        </a:solidFill>
                      </a:endParaRPr>
                    </a:p>
                  </a:txBody>
                  <a:tcPr marT="21600" marB="21600"/>
                </a:tc>
                <a:tc>
                  <a:txBody>
                    <a:bodyPr/>
                    <a:lstStyle/>
                    <a:p>
                      <a:pPr algn="r"/>
                      <a:r>
                        <a:rPr lang="en-GB" sz="1000" dirty="0" smtClean="0"/>
                        <a:t>24</a:t>
                      </a:r>
                      <a:endParaRPr lang="en-GB" sz="1000" dirty="0"/>
                    </a:p>
                  </a:txBody>
                  <a:tcPr marT="21600" marB="21600"/>
                </a:tc>
                <a:tc>
                  <a:txBody>
                    <a:bodyPr/>
                    <a:lstStyle/>
                    <a:p>
                      <a:pPr algn="r"/>
                      <a:r>
                        <a:rPr lang="en-GB" sz="1000" dirty="0" smtClean="0">
                          <a:solidFill>
                            <a:sysClr val="windowText" lastClr="000000"/>
                          </a:solidFill>
                        </a:rPr>
                        <a:t>22</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-2</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10</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9</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-1</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427405397"/>
                  </a:ext>
                </a:extLst>
              </a:tr>
              <a:tr h="181585">
                <a:tc>
                  <a:txBody>
                    <a:bodyPr/>
                    <a:lstStyle/>
                    <a:p>
                      <a:r>
                        <a:rPr lang="en-GB" sz="1000" dirty="0" smtClean="0"/>
                        <a:t>Adult Skills</a:t>
                      </a:r>
                      <a:endParaRPr lang="en-GB" sz="1000" dirty="0">
                        <a:solidFill>
                          <a:sysClr val="windowText" lastClr="000000"/>
                        </a:solidFill>
                      </a:endParaRPr>
                    </a:p>
                  </a:txBody>
                  <a:tcPr marT="21600" marB="21600"/>
                </a:tc>
                <a:tc>
                  <a:txBody>
                    <a:bodyPr/>
                    <a:lstStyle/>
                    <a:p>
                      <a:pPr algn="r"/>
                      <a:r>
                        <a:rPr lang="en-GB" sz="1000" dirty="0" smtClean="0"/>
                        <a:t>10</a:t>
                      </a:r>
                      <a:endParaRPr lang="en-GB" sz="1000" dirty="0"/>
                    </a:p>
                  </a:txBody>
                  <a:tcPr marT="21600" marB="21600"/>
                </a:tc>
                <a:tc>
                  <a:txBody>
                    <a:bodyPr/>
                    <a:lstStyle/>
                    <a:p>
                      <a:pPr algn="r"/>
                      <a:r>
                        <a:rPr lang="en-GB" sz="1000" dirty="0" smtClean="0">
                          <a:solidFill>
                            <a:sysClr val="windowText" lastClr="000000"/>
                          </a:solidFill>
                        </a:rPr>
                        <a:t>10</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0</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0</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0</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0</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730919003"/>
                  </a:ext>
                </a:extLst>
              </a:tr>
              <a:tr h="181585">
                <a:tc>
                  <a:txBody>
                    <a:bodyPr/>
                    <a:lstStyle/>
                    <a:p>
                      <a:r>
                        <a:rPr lang="en-GB" sz="1000" dirty="0" smtClean="0"/>
                        <a:t>Health</a:t>
                      </a:r>
                      <a:r>
                        <a:rPr lang="en-GB" sz="1000" baseline="0" dirty="0" smtClean="0"/>
                        <a:t> Deprivation &amp; Disability</a:t>
                      </a:r>
                      <a:endParaRPr lang="en-GB" sz="1000" dirty="0">
                        <a:solidFill>
                          <a:sysClr val="windowText" lastClr="000000"/>
                        </a:solidFill>
                      </a:endParaRPr>
                    </a:p>
                  </a:txBody>
                  <a:tcPr marT="21600" marB="21600"/>
                </a:tc>
                <a:tc>
                  <a:txBody>
                    <a:bodyPr/>
                    <a:lstStyle/>
                    <a:p>
                      <a:pPr algn="r"/>
                      <a:r>
                        <a:rPr lang="en-GB" sz="1000" dirty="0" smtClean="0"/>
                        <a:t>1</a:t>
                      </a:r>
                      <a:endParaRPr lang="en-GB" sz="1000" dirty="0"/>
                    </a:p>
                  </a:txBody>
                  <a:tcPr marT="21600" marB="21600"/>
                </a:tc>
                <a:tc>
                  <a:txBody>
                    <a:bodyPr/>
                    <a:lstStyle/>
                    <a:p>
                      <a:pPr algn="r"/>
                      <a:r>
                        <a:rPr lang="en-GB" sz="1000" dirty="0" smtClean="0">
                          <a:solidFill>
                            <a:sysClr val="windowText" lastClr="000000"/>
                          </a:solidFill>
                        </a:rPr>
                        <a:t>1</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0</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0</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0</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0</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2229118608"/>
                  </a:ext>
                </a:extLst>
              </a:tr>
              <a:tr h="181585">
                <a:tc>
                  <a:txBody>
                    <a:bodyPr/>
                    <a:lstStyle/>
                    <a:p>
                      <a:r>
                        <a:rPr lang="en-GB" sz="1000" dirty="0" smtClean="0"/>
                        <a:t>Crime</a:t>
                      </a:r>
                      <a:endParaRPr lang="en-GB" sz="1000" dirty="0">
                        <a:solidFill>
                          <a:sysClr val="windowText" lastClr="000000"/>
                        </a:solidFill>
                      </a:endParaRPr>
                    </a:p>
                  </a:txBody>
                  <a:tcPr marT="21600" marB="21600"/>
                </a:tc>
                <a:tc>
                  <a:txBody>
                    <a:bodyPr/>
                    <a:lstStyle/>
                    <a:p>
                      <a:pPr algn="r"/>
                      <a:r>
                        <a:rPr lang="en-GB" sz="1000" dirty="0" smtClean="0"/>
                        <a:t>22</a:t>
                      </a:r>
                      <a:endParaRPr lang="en-GB" sz="1000" dirty="0"/>
                    </a:p>
                  </a:txBody>
                  <a:tcPr marT="21600" marB="21600"/>
                </a:tc>
                <a:tc>
                  <a:txBody>
                    <a:bodyPr/>
                    <a:lstStyle/>
                    <a:p>
                      <a:pPr algn="r"/>
                      <a:r>
                        <a:rPr lang="en-GB" sz="1000" dirty="0" smtClean="0">
                          <a:solidFill>
                            <a:sysClr val="windowText" lastClr="000000"/>
                          </a:solidFill>
                        </a:rPr>
                        <a:t>19</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3</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14</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8</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-6</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981260671"/>
                  </a:ext>
                </a:extLst>
              </a:tr>
              <a:tr h="181585">
                <a:tc>
                  <a:txBody>
                    <a:bodyPr/>
                    <a:lstStyle/>
                    <a:p>
                      <a:r>
                        <a:rPr lang="en-GB" sz="1000" dirty="0" smtClean="0"/>
                        <a:t>Barriers to</a:t>
                      </a:r>
                      <a:r>
                        <a:rPr lang="en-GB" sz="1000" baseline="0" dirty="0" smtClean="0"/>
                        <a:t> Housing and Services</a:t>
                      </a:r>
                      <a:endParaRPr lang="en-GB" sz="1000" dirty="0">
                        <a:solidFill>
                          <a:sysClr val="windowText" lastClr="000000"/>
                        </a:solidFill>
                      </a:endParaRPr>
                    </a:p>
                  </a:txBody>
                  <a:tcPr marT="21600" marB="21600"/>
                </a:tc>
                <a:tc>
                  <a:txBody>
                    <a:bodyPr/>
                    <a:lstStyle/>
                    <a:p>
                      <a:pPr algn="r"/>
                      <a:r>
                        <a:rPr lang="en-GB" sz="1000" dirty="0" smtClean="0"/>
                        <a:t>18</a:t>
                      </a:r>
                      <a:endParaRPr lang="en-GB" sz="1000" dirty="0"/>
                    </a:p>
                  </a:txBody>
                  <a:tcPr marT="21600" marB="21600"/>
                </a:tc>
                <a:tc>
                  <a:txBody>
                    <a:bodyPr/>
                    <a:lstStyle/>
                    <a:p>
                      <a:pPr algn="r"/>
                      <a:r>
                        <a:rPr lang="en-GB" sz="1000" dirty="0" smtClean="0">
                          <a:solidFill>
                            <a:sysClr val="windowText" lastClr="000000"/>
                          </a:solidFill>
                        </a:rPr>
                        <a:t>21</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+3</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8</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11</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+3</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129842824"/>
                  </a:ext>
                </a:extLst>
              </a:tr>
              <a:tr h="181585">
                <a:tc>
                  <a:txBody>
                    <a:bodyPr/>
                    <a:lstStyle/>
                    <a:p>
                      <a:r>
                        <a:rPr lang="en-GB" sz="1000" dirty="0" smtClean="0"/>
                        <a:t>Living</a:t>
                      </a:r>
                      <a:r>
                        <a:rPr lang="en-GB" sz="1000" baseline="0" dirty="0" smtClean="0"/>
                        <a:t> Environment</a:t>
                      </a:r>
                      <a:endParaRPr lang="en-GB" sz="1000" dirty="0">
                        <a:solidFill>
                          <a:sysClr val="windowText" lastClr="000000"/>
                        </a:solidFill>
                      </a:endParaRPr>
                    </a:p>
                  </a:txBody>
                  <a:tcPr marT="21600" marB="21600"/>
                </a:tc>
                <a:tc>
                  <a:txBody>
                    <a:bodyPr/>
                    <a:lstStyle/>
                    <a:p>
                      <a:pPr algn="r"/>
                      <a:r>
                        <a:rPr lang="en-GB" sz="1000" dirty="0" smtClean="0"/>
                        <a:t>1</a:t>
                      </a:r>
                      <a:endParaRPr lang="en-GB" sz="1000" dirty="0"/>
                    </a:p>
                  </a:txBody>
                  <a:tcPr marT="21600" marB="21600"/>
                </a:tc>
                <a:tc>
                  <a:txBody>
                    <a:bodyPr/>
                    <a:lstStyle/>
                    <a:p>
                      <a:pPr algn="r"/>
                      <a:r>
                        <a:rPr lang="en-GB" sz="1000" dirty="0" smtClean="0">
                          <a:solidFill>
                            <a:sysClr val="windowText" lastClr="000000"/>
                          </a:solidFill>
                        </a:rPr>
                        <a:t>4</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+3</a:t>
                      </a:r>
                      <a:endParaRPr lang="en-GB" sz="1000" b="0" i="0" u="none" strike="noStrike" dirty="0">
                        <a:solidFill>
                          <a:srgbClr val="000000"/>
                        </a:solidFill>
                        <a:effectLst/>
                        <a:latin typeface="Calibri" panose="020F0502020204030204" pitchFamily="34" charset="0"/>
                      </a:endParaRPr>
                    </a:p>
                  </a:txBody>
                  <a:tcPr marL="9525" marR="9525" marT="21600" marB="21600" anchor="b"/>
                </a:tc>
                <a:tc>
                  <a:txBody>
                    <a:bodyPr/>
                    <a:lstStyle/>
                    <a:p>
                      <a:pPr algn="r"/>
                      <a:r>
                        <a:rPr lang="en-GB" sz="1000" dirty="0" smtClean="0">
                          <a:solidFill>
                            <a:sysClr val="windowText" lastClr="000000"/>
                          </a:solidFill>
                        </a:rPr>
                        <a:t>0</a:t>
                      </a:r>
                      <a:endParaRPr lang="en-GB" sz="1000" dirty="0">
                        <a:solidFill>
                          <a:sysClr val="windowText" lastClr="000000"/>
                        </a:solidFill>
                      </a:endParaRPr>
                    </a:p>
                  </a:txBody>
                  <a:tcPr marT="21600" marB="21600"/>
                </a:tc>
                <a:tc>
                  <a:txBody>
                    <a:bodyPr/>
                    <a:lstStyle/>
                    <a:p>
                      <a:pPr algn="r"/>
                      <a:r>
                        <a:rPr lang="en-GB" sz="1000" dirty="0" smtClean="0">
                          <a:solidFill>
                            <a:sysClr val="windowText" lastClr="000000"/>
                          </a:solidFill>
                        </a:rPr>
                        <a:t>1</a:t>
                      </a:r>
                      <a:endParaRPr lang="en-GB" sz="1000" dirty="0">
                        <a:solidFill>
                          <a:sysClr val="windowText" lastClr="000000"/>
                        </a:solidFill>
                      </a:endParaRPr>
                    </a:p>
                  </a:txBody>
                  <a:tcPr marT="21600" marB="21600"/>
                </a:tc>
                <a:tc>
                  <a:txBody>
                    <a:bodyPr/>
                    <a:lstStyle/>
                    <a:p>
                      <a:pPr algn="r" fontAlgn="b"/>
                      <a:r>
                        <a:rPr lang="en-GB" sz="1000" b="0" i="0" u="none" strike="noStrike" dirty="0" smtClean="0">
                          <a:solidFill>
                            <a:srgbClr val="000000"/>
                          </a:solidFill>
                          <a:effectLst/>
                          <a:latin typeface="Calibri" panose="020F0502020204030204" pitchFamily="34" charset="0"/>
                        </a:rPr>
                        <a:t>+1</a:t>
                      </a:r>
                      <a:endParaRPr lang="en-GB" sz="1000" b="0" i="0" u="none" strike="noStrike" dirty="0">
                        <a:solidFill>
                          <a:srgbClr val="000000"/>
                        </a:solidFill>
                        <a:effectLst/>
                        <a:latin typeface="Calibri" panose="020F0502020204030204" pitchFamily="34" charset="0"/>
                      </a:endParaRPr>
                    </a:p>
                  </a:txBody>
                  <a:tcPr marL="9525" marR="9525" marT="21600" marB="21600" anchor="b"/>
                </a:tc>
                <a:extLst>
                  <a:ext uri="{0D108BD9-81ED-4DB2-BD59-A6C34878D82A}">
                    <a16:rowId xmlns:a16="http://schemas.microsoft.com/office/drawing/2014/main" val="1615964050"/>
                  </a:ext>
                </a:extLst>
              </a:tr>
            </a:tbl>
          </a:graphicData>
        </a:graphic>
      </p:graphicFrame>
      <p:sp>
        <p:nvSpPr>
          <p:cNvPr id="9" name="TextBox 8"/>
          <p:cNvSpPr txBox="1"/>
          <p:nvPr/>
        </p:nvSpPr>
        <p:spPr>
          <a:xfrm>
            <a:off x="150755" y="4280614"/>
            <a:ext cx="1585703" cy="861774"/>
          </a:xfrm>
          <a:prstGeom prst="rect">
            <a:avLst/>
          </a:prstGeom>
          <a:noFill/>
        </p:spPr>
        <p:txBody>
          <a:bodyPr wrap="square" rtlCol="0">
            <a:spAutoFit/>
          </a:bodyPr>
          <a:lstStyle/>
          <a:p>
            <a:r>
              <a:rPr lang="en-GB" sz="1000" b="1" dirty="0" smtClean="0"/>
              <a:t>Figure 1: Change in the number of LSOAs which rank in the top 20 and top 10% from 2015 to 2019 </a:t>
            </a:r>
            <a:endParaRPr lang="en-GB" sz="1000" b="1" dirty="0"/>
          </a:p>
        </p:txBody>
      </p:sp>
      <p:sp>
        <p:nvSpPr>
          <p:cNvPr id="3" name="TextBox 2"/>
          <p:cNvSpPr txBox="1"/>
          <p:nvPr/>
        </p:nvSpPr>
        <p:spPr>
          <a:xfrm>
            <a:off x="72008" y="809223"/>
            <a:ext cx="4428055" cy="103560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Crime</a:t>
            </a:r>
            <a:endParaRPr lang="en-GB" altLang="en-US" sz="1000" dirty="0"/>
          </a:p>
          <a:p>
            <a:pPr algn="just">
              <a:spcAft>
                <a:spcPts val="100"/>
              </a:spcAft>
            </a:pPr>
            <a:r>
              <a:rPr lang="en-GB" altLang="en-US" sz="1000" dirty="0" smtClean="0"/>
              <a:t>Amongst </a:t>
            </a:r>
            <a:r>
              <a:rPr lang="en-GB" altLang="en-US" sz="1000" dirty="0"/>
              <a:t>the top 10 and </a:t>
            </a:r>
            <a:r>
              <a:rPr lang="en-GB" altLang="en-US" sz="1000" dirty="0" smtClean="0"/>
              <a:t>20% most deprived, the areas have </a:t>
            </a:r>
            <a:r>
              <a:rPr lang="en-GB" altLang="en-US" sz="1000" dirty="0"/>
              <a:t>fallen from 14 to 8 and from 22 to 19 apiece. </a:t>
            </a:r>
            <a:endParaRPr lang="en-GB" altLang="en-US" sz="1000" dirty="0" smtClean="0"/>
          </a:p>
          <a:p>
            <a:pPr algn="just">
              <a:spcAft>
                <a:spcPts val="100"/>
              </a:spcAft>
            </a:pPr>
            <a:r>
              <a:rPr lang="en-GB" altLang="en-US" sz="1000" dirty="0" smtClean="0"/>
              <a:t>The </a:t>
            </a:r>
            <a:r>
              <a:rPr lang="en-GB" altLang="en-US" sz="1000" dirty="0"/>
              <a:t>wards that are the most deprived are </a:t>
            </a:r>
            <a:r>
              <a:rPr lang="en-GB" altLang="en-US" sz="1000" dirty="0" err="1"/>
              <a:t>Caddington</a:t>
            </a:r>
            <a:r>
              <a:rPr lang="en-GB" altLang="en-US" sz="1000" dirty="0"/>
              <a:t>, Leighton Buzzard South, Dunstable-Northfields, Dunstable-</a:t>
            </a:r>
            <a:r>
              <a:rPr lang="en-GB" altLang="en-US" sz="1000" dirty="0" err="1"/>
              <a:t>Icknield</a:t>
            </a:r>
            <a:r>
              <a:rPr lang="en-GB" altLang="en-US" sz="1000" dirty="0"/>
              <a:t> and Dunstable-</a:t>
            </a:r>
            <a:r>
              <a:rPr lang="en-GB" altLang="en-US" sz="1000" dirty="0" err="1"/>
              <a:t>Manshead</a:t>
            </a:r>
            <a:r>
              <a:rPr lang="en-GB" altLang="en-US" sz="1000" dirty="0" smtClean="0"/>
              <a:t>.</a:t>
            </a:r>
            <a:endParaRPr lang="en-GB" altLang="en-US" sz="1000" dirty="0"/>
          </a:p>
        </p:txBody>
      </p:sp>
      <p:sp>
        <p:nvSpPr>
          <p:cNvPr id="11" name="TextBox 10"/>
          <p:cNvSpPr txBox="1"/>
          <p:nvPr/>
        </p:nvSpPr>
        <p:spPr>
          <a:xfrm>
            <a:off x="4626922" y="809223"/>
            <a:ext cx="4353874" cy="1361714"/>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Barriers to Housing and Services</a:t>
            </a:r>
          </a:p>
          <a:p>
            <a:pPr algn="just">
              <a:spcAft>
                <a:spcPts val="100"/>
              </a:spcAft>
            </a:pPr>
            <a:r>
              <a:rPr lang="en-GB" altLang="en-US" sz="1000" dirty="0"/>
              <a:t>Housing and service barriers have seen an increase in the areas which fall within the most deprived 10 and 20%. 11 and 21 areas are now in the top 10 and 20% most deprived from 8 and 18 in 2015. </a:t>
            </a:r>
            <a:endParaRPr lang="en-GB" altLang="en-US" sz="1000" dirty="0" smtClean="0"/>
          </a:p>
          <a:p>
            <a:pPr algn="just">
              <a:spcAft>
                <a:spcPts val="100"/>
              </a:spcAft>
            </a:pPr>
            <a:r>
              <a:rPr lang="en-GB" altLang="en-US" sz="1000" dirty="0" smtClean="0"/>
              <a:t>The </a:t>
            </a:r>
            <a:r>
              <a:rPr lang="en-GB" altLang="en-US" sz="1000" dirty="0"/>
              <a:t>areas which are the most deprived are </a:t>
            </a:r>
            <a:r>
              <a:rPr lang="en-GB" altLang="en-US" sz="1000" dirty="0" err="1"/>
              <a:t>Caddington</a:t>
            </a:r>
            <a:r>
              <a:rPr lang="en-GB" altLang="en-US" sz="1000" dirty="0"/>
              <a:t>, Heath and Reach, Aspley and Woburn, </a:t>
            </a:r>
            <a:r>
              <a:rPr lang="en-GB" altLang="en-US" sz="1000" dirty="0" err="1"/>
              <a:t>Northill</a:t>
            </a:r>
            <a:r>
              <a:rPr lang="en-GB" altLang="en-US" sz="1000" dirty="0"/>
              <a:t> and Cranfield and Marston </a:t>
            </a:r>
            <a:r>
              <a:rPr lang="en-GB" altLang="en-US" sz="1000" dirty="0" err="1"/>
              <a:t>Moretaine</a:t>
            </a:r>
            <a:r>
              <a:rPr lang="en-GB" altLang="en-US" sz="1000" dirty="0" smtClean="0"/>
              <a:t>.</a:t>
            </a:r>
            <a:endParaRPr lang="en-GB" altLang="en-US" sz="1000" dirty="0"/>
          </a:p>
        </p:txBody>
      </p:sp>
      <p:sp>
        <p:nvSpPr>
          <p:cNvPr id="13" name="TextBox 12"/>
          <p:cNvSpPr txBox="1"/>
          <p:nvPr/>
        </p:nvSpPr>
        <p:spPr>
          <a:xfrm>
            <a:off x="4626922" y="2214804"/>
            <a:ext cx="4353874" cy="104657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Adult Skills</a:t>
            </a:r>
          </a:p>
          <a:p>
            <a:pPr algn="just">
              <a:spcAft>
                <a:spcPts val="100"/>
              </a:spcAft>
            </a:pPr>
            <a:r>
              <a:rPr lang="en-GB" altLang="en-US" sz="1000" dirty="0"/>
              <a:t>Adult skills deprivation has seen no change in the number of LSOAs that rank in the top 20 and top 10% most deprived areas, which remain at 10 and 0 respectively. </a:t>
            </a:r>
            <a:endParaRPr lang="en-GB" altLang="en-US" sz="1000" dirty="0" smtClean="0"/>
          </a:p>
          <a:p>
            <a:pPr algn="just">
              <a:spcAft>
                <a:spcPts val="100"/>
              </a:spcAft>
            </a:pPr>
            <a:r>
              <a:rPr lang="en-GB" altLang="en-US" sz="1000" dirty="0" smtClean="0"/>
              <a:t>The </a:t>
            </a:r>
            <a:r>
              <a:rPr lang="en-GB" altLang="en-US" sz="1000" dirty="0"/>
              <a:t>areas which are the most deprived are Tithe Farm, Parkside, Houghton Hall, Dunstable-</a:t>
            </a:r>
            <a:r>
              <a:rPr lang="en-GB" altLang="en-US" sz="1000" dirty="0" err="1"/>
              <a:t>Manshead</a:t>
            </a:r>
            <a:r>
              <a:rPr lang="en-GB" altLang="en-US" sz="1000" dirty="0"/>
              <a:t> and Flitwick</a:t>
            </a:r>
            <a:r>
              <a:rPr lang="en-GB" altLang="en-US" sz="1000" dirty="0" smtClean="0"/>
              <a:t>.</a:t>
            </a:r>
            <a:endParaRPr lang="en-GB" altLang="en-US" sz="1000" dirty="0"/>
          </a:p>
        </p:txBody>
      </p:sp>
      <p:sp>
        <p:nvSpPr>
          <p:cNvPr id="14" name="TextBox 13"/>
          <p:cNvSpPr txBox="1"/>
          <p:nvPr/>
        </p:nvSpPr>
        <p:spPr>
          <a:xfrm>
            <a:off x="72008" y="1916832"/>
            <a:ext cx="4427206" cy="121996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Health Deprivation and Disability</a:t>
            </a:r>
          </a:p>
          <a:p>
            <a:pPr>
              <a:spcAft>
                <a:spcPts val="100"/>
              </a:spcAft>
            </a:pPr>
            <a:r>
              <a:rPr lang="en-GB" altLang="en-US" sz="1000" dirty="0" smtClean="0"/>
              <a:t>There has been </a:t>
            </a:r>
            <a:r>
              <a:rPr lang="en-GB" altLang="en-US" sz="1000" dirty="0"/>
              <a:t>no changes in the number of LSOAs which rank in the top 20 and top 10% most deprived as both have remained at 1 and 0 areas respectively. </a:t>
            </a:r>
            <a:r>
              <a:rPr lang="en-GB" altLang="en-US" sz="1000" dirty="0" smtClean="0"/>
              <a:t>T</a:t>
            </a:r>
          </a:p>
          <a:p>
            <a:pPr>
              <a:spcAft>
                <a:spcPts val="100"/>
              </a:spcAft>
            </a:pPr>
            <a:r>
              <a:rPr lang="en-GB" altLang="en-US" sz="1000" dirty="0"/>
              <a:t>T</a:t>
            </a:r>
            <a:r>
              <a:rPr lang="en-GB" altLang="en-US" sz="1000" dirty="0" smtClean="0"/>
              <a:t>he </a:t>
            </a:r>
            <a:r>
              <a:rPr lang="en-GB" altLang="en-US" sz="1000" dirty="0"/>
              <a:t>areas which are most deprived are Sandy, Flitwick, Leighton Buzzard North, Houghton Hall, Tithe Farm and Parkside</a:t>
            </a:r>
            <a:r>
              <a:rPr lang="en-GB" altLang="en-US" sz="1000" dirty="0" smtClean="0"/>
              <a:t>.</a:t>
            </a:r>
            <a:endParaRPr lang="en-GB" altLang="en-US" sz="1000" dirty="0"/>
          </a:p>
        </p:txBody>
      </p:sp>
      <p:sp>
        <p:nvSpPr>
          <p:cNvPr id="15" name="TextBox 14"/>
          <p:cNvSpPr txBox="1"/>
          <p:nvPr/>
        </p:nvSpPr>
        <p:spPr>
          <a:xfrm>
            <a:off x="72009" y="3333383"/>
            <a:ext cx="8908788" cy="887705"/>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Living Environment</a:t>
            </a:r>
          </a:p>
          <a:p>
            <a:pPr>
              <a:spcAft>
                <a:spcPts val="100"/>
              </a:spcAft>
            </a:pPr>
            <a:r>
              <a:rPr lang="en-GB" altLang="en-US" sz="1000" dirty="0"/>
              <a:t>Living environment deprivation has seen an increase in the number of LSOAs that fall within the most deprived 10 and 20% from 0 to 1 and 1 to 4 respectively. </a:t>
            </a:r>
            <a:endParaRPr lang="en-GB" altLang="en-US" sz="1000" dirty="0" smtClean="0"/>
          </a:p>
          <a:p>
            <a:pPr>
              <a:spcAft>
                <a:spcPts val="100"/>
              </a:spcAft>
            </a:pPr>
            <a:r>
              <a:rPr lang="en-GB" altLang="en-US" sz="1000" dirty="0" smtClean="0"/>
              <a:t>The </a:t>
            </a:r>
            <a:r>
              <a:rPr lang="en-GB" altLang="en-US" sz="1000" dirty="0"/>
              <a:t>most deprived areas in Central </a:t>
            </a:r>
            <a:r>
              <a:rPr lang="en-GB" altLang="en-US" sz="1000" dirty="0" smtClean="0"/>
              <a:t>Bedfordshire are </a:t>
            </a:r>
            <a:r>
              <a:rPr lang="en-GB" altLang="en-US" sz="1000" dirty="0"/>
              <a:t>Houghton Conquest and Haynes, Cranfield and Marston </a:t>
            </a:r>
            <a:r>
              <a:rPr lang="en-GB" altLang="en-US" sz="1000" dirty="0" err="1"/>
              <a:t>Moretaine</a:t>
            </a:r>
            <a:r>
              <a:rPr lang="en-GB" altLang="en-US" sz="1000" dirty="0"/>
              <a:t>, Aspley and Woburn, </a:t>
            </a:r>
            <a:r>
              <a:rPr lang="en-GB" altLang="en-US" sz="1000" dirty="0" err="1"/>
              <a:t>Northill</a:t>
            </a:r>
            <a:r>
              <a:rPr lang="en-GB" altLang="en-US" sz="1000" dirty="0"/>
              <a:t>, Dunstable-</a:t>
            </a:r>
            <a:r>
              <a:rPr lang="en-GB" altLang="en-US" sz="1000" dirty="0" err="1"/>
              <a:t>Icknield</a:t>
            </a:r>
            <a:r>
              <a:rPr lang="en-GB" altLang="en-US" sz="1000" dirty="0"/>
              <a:t>, </a:t>
            </a:r>
            <a:r>
              <a:rPr lang="en-GB" altLang="en-US" sz="1000" dirty="0" err="1"/>
              <a:t>Manshead</a:t>
            </a:r>
            <a:r>
              <a:rPr lang="en-GB" altLang="en-US" sz="1000" dirty="0"/>
              <a:t> and Northfield</a:t>
            </a:r>
            <a:r>
              <a:rPr lang="en-GB" altLang="en-US" sz="1000" dirty="0" smtClean="0"/>
              <a:t>.</a:t>
            </a:r>
            <a:endParaRPr lang="en-GB" altLang="en-US" sz="1000" dirty="0"/>
          </a:p>
        </p:txBody>
      </p:sp>
      <p:grpSp>
        <p:nvGrpSpPr>
          <p:cNvPr id="16" name="Group 15"/>
          <p:cNvGrpSpPr/>
          <p:nvPr/>
        </p:nvGrpSpPr>
        <p:grpSpPr>
          <a:xfrm>
            <a:off x="179584" y="908720"/>
            <a:ext cx="648000" cy="648000"/>
            <a:chOff x="129287" y="873556"/>
            <a:chExt cx="930414" cy="930183"/>
          </a:xfrm>
        </p:grpSpPr>
        <p:sp>
          <p:nvSpPr>
            <p:cNvPr id="17" name="Oval 16"/>
            <p:cNvSpPr>
              <a:spLocks noChangeAspect="1"/>
            </p:cNvSpPr>
            <p:nvPr/>
          </p:nvSpPr>
          <p:spPr bwMode="auto">
            <a:xfrm>
              <a:off x="129287" y="873556"/>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4294" y="998447"/>
              <a:ext cx="680400" cy="680400"/>
            </a:xfrm>
            <a:prstGeom prst="rect">
              <a:avLst/>
            </a:prstGeom>
          </p:spPr>
        </p:pic>
      </p:grpSp>
      <p:grpSp>
        <p:nvGrpSpPr>
          <p:cNvPr id="19" name="Group 18"/>
          <p:cNvGrpSpPr/>
          <p:nvPr/>
        </p:nvGrpSpPr>
        <p:grpSpPr>
          <a:xfrm>
            <a:off x="179584" y="3501080"/>
            <a:ext cx="648000" cy="648000"/>
            <a:chOff x="108374" y="1895661"/>
            <a:chExt cx="930414" cy="930183"/>
          </a:xfrm>
        </p:grpSpPr>
        <p:sp>
          <p:nvSpPr>
            <p:cNvPr id="20" name="Oval 19"/>
            <p:cNvSpPr>
              <a:spLocks noChangeAspect="1"/>
            </p:cNvSpPr>
            <p:nvPr/>
          </p:nvSpPr>
          <p:spPr bwMode="auto">
            <a:xfrm>
              <a:off x="108374" y="1895661"/>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33381" y="2020552"/>
              <a:ext cx="680400" cy="680400"/>
            </a:xfrm>
            <a:prstGeom prst="rect">
              <a:avLst/>
            </a:prstGeom>
          </p:spPr>
        </p:pic>
      </p:grpSp>
      <p:grpSp>
        <p:nvGrpSpPr>
          <p:cNvPr id="22" name="Group 21"/>
          <p:cNvGrpSpPr/>
          <p:nvPr/>
        </p:nvGrpSpPr>
        <p:grpSpPr>
          <a:xfrm>
            <a:off x="179584" y="2205633"/>
            <a:ext cx="648000" cy="648000"/>
            <a:chOff x="78869" y="2874798"/>
            <a:chExt cx="930414" cy="930183"/>
          </a:xfrm>
        </p:grpSpPr>
        <p:sp>
          <p:nvSpPr>
            <p:cNvPr id="23" name="Oval 22"/>
            <p:cNvSpPr>
              <a:spLocks noChangeAspect="1"/>
            </p:cNvSpPr>
            <p:nvPr/>
          </p:nvSpPr>
          <p:spPr bwMode="auto">
            <a:xfrm>
              <a:off x="78869" y="2874798"/>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24" name="Picture 2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3876" y="2999689"/>
              <a:ext cx="680400" cy="680400"/>
            </a:xfrm>
            <a:prstGeom prst="rect">
              <a:avLst/>
            </a:prstGeom>
          </p:spPr>
        </p:pic>
      </p:grpSp>
      <p:grpSp>
        <p:nvGrpSpPr>
          <p:cNvPr id="25" name="Group 24"/>
          <p:cNvGrpSpPr/>
          <p:nvPr/>
        </p:nvGrpSpPr>
        <p:grpSpPr>
          <a:xfrm>
            <a:off x="4716088" y="1124816"/>
            <a:ext cx="648000" cy="648000"/>
            <a:chOff x="4271560" y="899337"/>
            <a:chExt cx="930414" cy="930183"/>
          </a:xfrm>
        </p:grpSpPr>
        <p:sp>
          <p:nvSpPr>
            <p:cNvPr id="26" name="Oval 25"/>
            <p:cNvSpPr>
              <a:spLocks noChangeAspect="1"/>
            </p:cNvSpPr>
            <p:nvPr/>
          </p:nvSpPr>
          <p:spPr bwMode="auto">
            <a:xfrm>
              <a:off x="4271560" y="899337"/>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96567" y="1024228"/>
              <a:ext cx="680400" cy="680400"/>
            </a:xfrm>
            <a:prstGeom prst="rect">
              <a:avLst/>
            </a:prstGeom>
          </p:spPr>
        </p:pic>
      </p:grpSp>
      <p:grpSp>
        <p:nvGrpSpPr>
          <p:cNvPr id="28" name="Group 27"/>
          <p:cNvGrpSpPr/>
          <p:nvPr/>
        </p:nvGrpSpPr>
        <p:grpSpPr>
          <a:xfrm>
            <a:off x="4716088" y="2395015"/>
            <a:ext cx="648000" cy="648000"/>
            <a:chOff x="4257884" y="1948304"/>
            <a:chExt cx="930414" cy="930183"/>
          </a:xfrm>
        </p:grpSpPr>
        <p:sp>
          <p:nvSpPr>
            <p:cNvPr id="29" name="Oval 28"/>
            <p:cNvSpPr>
              <a:spLocks noChangeAspect="1"/>
            </p:cNvSpPr>
            <p:nvPr/>
          </p:nvSpPr>
          <p:spPr bwMode="auto">
            <a:xfrm>
              <a:off x="4257884" y="1948304"/>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82891" y="2073195"/>
              <a:ext cx="680400" cy="680400"/>
            </a:xfrm>
            <a:prstGeom prst="rect">
              <a:avLst/>
            </a:prstGeom>
          </p:spPr>
        </p:pic>
      </p:grpSp>
    </p:spTree>
    <p:extLst>
      <p:ext uri="{BB962C8B-B14F-4D97-AF65-F5344CB8AC3E}">
        <p14:creationId xmlns:p14="http://schemas.microsoft.com/office/powerpoint/2010/main" val="246102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465" t="21651" r="2465" b="4851"/>
          <a:stretch/>
        </p:blipFill>
        <p:spPr>
          <a:xfrm>
            <a:off x="109321" y="1665353"/>
            <a:ext cx="4387403" cy="4798722"/>
          </a:xfrm>
          <a:prstGeom prst="rect">
            <a:avLst/>
          </a:prstGeom>
        </p:spPr>
      </p:pic>
      <p:sp>
        <p:nvSpPr>
          <p:cNvPr id="16" name="Rounded Rectangle 15"/>
          <p:cNvSpPr/>
          <p:nvPr/>
        </p:nvSpPr>
        <p:spPr bwMode="auto">
          <a:xfrm>
            <a:off x="3419872" y="794113"/>
            <a:ext cx="5562392"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spcBef>
                <a:spcPct val="0"/>
              </a:spcBef>
              <a:spcAft>
                <a:spcPct val="0"/>
              </a:spcAft>
              <a:buClrTx/>
              <a:buSzTx/>
              <a:buFontTx/>
              <a:buNone/>
              <a:tabLst/>
            </a:pPr>
            <a:r>
              <a:rPr kumimoji="0" lang="en-GB" sz="1000" b="0" i="0" u="none" strike="noStrike" cap="none" normalizeH="0" baseline="0" dirty="0" smtClean="0">
                <a:ln>
                  <a:noFill/>
                </a:ln>
                <a:effectLst/>
                <a:latin typeface="Calibri" panose="020F0502020204030204" pitchFamily="34" charset="0"/>
                <a:cs typeface="Calibri" panose="020F0502020204030204" pitchFamily="34" charset="0"/>
              </a:rPr>
              <a:t>   </a:t>
            </a:r>
            <a:r>
              <a:rPr kumimoji="0" lang="en-GB" sz="1100" b="0" i="0" u="none" strike="noStrike" cap="none" normalizeH="0" baseline="0" dirty="0" smtClean="0">
                <a:ln>
                  <a:noFill/>
                </a:ln>
                <a:effectLst/>
                <a:latin typeface="Calibri" panose="020F0502020204030204" pitchFamily="34" charset="0"/>
                <a:cs typeface="Calibri" panose="020F0502020204030204" pitchFamily="34" charset="0"/>
              </a:rPr>
              <a:t>The overall Index of Multiple Deprivation (IMD) is</a:t>
            </a:r>
            <a:r>
              <a:rPr kumimoji="0" lang="en-GB" sz="1100" b="0" i="0" u="none" strike="noStrike" cap="none" normalizeH="0" dirty="0" smtClean="0">
                <a:ln>
                  <a:noFill/>
                </a:ln>
                <a:effectLst/>
                <a:latin typeface="Calibri" panose="020F0502020204030204" pitchFamily="34" charset="0"/>
                <a:cs typeface="Calibri" panose="020F0502020204030204" pitchFamily="34" charset="0"/>
              </a:rPr>
              <a:t> a weighted measure based on information </a:t>
            </a:r>
          </a:p>
          <a:p>
            <a:pPr marL="0" marR="0" indent="0" defTabSz="914400" rtl="0" eaLnBrk="0" fontAlgn="base" latinLnBrk="0" hangingPunct="0">
              <a:spcBef>
                <a:spcPct val="0"/>
              </a:spcBef>
              <a:spcAft>
                <a:spcPct val="0"/>
              </a:spcAft>
              <a:buClrTx/>
              <a:buSzTx/>
              <a:buFontTx/>
              <a:buNone/>
              <a:tabLst/>
            </a:pPr>
            <a:r>
              <a:rPr lang="en-GB" sz="1100" baseline="0" dirty="0">
                <a:latin typeface="Calibri" panose="020F0502020204030204" pitchFamily="34" charset="0"/>
                <a:cs typeface="Calibri" panose="020F0502020204030204" pitchFamily="34" charset="0"/>
              </a:rPr>
              <a:t> </a:t>
            </a:r>
            <a:r>
              <a:rPr lang="en-GB" sz="1100" baseline="0" dirty="0" smtClean="0">
                <a:latin typeface="Calibri" panose="020F0502020204030204" pitchFamily="34" charset="0"/>
                <a:cs typeface="Calibri" panose="020F0502020204030204" pitchFamily="34" charset="0"/>
              </a:rPr>
              <a:t>   relating</a:t>
            </a:r>
            <a:r>
              <a:rPr lang="en-GB" sz="1100" dirty="0" smtClean="0">
                <a:latin typeface="Calibri" panose="020F0502020204030204" pitchFamily="34" charset="0"/>
                <a:cs typeface="Calibri" panose="020F0502020204030204" pitchFamily="34" charset="0"/>
              </a:rPr>
              <a:t> to income, employment, education, health, crime, housing, and environment.</a:t>
            </a:r>
            <a:endParaRPr kumimoji="0" lang="en-GB" sz="1100" b="0" i="0" u="none" strike="noStrike" cap="none" normalizeH="0" baseline="0" dirty="0" smtClean="0">
              <a:ln>
                <a:noFill/>
              </a:ln>
              <a:effectLst/>
              <a:latin typeface="Calibri" panose="020F0502020204030204" pitchFamily="34" charset="0"/>
              <a:cs typeface="Calibri" panose="020F0502020204030204" pitchFamily="34" charset="0"/>
            </a:endParaRPr>
          </a:p>
        </p:txBody>
      </p:sp>
      <p:sp>
        <p:nvSpPr>
          <p:cNvPr id="8" name="TextBox 7"/>
          <p:cNvSpPr txBox="1"/>
          <p:nvPr/>
        </p:nvSpPr>
        <p:spPr>
          <a:xfrm>
            <a:off x="0" y="614249"/>
            <a:ext cx="9144000" cy="150455"/>
          </a:xfrm>
          <a:prstGeom prst="rect">
            <a:avLst/>
          </a:prstGeom>
          <a:solidFill>
            <a:srgbClr val="4A3A3C"/>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smtClean="0">
                <a:solidFill>
                  <a:schemeClr val="bg1"/>
                </a:solidFill>
              </a:rPr>
              <a:t>Index </a:t>
            </a:r>
            <a:r>
              <a:rPr lang="en-GB" sz="2000" b="1" dirty="0" smtClean="0">
                <a:solidFill>
                  <a:schemeClr val="bg1"/>
                </a:solidFill>
              </a:rPr>
              <a:t>of </a:t>
            </a:r>
            <a:r>
              <a:rPr lang="en-GB" sz="2000" b="1" dirty="0" smtClean="0">
                <a:solidFill>
                  <a:schemeClr val="bg1"/>
                </a:solidFill>
              </a:rPr>
              <a:t>Deprivation </a:t>
            </a:r>
            <a:r>
              <a:rPr lang="en-GB" sz="2000" b="1" dirty="0" smtClean="0">
                <a:solidFill>
                  <a:schemeClr val="bg1"/>
                </a:solidFill>
              </a:rPr>
              <a:t>2019</a:t>
            </a:r>
            <a:r>
              <a:rPr lang="en-GB" dirty="0" smtClean="0">
                <a:solidFill>
                  <a:schemeClr val="bg1"/>
                </a:solidFill>
              </a:rPr>
              <a:t/>
            </a:r>
            <a:br>
              <a:rPr lang="en-GB" dirty="0" smtClean="0">
                <a:solidFill>
                  <a:schemeClr val="bg1"/>
                </a:solidFill>
              </a:rPr>
            </a:br>
            <a:r>
              <a:rPr lang="en-GB" sz="1400" dirty="0" smtClean="0">
                <a:solidFill>
                  <a:schemeClr val="bg1"/>
                </a:solidFill>
              </a:rPr>
              <a:t>Central </a:t>
            </a:r>
            <a:r>
              <a:rPr lang="en-GB" sz="1400" dirty="0" smtClean="0">
                <a:solidFill>
                  <a:schemeClr val="bg1"/>
                </a:solidFill>
              </a:rPr>
              <a:t>Bedfordshire</a:t>
            </a:r>
            <a:endParaRPr lang="en-GB" sz="1400" dirty="0">
              <a:solidFill>
                <a:schemeClr val="bg1"/>
              </a:solidFill>
            </a:endParaRPr>
          </a:p>
        </p:txBody>
      </p:sp>
      <p:sp>
        <p:nvSpPr>
          <p:cNvPr id="11" name="Rounded Rectangle 10"/>
          <p:cNvSpPr/>
          <p:nvPr/>
        </p:nvSpPr>
        <p:spPr bwMode="auto">
          <a:xfrm>
            <a:off x="107504" y="793901"/>
            <a:ext cx="3455828"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Index of Multiple Deprivation</a:t>
            </a:r>
          </a:p>
        </p:txBody>
      </p:sp>
      <p:sp>
        <p:nvSpPr>
          <p:cNvPr id="12" name="Rounded Rectangle 11"/>
          <p:cNvSpPr/>
          <p:nvPr/>
        </p:nvSpPr>
        <p:spPr bwMode="auto">
          <a:xfrm>
            <a:off x="107505" y="1375035"/>
            <a:ext cx="3455827"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bg1"/>
                </a:solidFill>
                <a:effectLst/>
                <a:latin typeface="Arial" charset="0"/>
              </a:rPr>
              <a:t>Map 1:</a:t>
            </a:r>
            <a:r>
              <a:rPr kumimoji="0" lang="en-GB" sz="1000" b="0" i="0" u="none" strike="noStrike" cap="none" normalizeH="0" dirty="0" smtClean="0">
                <a:ln>
                  <a:noFill/>
                </a:ln>
                <a:solidFill>
                  <a:schemeClr val="bg1"/>
                </a:solidFill>
                <a:effectLst/>
                <a:latin typeface="Arial" charset="0"/>
              </a:rPr>
              <a:t> Distribution of the Index of Multiple Deprivation 2019</a:t>
            </a:r>
            <a:endParaRPr kumimoji="0" lang="en-GB" sz="1000" b="0" i="0" u="none" strike="noStrike" cap="none" normalizeH="0" baseline="0" dirty="0" smtClean="0">
              <a:ln>
                <a:noFill/>
              </a:ln>
              <a:solidFill>
                <a:schemeClr val="bg1"/>
              </a:solidFill>
              <a:effectLst/>
              <a:latin typeface="Arial" charset="0"/>
            </a:endParaRPr>
          </a:p>
        </p:txBody>
      </p:sp>
      <p:sp>
        <p:nvSpPr>
          <p:cNvPr id="18" name="Rounded Rectangle 17"/>
          <p:cNvSpPr/>
          <p:nvPr/>
        </p:nvSpPr>
        <p:spPr bwMode="auto">
          <a:xfrm>
            <a:off x="4572000" y="1371599"/>
            <a:ext cx="4410264" cy="3065513"/>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grpSp>
        <p:nvGrpSpPr>
          <p:cNvPr id="38" name="Group 37"/>
          <p:cNvGrpSpPr/>
          <p:nvPr/>
        </p:nvGrpSpPr>
        <p:grpSpPr>
          <a:xfrm>
            <a:off x="4885730" y="4209048"/>
            <a:ext cx="3782803" cy="156056"/>
            <a:chOff x="4796678" y="4080162"/>
            <a:chExt cx="3782803" cy="253916"/>
          </a:xfrm>
        </p:grpSpPr>
        <p:sp>
          <p:nvSpPr>
            <p:cNvPr id="32" name="Rectangle 31"/>
            <p:cNvSpPr/>
            <p:nvPr/>
          </p:nvSpPr>
          <p:spPr bwMode="auto">
            <a:xfrm>
              <a:off x="5500341"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34" name="TextBox 33"/>
            <p:cNvSpPr txBox="1"/>
            <p:nvPr/>
          </p:nvSpPr>
          <p:spPr>
            <a:xfrm>
              <a:off x="4796678" y="4080162"/>
              <a:ext cx="717661" cy="253916"/>
            </a:xfrm>
            <a:prstGeom prst="rect">
              <a:avLst/>
            </a:prstGeom>
            <a:noFill/>
          </p:spPr>
          <p:txBody>
            <a:bodyPr wrap="square" rtlCol="0">
              <a:spAutoFit/>
            </a:bodyPr>
            <a:lstStyle/>
            <a:p>
              <a:r>
                <a:rPr lang="en-GB" sz="1050" b="1" dirty="0" smtClean="0">
                  <a:solidFill>
                    <a:schemeClr val="bg1"/>
                  </a:solidFill>
                </a:rPr>
                <a:t>Legend</a:t>
              </a:r>
              <a:endParaRPr lang="en-GB" sz="1050" b="1" dirty="0">
                <a:solidFill>
                  <a:schemeClr val="bg1"/>
                </a:solidFill>
              </a:endParaRPr>
            </a:p>
          </p:txBody>
        </p:sp>
        <p:sp>
          <p:nvSpPr>
            <p:cNvPr id="35" name="TextBox 34"/>
            <p:cNvSpPr txBox="1"/>
            <p:nvPr/>
          </p:nvSpPr>
          <p:spPr>
            <a:xfrm>
              <a:off x="5664010" y="4080162"/>
              <a:ext cx="1368151" cy="253916"/>
            </a:xfrm>
            <a:prstGeom prst="rect">
              <a:avLst/>
            </a:prstGeom>
            <a:noFill/>
          </p:spPr>
          <p:txBody>
            <a:bodyPr wrap="square" rtlCol="0">
              <a:spAutoFit/>
            </a:bodyPr>
            <a:lstStyle/>
            <a:p>
              <a:r>
                <a:rPr lang="en-GB" sz="1050" dirty="0" smtClean="0">
                  <a:solidFill>
                    <a:schemeClr val="bg1"/>
                  </a:solidFill>
                </a:rPr>
                <a:t>10% most deprived</a:t>
              </a:r>
              <a:endParaRPr lang="en-GB" sz="1050" dirty="0">
                <a:solidFill>
                  <a:schemeClr val="bg1"/>
                </a:solidFill>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r>
                <a:rPr lang="en-GB" sz="1050" dirty="0">
                  <a:solidFill>
                    <a:schemeClr val="bg1"/>
                  </a:solidFill>
                </a:rPr>
                <a:t>2</a:t>
              </a:r>
              <a:r>
                <a:rPr lang="en-GB" sz="1050" dirty="0" smtClean="0">
                  <a:solidFill>
                    <a:schemeClr val="bg1"/>
                  </a:solidFill>
                </a:rPr>
                <a:t>0% most deprived</a:t>
              </a:r>
              <a:endParaRPr lang="en-GB" sz="1050" dirty="0">
                <a:solidFill>
                  <a:schemeClr val="bg1"/>
                </a:solidFill>
              </a:endParaRPr>
            </a:p>
          </p:txBody>
        </p:sp>
      </p:grpSp>
      <p:grpSp>
        <p:nvGrpSpPr>
          <p:cNvPr id="5" name="Group 4"/>
          <p:cNvGrpSpPr/>
          <p:nvPr/>
        </p:nvGrpSpPr>
        <p:grpSpPr>
          <a:xfrm>
            <a:off x="4601107" y="1659921"/>
            <a:ext cx="4352050" cy="2539109"/>
            <a:chOff x="4689772" y="1780285"/>
            <a:chExt cx="4168782" cy="2225605"/>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465" t="13250" r="2465" b="14301"/>
            <a:stretch/>
          </p:blipFill>
          <p:spPr>
            <a:xfrm>
              <a:off x="4689772" y="1780285"/>
              <a:ext cx="2064330" cy="2225605"/>
            </a:xfrm>
            <a:prstGeom prst="rect">
              <a:avLst/>
            </a:prstGeom>
          </p:spPr>
        </p:pic>
        <p:sp>
          <p:nvSpPr>
            <p:cNvPr id="2" name="TextBox 1"/>
            <p:cNvSpPr txBox="1"/>
            <p:nvPr/>
          </p:nvSpPr>
          <p:spPr>
            <a:xfrm>
              <a:off x="4756356" y="1789553"/>
              <a:ext cx="576064" cy="276999"/>
            </a:xfrm>
            <a:prstGeom prst="rect">
              <a:avLst/>
            </a:prstGeom>
            <a:noFill/>
          </p:spPr>
          <p:txBody>
            <a:bodyPr wrap="square" rtlCol="0">
              <a:spAutoFit/>
            </a:bodyPr>
            <a:lstStyle/>
            <a:p>
              <a:r>
                <a:rPr lang="en-GB" sz="1200" dirty="0" smtClean="0"/>
                <a:t>2015</a:t>
              </a:r>
              <a:endParaRPr lang="en-GB" sz="12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96" t="13650" r="3134" b="13901"/>
            <a:stretch/>
          </p:blipFill>
          <p:spPr>
            <a:xfrm>
              <a:off x="6792962" y="1780770"/>
              <a:ext cx="2065592" cy="2224633"/>
            </a:xfrm>
            <a:prstGeom prst="rect">
              <a:avLst/>
            </a:prstGeom>
          </p:spPr>
        </p:pic>
        <p:sp>
          <p:nvSpPr>
            <p:cNvPr id="24" name="TextBox 23"/>
            <p:cNvSpPr txBox="1"/>
            <p:nvPr/>
          </p:nvSpPr>
          <p:spPr>
            <a:xfrm>
              <a:off x="6826208" y="1784600"/>
              <a:ext cx="576064" cy="276999"/>
            </a:xfrm>
            <a:prstGeom prst="rect">
              <a:avLst/>
            </a:prstGeom>
            <a:noFill/>
          </p:spPr>
          <p:txBody>
            <a:bodyPr wrap="square" rtlCol="0">
              <a:spAutoFit/>
            </a:bodyPr>
            <a:lstStyle/>
            <a:p>
              <a:r>
                <a:rPr lang="en-GB" sz="1200" dirty="0" smtClean="0"/>
                <a:t>2019</a:t>
              </a:r>
              <a:endParaRPr lang="en-GB" sz="1200" dirty="0"/>
            </a:p>
          </p:txBody>
        </p:sp>
      </p:grpSp>
      <p:sp>
        <p:nvSpPr>
          <p:cNvPr id="13" name="TextBox 12"/>
          <p:cNvSpPr txBox="1"/>
          <p:nvPr/>
        </p:nvSpPr>
        <p:spPr>
          <a:xfrm>
            <a:off x="3131331" y="4558330"/>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14" name="Picture 13"/>
          <p:cNvPicPr>
            <a:picLocks noChangeAspect="1"/>
          </p:cNvPicPr>
          <p:nvPr/>
        </p:nvPicPr>
        <p:blipFill>
          <a:blip r:embed="rId5"/>
          <a:stretch>
            <a:fillRect/>
          </a:stretch>
        </p:blipFill>
        <p:spPr>
          <a:xfrm>
            <a:off x="4572000" y="4478290"/>
            <a:ext cx="4410264" cy="2176362"/>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86558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4493869" y="1387571"/>
            <a:ext cx="4486164" cy="303218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cs typeface="Calibri" panose="020F0502020204030204" pitchFamily="34" charset="0"/>
              </a:rPr>
              <a:t>The proportion of the population in an area experiencing deprivation relating to low income. Low income includes both those people that are out-of-work, and those in work but have low earnings</a:t>
            </a:r>
            <a:r>
              <a:rPr lang="en-GB" sz="1000" dirty="0" smtClean="0">
                <a:cs typeface="Calibri" panose="020F0502020204030204" pitchFamily="34" charset="0"/>
              </a:rPr>
              <a:t>.</a:t>
            </a:r>
            <a:endParaRPr lang="en-GB" sz="1000" dirty="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Arial" charset="0"/>
                <a:ea typeface="ＭＳ Ｐゴシック"/>
                <a:cs typeface="+mn-cs"/>
              </a:rPr>
              <a:t>Income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2: Distribution of Income</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21088"/>
            <a:ext cx="3662067" cy="198668"/>
            <a:chOff x="4917414" y="4080159"/>
            <a:chExt cx="3662067" cy="371811"/>
          </a:xfrm>
        </p:grpSpPr>
        <p:sp>
          <p:nvSpPr>
            <p:cNvPr id="32" name="Rectangle 31"/>
            <p:cNvSpPr/>
            <p:nvPr/>
          </p:nvSpPr>
          <p:spPr bwMode="auto">
            <a:xfrm>
              <a:off x="5563083" y="4244740"/>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59"/>
              <a:ext cx="717661" cy="253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236520"/>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6" name="Group 5"/>
          <p:cNvGrpSpPr/>
          <p:nvPr/>
        </p:nvGrpSpPr>
        <p:grpSpPr>
          <a:xfrm>
            <a:off x="4551773" y="1689329"/>
            <a:ext cx="4370356" cy="2536759"/>
            <a:chOff x="4617880" y="1788866"/>
            <a:chExt cx="4209458" cy="2279543"/>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65" t="14300" r="2465" b="13251"/>
            <a:stretch/>
          </p:blipFill>
          <p:spPr>
            <a:xfrm>
              <a:off x="4617880" y="1788866"/>
              <a:ext cx="2114359" cy="227954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65" t="13250" r="2465" b="13250"/>
            <a:stretch/>
          </p:blipFill>
          <p:spPr>
            <a:xfrm>
              <a:off x="6748514" y="1788866"/>
              <a:ext cx="2078824" cy="2273713"/>
            </a:xfrm>
            <a:prstGeom prst="rect">
              <a:avLst/>
            </a:prstGeom>
          </p:spPr>
        </p:pic>
      </p:grpSp>
      <p:grpSp>
        <p:nvGrpSpPr>
          <p:cNvPr id="13" name="Group 12"/>
          <p:cNvGrpSpPr/>
          <p:nvPr/>
        </p:nvGrpSpPr>
        <p:grpSpPr>
          <a:xfrm>
            <a:off x="4637044" y="1802469"/>
            <a:ext cx="2791406" cy="270674"/>
            <a:chOff x="4425710" y="1666851"/>
            <a:chExt cx="2932108" cy="284380"/>
          </a:xfrm>
        </p:grpSpPr>
        <p:sp>
          <p:nvSpPr>
            <p:cNvPr id="24" name="TextBox 23"/>
            <p:cNvSpPr txBox="1"/>
            <p:nvPr/>
          </p:nvSpPr>
          <p:spPr>
            <a:xfrm>
              <a:off x="6756571" y="166685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4425710" y="166685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936" t="23031" r="2995" b="4520"/>
          <a:stretch/>
        </p:blipFill>
        <p:spPr>
          <a:xfrm>
            <a:off x="187040" y="1690010"/>
            <a:ext cx="4150997" cy="4475294"/>
          </a:xfrm>
          <a:prstGeom prst="rect">
            <a:avLst/>
          </a:prstGeom>
        </p:spPr>
      </p:pic>
      <p:sp>
        <p:nvSpPr>
          <p:cNvPr id="23" name="TextBox 22"/>
          <p:cNvSpPr txBox="1"/>
          <p:nvPr/>
        </p:nvSpPr>
        <p:spPr>
          <a:xfrm>
            <a:off x="3120221" y="4277824"/>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14" name="Picture 13"/>
          <p:cNvPicPr>
            <a:picLocks noChangeAspect="1"/>
          </p:cNvPicPr>
          <p:nvPr/>
        </p:nvPicPr>
        <p:blipFill>
          <a:blip r:embed="rId5"/>
          <a:stretch>
            <a:fillRect/>
          </a:stretch>
        </p:blipFill>
        <p:spPr>
          <a:xfrm>
            <a:off x="4494467" y="4464519"/>
            <a:ext cx="4485566" cy="2213522"/>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688596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latin typeface="Arial" panose="020B0604020202020204" pitchFamily="34" charset="0"/>
                <a:cs typeface="Arial" panose="020B0604020202020204" pitchFamily="34" charset="0"/>
              </a:rPr>
              <a:t>A subset of the Income Deprivation Domain. The proportion of children (0-15) in each LSOA that live in families that are income deprived; those that are in receipt of Income Support, income-based Jobseeker’s Allowance, Pension Credit Guarantee or Working/Child Tax Credit below a given threshold. </a:t>
            </a:r>
            <a:endParaRPr lang="en-GB" sz="9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Income Deprivation Affecting</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Children Index (IDACI)</a:t>
            </a:r>
            <a:endPar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3: Distribution of IDACI</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131385"/>
            <a:ext cx="3662067" cy="224484"/>
            <a:chOff x="4917414" y="4080162"/>
            <a:chExt cx="3662067" cy="371808"/>
          </a:xfrm>
        </p:grpSpPr>
        <p:sp>
          <p:nvSpPr>
            <p:cNvPr id="32" name="Rectangle 31"/>
            <p:cNvSpPr/>
            <p:nvPr/>
          </p:nvSpPr>
          <p:spPr bwMode="auto">
            <a:xfrm>
              <a:off x="5563083" y="4228735"/>
              <a:ext cx="144000" cy="143999"/>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228735"/>
              <a:ext cx="144000" cy="143999"/>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24" t="22025" r="3606" b="5527"/>
          <a:stretch/>
        </p:blipFill>
        <p:spPr>
          <a:xfrm>
            <a:off x="184336" y="1667862"/>
            <a:ext cx="4171540" cy="4497442"/>
          </a:xfrm>
          <a:prstGeom prst="rect">
            <a:avLst/>
          </a:prstGeom>
        </p:spPr>
      </p:pic>
      <p:grpSp>
        <p:nvGrpSpPr>
          <p:cNvPr id="4" name="Group 3"/>
          <p:cNvGrpSpPr/>
          <p:nvPr/>
        </p:nvGrpSpPr>
        <p:grpSpPr>
          <a:xfrm>
            <a:off x="4547042" y="1868739"/>
            <a:ext cx="4379818" cy="2177939"/>
            <a:chOff x="4537682" y="1888703"/>
            <a:chExt cx="4379818" cy="2177939"/>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9000"/>
            <a:stretch/>
          </p:blipFill>
          <p:spPr>
            <a:xfrm>
              <a:off x="6749253" y="1888703"/>
              <a:ext cx="2168247" cy="217793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9000"/>
            <a:stretch/>
          </p:blipFill>
          <p:spPr>
            <a:xfrm>
              <a:off x="4537682" y="1888948"/>
              <a:ext cx="2167758" cy="2177448"/>
            </a:xfrm>
            <a:prstGeom prst="rect">
              <a:avLst/>
            </a:prstGeom>
          </p:spPr>
        </p:pic>
      </p:grpSp>
      <p:grpSp>
        <p:nvGrpSpPr>
          <p:cNvPr id="13" name="Group 12"/>
          <p:cNvGrpSpPr/>
          <p:nvPr/>
        </p:nvGrpSpPr>
        <p:grpSpPr>
          <a:xfrm>
            <a:off x="4537682" y="1884659"/>
            <a:ext cx="2805432" cy="291236"/>
            <a:chOff x="3913857" y="1862871"/>
            <a:chExt cx="2805432" cy="291236"/>
          </a:xfrm>
        </p:grpSpPr>
        <p:sp>
          <p:nvSpPr>
            <p:cNvPr id="24" name="TextBox 23"/>
            <p:cNvSpPr txBox="1"/>
            <p:nvPr/>
          </p:nvSpPr>
          <p:spPr>
            <a:xfrm>
              <a:off x="6118042" y="186287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913857" y="186972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046458" y="4324602"/>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14" name="Picture 13"/>
          <p:cNvPicPr>
            <a:picLocks noChangeAspect="1"/>
          </p:cNvPicPr>
          <p:nvPr/>
        </p:nvPicPr>
        <p:blipFill>
          <a:blip r:embed="rId4"/>
          <a:stretch>
            <a:fillRect/>
          </a:stretch>
        </p:blipFill>
        <p:spPr>
          <a:xfrm>
            <a:off x="4493869" y="4559186"/>
            <a:ext cx="4486164" cy="2213817"/>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593597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A subset of the Income Deprivation Domain. The proportion of a LSOAs population aged 60 and over receiving Income Support, income-based Jobseekers Allowance, income-based Employment and Support Allowance, or Pension Credit (Guarantee). </a:t>
            </a:r>
            <a:endParaRPr lang="en-GB" sz="10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Income Deprivation Affecting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Older People (IDAOPI)</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4: Distribution of IDAOPI 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65" t="22700" r="2465" b="5900"/>
          <a:stretch/>
        </p:blipFill>
        <p:spPr>
          <a:xfrm>
            <a:off x="164623" y="1657318"/>
            <a:ext cx="4257238" cy="4523315"/>
          </a:xfrm>
          <a:prstGeom prst="rect">
            <a:avLst/>
          </a:prstGeom>
        </p:spPr>
      </p:pic>
      <p:grpSp>
        <p:nvGrpSpPr>
          <p:cNvPr id="6" name="Group 5"/>
          <p:cNvGrpSpPr/>
          <p:nvPr/>
        </p:nvGrpSpPr>
        <p:grpSpPr>
          <a:xfrm>
            <a:off x="4538169" y="1761950"/>
            <a:ext cx="4397564" cy="2391517"/>
            <a:chOff x="4547994" y="1743417"/>
            <a:chExt cx="4397564" cy="239151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50" t="12201" r="2465" b="15351"/>
            <a:stretch/>
          </p:blipFill>
          <p:spPr>
            <a:xfrm>
              <a:off x="4547994" y="1743417"/>
              <a:ext cx="2179207" cy="238675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950" t="13250" r="2465" b="14301"/>
            <a:stretch/>
          </p:blipFill>
          <p:spPr>
            <a:xfrm>
              <a:off x="6766109" y="1747918"/>
              <a:ext cx="2179449" cy="2387016"/>
            </a:xfrm>
            <a:prstGeom prst="rect">
              <a:avLst/>
            </a:prstGeom>
          </p:spPr>
        </p:pic>
      </p:grpSp>
      <p:grpSp>
        <p:nvGrpSpPr>
          <p:cNvPr id="13" name="Group 12"/>
          <p:cNvGrpSpPr/>
          <p:nvPr/>
        </p:nvGrpSpPr>
        <p:grpSpPr>
          <a:xfrm>
            <a:off x="4581623" y="1742025"/>
            <a:ext cx="2888706" cy="290257"/>
            <a:chOff x="4271922" y="1720860"/>
            <a:chExt cx="2888706" cy="290257"/>
          </a:xfrm>
        </p:grpSpPr>
        <p:sp>
          <p:nvSpPr>
            <p:cNvPr id="24" name="TextBox 23"/>
            <p:cNvSpPr txBox="1"/>
            <p:nvPr/>
          </p:nvSpPr>
          <p:spPr>
            <a:xfrm>
              <a:off x="6559381" y="172086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4271922" y="17267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045427" y="4326131"/>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14" name="Picture 13"/>
          <p:cNvPicPr>
            <a:picLocks noChangeAspect="1"/>
          </p:cNvPicPr>
          <p:nvPr/>
        </p:nvPicPr>
        <p:blipFill>
          <a:blip r:embed="rId5"/>
          <a:stretch>
            <a:fillRect/>
          </a:stretch>
        </p:blipFill>
        <p:spPr>
          <a:xfrm>
            <a:off x="4493869" y="4581128"/>
            <a:ext cx="4486164" cy="2210374"/>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58375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The proportion of the working age population involuntarily excluded from the labour market. Indicators included are claimants of Jobseekers’ Allowance, Employment and Support Allowance, Incapacity Benefit, Severe Disablement Allowance, and Carer’s Allowance. </a:t>
            </a:r>
            <a:endParaRPr lang="en-GB" sz="6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Arial" charset="0"/>
                <a:ea typeface="ＭＳ Ｐゴシック"/>
                <a:cs typeface="+mn-cs"/>
              </a:rPr>
              <a:t>Employment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5: Distribution of Employment</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19" t="24150" r="2210" b="4451"/>
          <a:stretch/>
        </p:blipFill>
        <p:spPr>
          <a:xfrm>
            <a:off x="177168" y="1657318"/>
            <a:ext cx="4242810" cy="4507986"/>
          </a:xfrm>
          <a:prstGeom prst="rect">
            <a:avLst/>
          </a:prstGeom>
        </p:spPr>
      </p:pic>
      <p:grpSp>
        <p:nvGrpSpPr>
          <p:cNvPr id="6" name="Group 5"/>
          <p:cNvGrpSpPr/>
          <p:nvPr/>
        </p:nvGrpSpPr>
        <p:grpSpPr>
          <a:xfrm>
            <a:off x="4523881" y="1752050"/>
            <a:ext cx="4426140" cy="2411316"/>
            <a:chOff x="4523211" y="1687832"/>
            <a:chExt cx="4426140" cy="2411316"/>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50" t="13250" r="2465" b="14301"/>
            <a:stretch/>
          </p:blipFill>
          <p:spPr>
            <a:xfrm>
              <a:off x="4523211" y="1694490"/>
              <a:ext cx="2189478" cy="2398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950" t="6951" r="2465" b="21650"/>
            <a:stretch/>
          </p:blipFill>
          <p:spPr>
            <a:xfrm>
              <a:off x="6749491" y="1687832"/>
              <a:ext cx="2199860" cy="2411316"/>
            </a:xfrm>
            <a:prstGeom prst="rect">
              <a:avLst/>
            </a:prstGeom>
          </p:spPr>
        </p:pic>
      </p:grpSp>
      <p:grpSp>
        <p:nvGrpSpPr>
          <p:cNvPr id="13" name="Group 12"/>
          <p:cNvGrpSpPr/>
          <p:nvPr/>
        </p:nvGrpSpPr>
        <p:grpSpPr>
          <a:xfrm>
            <a:off x="4644614" y="1813826"/>
            <a:ext cx="2781572" cy="284380"/>
            <a:chOff x="3878273" y="1734321"/>
            <a:chExt cx="2781572" cy="284380"/>
          </a:xfrm>
        </p:grpSpPr>
        <p:sp>
          <p:nvSpPr>
            <p:cNvPr id="24" name="TextBox 23"/>
            <p:cNvSpPr txBox="1"/>
            <p:nvPr/>
          </p:nvSpPr>
          <p:spPr>
            <a:xfrm>
              <a:off x="6058598" y="173432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878273" y="1741702"/>
              <a:ext cx="6133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123823" y="4207484"/>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14" name="Picture 13"/>
          <p:cNvPicPr>
            <a:picLocks noChangeAspect="1"/>
          </p:cNvPicPr>
          <p:nvPr/>
        </p:nvPicPr>
        <p:blipFill>
          <a:blip r:embed="rId5"/>
          <a:stretch>
            <a:fillRect/>
          </a:stretch>
        </p:blipFill>
        <p:spPr>
          <a:xfrm>
            <a:off x="4489870" y="4581128"/>
            <a:ext cx="4489099" cy="2215266"/>
          </a:xfrm>
          <a:prstGeom prst="rect">
            <a:avLst/>
          </a:prstGeom>
        </p:spPr>
      </p:pic>
      <p:sp>
        <p:nvSpPr>
          <p:cNvPr id="27" name="Rounded Rectangle 26"/>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627434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lack of attainment and skills in the local population. The indicator is related to two sub-domains: children and young people as well as adult skills. These two sub-domains reflect the ‘flow’ and ‘stock’ of educational disadvantage within an area respectively. </a:t>
            </a:r>
            <a:endParaRPr lang="en-GB" sz="10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Index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of </a:t>
            </a:r>
            <a:r>
              <a:rPr kumimoji="0" lang="en-GB" sz="2000" b="1" i="0" u="none" strike="noStrike" kern="1200" cap="none" spc="0" normalizeH="0" baseline="0" noProof="0" dirty="0" smtClean="0">
                <a:ln>
                  <a:noFill/>
                </a:ln>
                <a:solidFill>
                  <a:srgbClr val="FFFFFF"/>
                </a:solidFill>
                <a:effectLst/>
                <a:uLnTx/>
                <a:uFillTx/>
                <a:latin typeface="Arial"/>
                <a:ea typeface="ＭＳ Ｐゴシック"/>
                <a:cs typeface="+mj-cs"/>
              </a:rPr>
              <a:t>Deprivation </a:t>
            </a: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2019</a:t>
            </a:r>
            <a: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t/>
            </a:r>
            <a:br>
              <a:rPr kumimoji="0" lang="en-GB" sz="6000" b="0" i="0" u="none" strike="noStrike" kern="1200" cap="none" spc="0" normalizeH="0" baseline="0" noProof="0" dirty="0" smtClean="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smtClean="0">
                <a:ln>
                  <a:noFill/>
                </a:ln>
                <a:solidFill>
                  <a:srgbClr val="FFFFFF"/>
                </a:solidFill>
                <a:effectLst/>
                <a:uLnTx/>
                <a:uFillTx/>
                <a:latin typeface="Arial"/>
                <a:ea typeface="ＭＳ Ｐゴシック"/>
                <a:cs typeface="+mj-cs"/>
              </a:rPr>
              <a:t>Central Bedfordshire </a:t>
            </a:r>
            <a:endParaRPr kumimoji="0" lang="en-GB" sz="1400" b="0" i="0" u="none" strike="noStrike" kern="1200" cap="none" spc="0" normalizeH="0" baseline="0" noProof="0" dirty="0">
              <a:ln>
                <a:noFill/>
              </a:ln>
              <a:solidFill>
                <a:srgbClr val="FFFFFF"/>
              </a:solidFill>
              <a:effectLst/>
              <a:uLnTx/>
              <a:uFillTx/>
              <a:latin typeface="Arial"/>
              <a:ea typeface="ＭＳ Ｐゴシック"/>
              <a:cs typeface="+mj-cs"/>
            </a:endParaRP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rPr>
              <a:t>Education,</a:t>
            </a: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 Skills and Training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smtClean="0">
                <a:ln>
                  <a:noFill/>
                </a:ln>
                <a:solidFill>
                  <a:srgbClr val="FFFFFF"/>
                </a:solidFill>
                <a:effectLst/>
                <a:uLnTx/>
                <a:uFillTx/>
                <a:latin typeface="Arial" charset="0"/>
                <a:ea typeface="ＭＳ Ｐゴシック"/>
                <a:cs typeface="+mn-cs"/>
              </a:rPr>
              <a:t>Deprivation</a:t>
            </a:r>
            <a:endParaRPr kumimoji="0" lang="en-GB" sz="1600" b="0" i="0" u="none" strike="noStrike" kern="1200" cap="none" spc="0" normalizeH="0" baseline="0" noProof="0" dirty="0" smtClean="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362325"/>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Map 6: Distribution of Education, Skills and Training</a:t>
            </a: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smtClean="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smtClean="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smtClean="0">
                  <a:ln>
                    <a:noFill/>
                  </a:ln>
                  <a:solidFill>
                    <a:srgbClr val="FFFFFF"/>
                  </a:solidFill>
                  <a:effectLst/>
                  <a:uLnTx/>
                  <a:uFillTx/>
                  <a:latin typeface="Arial"/>
                  <a:ea typeface="ＭＳ Ｐゴシック"/>
                  <a:cs typeface="+mn-cs"/>
                </a:rPr>
                <a:t>Legend</a:t>
              </a:r>
              <a:endParaRPr kumimoji="0" lang="en-GB" sz="105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10%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a:t>
              </a:r>
              <a:r>
                <a:rPr kumimoji="0" lang="en-GB" sz="1050" b="0" i="0" u="none" strike="noStrike" kern="1200" cap="none" spc="0" normalizeH="0" baseline="0" noProof="0" dirty="0" smtClean="0">
                  <a:ln>
                    <a:noFill/>
                  </a:ln>
                  <a:solidFill>
                    <a:srgbClr val="FFFFFF"/>
                  </a:solidFill>
                  <a:effectLst/>
                  <a:uLnTx/>
                  <a:uFillTx/>
                  <a:latin typeface="Arial"/>
                  <a:ea typeface="ＭＳ Ｐゴシック"/>
                  <a:cs typeface="+mn-cs"/>
                </a:rPr>
                <a:t>0% most deprived</a:t>
              </a:r>
              <a:endParaRPr kumimoji="0" lang="en-GB" sz="105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65" t="23750" r="2465" b="3801"/>
          <a:stretch/>
        </p:blipFill>
        <p:spPr>
          <a:xfrm>
            <a:off x="183102" y="1822472"/>
            <a:ext cx="4228504" cy="4558856"/>
          </a:xfrm>
          <a:prstGeom prst="rect">
            <a:avLst/>
          </a:prstGeom>
        </p:spPr>
      </p:pic>
      <p:grpSp>
        <p:nvGrpSpPr>
          <p:cNvPr id="4" name="Group 3"/>
          <p:cNvGrpSpPr/>
          <p:nvPr/>
        </p:nvGrpSpPr>
        <p:grpSpPr>
          <a:xfrm>
            <a:off x="4531494" y="1707932"/>
            <a:ext cx="4410914" cy="2499553"/>
            <a:chOff x="4533340" y="1591139"/>
            <a:chExt cx="4412725" cy="236144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950" t="6949" r="2465" b="21651"/>
            <a:stretch/>
          </p:blipFill>
          <p:spPr>
            <a:xfrm>
              <a:off x="4533340" y="1591139"/>
              <a:ext cx="2187806" cy="2361440"/>
            </a:xfrm>
            <a:prstGeom prst="rect">
              <a:avLst/>
            </a:prstGeom>
          </p:spPr>
        </p:pic>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l="3950" t="6951" r="2465" b="21650"/>
            <a:stretch/>
          </p:blipFill>
          <p:spPr>
            <a:xfrm>
              <a:off x="6756366" y="1591683"/>
              <a:ext cx="2189699" cy="2360351"/>
            </a:xfrm>
            <a:prstGeom prst="rect">
              <a:avLst/>
            </a:prstGeom>
          </p:spPr>
        </p:pic>
      </p:grpSp>
      <p:grpSp>
        <p:nvGrpSpPr>
          <p:cNvPr id="13" name="Group 12"/>
          <p:cNvGrpSpPr/>
          <p:nvPr/>
        </p:nvGrpSpPr>
        <p:grpSpPr>
          <a:xfrm>
            <a:off x="4644324" y="1848476"/>
            <a:ext cx="2799241" cy="284380"/>
            <a:chOff x="3905447" y="1703321"/>
            <a:chExt cx="2799241" cy="284380"/>
          </a:xfrm>
        </p:grpSpPr>
        <p:sp>
          <p:nvSpPr>
            <p:cNvPr id="24" name="TextBox 23"/>
            <p:cNvSpPr txBox="1"/>
            <p:nvPr/>
          </p:nvSpPr>
          <p:spPr>
            <a:xfrm>
              <a:off x="6103441" y="170332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2019</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TextBox 1"/>
            <p:cNvSpPr txBox="1"/>
            <p:nvPr/>
          </p:nvSpPr>
          <p:spPr>
            <a:xfrm>
              <a:off x="3905447" y="170332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ＭＳ Ｐゴシック"/>
                  <a:cs typeface="+mn-cs"/>
                </a:rPr>
                <a:t>2015</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3" name="TextBox 22"/>
          <p:cNvSpPr txBox="1"/>
          <p:nvPr/>
        </p:nvSpPr>
        <p:spPr>
          <a:xfrm>
            <a:off x="3107408" y="4403179"/>
            <a:ext cx="1301640" cy="1061829"/>
          </a:xfrm>
          <a:prstGeom prst="rect">
            <a:avLst/>
          </a:prstGeom>
          <a:solidFill>
            <a:schemeClr val="bg1"/>
          </a:solidFill>
        </p:spPr>
        <p:txBody>
          <a:bodyPr wrap="square" rtlCol="0">
            <a:spAutoFit/>
          </a:bodyPr>
          <a:lstStyle/>
          <a:p>
            <a:pPr marL="228600" indent="-228600">
              <a:buAutoNum type="arabicPeriod"/>
            </a:pPr>
            <a:r>
              <a:rPr lang="en-GB" sz="700" dirty="0" smtClean="0"/>
              <a:t>Tithe Farm</a:t>
            </a:r>
          </a:p>
          <a:p>
            <a:pPr marL="228600" indent="-228600">
              <a:buAutoNum type="arabicPeriod"/>
            </a:pPr>
            <a:r>
              <a:rPr lang="en-GB" sz="700" dirty="0" smtClean="0"/>
              <a:t>Parkside</a:t>
            </a:r>
          </a:p>
          <a:p>
            <a:pPr marL="228600" indent="-228600">
              <a:buAutoNum type="arabicPeriod"/>
            </a:pPr>
            <a:r>
              <a:rPr lang="en-GB" sz="700" dirty="0" smtClean="0"/>
              <a:t>Houghton Hall</a:t>
            </a:r>
          </a:p>
          <a:p>
            <a:pPr marL="228600" indent="-228600">
              <a:buAutoNum type="arabicPeriod"/>
            </a:pPr>
            <a:r>
              <a:rPr lang="en-GB" sz="700" dirty="0" smtClean="0"/>
              <a:t>Dunstable – </a:t>
            </a:r>
            <a:r>
              <a:rPr lang="en-GB" sz="700" dirty="0" err="1" smtClean="0"/>
              <a:t>Manshead</a:t>
            </a:r>
            <a:endParaRPr lang="en-GB" sz="700" dirty="0" smtClean="0"/>
          </a:p>
          <a:p>
            <a:pPr marL="228600" indent="-228600">
              <a:buAutoNum type="arabicPeriod"/>
            </a:pPr>
            <a:r>
              <a:rPr lang="en-GB" sz="700" dirty="0" smtClean="0"/>
              <a:t>Dunstable-Northfields</a:t>
            </a:r>
          </a:p>
          <a:p>
            <a:pPr marL="228600" indent="-228600">
              <a:buAutoNum type="arabicPeriod"/>
            </a:pPr>
            <a:r>
              <a:rPr lang="en-GB" sz="700" dirty="0" smtClean="0"/>
              <a:t>Dunstable-Central</a:t>
            </a:r>
          </a:p>
          <a:p>
            <a:pPr marL="228600" indent="-228600">
              <a:buAutoNum type="arabicPeriod"/>
            </a:pPr>
            <a:r>
              <a:rPr lang="en-GB" sz="700" dirty="0" smtClean="0"/>
              <a:t>Dunstable-</a:t>
            </a:r>
            <a:r>
              <a:rPr lang="en-GB" sz="700" dirty="0" err="1" smtClean="0"/>
              <a:t>Icknield</a:t>
            </a:r>
            <a:endParaRPr lang="en-GB" sz="700" dirty="0" smtClean="0"/>
          </a:p>
          <a:p>
            <a:pPr marL="228600" indent="-228600">
              <a:buAutoNum type="arabicPeriod"/>
            </a:pPr>
            <a:r>
              <a:rPr lang="en-GB" sz="700" dirty="0"/>
              <a:t>Dunstable-Watling</a:t>
            </a:r>
          </a:p>
        </p:txBody>
      </p:sp>
      <p:pic>
        <p:nvPicPr>
          <p:cNvPr id="14" name="Picture 13"/>
          <p:cNvPicPr>
            <a:picLocks noChangeAspect="1"/>
          </p:cNvPicPr>
          <p:nvPr/>
        </p:nvPicPr>
        <p:blipFill>
          <a:blip r:embed="rId5"/>
          <a:stretch>
            <a:fillRect/>
          </a:stretch>
        </p:blipFill>
        <p:spPr>
          <a:xfrm>
            <a:off x="4493869" y="4581128"/>
            <a:ext cx="4486164" cy="2210374"/>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charset="0"/>
              </a:rPr>
              <a:t>Areas amongst the most deprived 10%</a:t>
            </a:r>
            <a:r>
              <a:rPr kumimoji="0" lang="en-GB" sz="1000" b="1" i="0" u="none" strike="noStrike" cap="none" normalizeH="0" dirty="0" smtClean="0">
                <a:ln>
                  <a:noFill/>
                </a:ln>
                <a:solidFill>
                  <a:schemeClr val="bg1"/>
                </a:solidFill>
                <a:effectLst/>
                <a:latin typeface="Arial" charset="0"/>
              </a:rPr>
              <a:t> and 20% in England</a:t>
            </a:r>
            <a:endParaRPr kumimoji="0" lang="en-GB" sz="1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49640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dford Borough">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Bedford Borough</Template>
  <TotalTime>18213</TotalTime>
  <Words>2340</Words>
  <Application>Microsoft Office PowerPoint</Application>
  <PresentationFormat>On-screen Show (4:3)</PresentationFormat>
  <Paragraphs>476</Paragraphs>
  <Slides>17</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17</vt:i4>
      </vt:variant>
    </vt:vector>
  </HeadingPairs>
  <TitlesOfParts>
    <vt:vector size="27" baseType="lpstr">
      <vt:lpstr>ＭＳ Ｐゴシック</vt:lpstr>
      <vt:lpstr>Arial</vt:lpstr>
      <vt:lpstr>Calibri</vt:lpstr>
      <vt:lpstr>Wingdings</vt:lpstr>
      <vt:lpstr>Bedford Borough</vt:lpstr>
      <vt:lpstr>3_Blank Presentation</vt:lpstr>
      <vt:lpstr>2_Blank Presentation</vt:lpstr>
      <vt:lpstr>4_Blank Presentation</vt:lpstr>
      <vt:lpstr>6_Blank Presentation</vt:lpstr>
      <vt:lpstr>1_Blank Presentation</vt:lpstr>
      <vt:lpstr>  Index of Deprivation 2019  Central Bedfordshire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Avoidance admission to hospital 26 May 2015</dc:title>
  <dc:creator>Jago Kitcat</dc:creator>
  <cp:lastModifiedBy>Jared Delbridge</cp:lastModifiedBy>
  <cp:revision>389</cp:revision>
  <cp:lastPrinted>2016-05-26T10:36:53Z</cp:lastPrinted>
  <dcterms:created xsi:type="dcterms:W3CDTF">2015-04-28T11:27:46Z</dcterms:created>
  <dcterms:modified xsi:type="dcterms:W3CDTF">2019-12-02T17:26:12Z</dcterms:modified>
</cp:coreProperties>
</file>